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284" r:id="rId3"/>
    <p:sldId id="327" r:id="rId4"/>
    <p:sldId id="328" r:id="rId5"/>
    <p:sldId id="330" r:id="rId6"/>
    <p:sldId id="329" r:id="rId7"/>
    <p:sldId id="263" r:id="rId8"/>
    <p:sldId id="261" r:id="rId9"/>
    <p:sldId id="289" r:id="rId10"/>
    <p:sldId id="322" r:id="rId11"/>
    <p:sldId id="323" r:id="rId12"/>
    <p:sldId id="324" r:id="rId13"/>
    <p:sldId id="326" r:id="rId14"/>
    <p:sldId id="286" r:id="rId15"/>
    <p:sldId id="294" r:id="rId16"/>
    <p:sldId id="274" r:id="rId17"/>
    <p:sldId id="302" r:id="rId18"/>
    <p:sldId id="283" r:id="rId19"/>
    <p:sldId id="321" r:id="rId20"/>
    <p:sldId id="264" r:id="rId21"/>
    <p:sldId id="265" r:id="rId22"/>
    <p:sldId id="334" r:id="rId23"/>
    <p:sldId id="266" r:id="rId24"/>
    <p:sldId id="333" r:id="rId25"/>
    <p:sldId id="335" r:id="rId26"/>
    <p:sldId id="336" r:id="rId27"/>
    <p:sldId id="267" r:id="rId28"/>
    <p:sldId id="268" r:id="rId29"/>
    <p:sldId id="269" r:id="rId30"/>
    <p:sldId id="270" r:id="rId31"/>
    <p:sldId id="271" r:id="rId3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5BB"/>
    <a:srgbClr val="3D67BE"/>
    <a:srgbClr val="DC3B3B"/>
    <a:srgbClr val="6BC296"/>
    <a:srgbClr val="66BB8F"/>
    <a:srgbClr val="5FB289"/>
    <a:srgbClr val="D83838"/>
    <a:srgbClr val="62B78C"/>
    <a:srgbClr val="61B78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6357" autoAdjust="0"/>
  </p:normalViewPr>
  <p:slideViewPr>
    <p:cSldViewPr>
      <p:cViewPr varScale="1">
        <p:scale>
          <a:sx n="112" d="100"/>
          <a:sy n="112" d="100"/>
        </p:scale>
        <p:origin x="114" y="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7CBFE-AACC-4984-BD90-17A44F0EE7C8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0A761-DBE2-4CB6-A549-6F6821863A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4272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98941-9BEA-4A10-8768-C8DDB0677172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92C8-58CE-42A1-9B77-5BA8643870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751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7280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9085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358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E8458-85EB-42C5-8A4D-3EF05041C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5E22F4-DD02-493D-ABEB-03E0E3B300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97ADB-7915-4E84-ABF7-BE792B59FF03}"/>
              </a:ext>
            </a:extLst>
          </p:cNvPr>
          <p:cNvSpPr txBox="1"/>
          <p:nvPr/>
        </p:nvSpPr>
        <p:spPr>
          <a:xfrm>
            <a:off x="3850446" y="9430088"/>
            <a:ext cx="2945657" cy="4964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4A90AF-E182-4801-AFA4-46C45AB8244B}" type="slidenum">
              <a:t>13</a:t>
            </a:fld>
            <a:endParaRPr lang="en-S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7AF2D-AF4B-422A-A595-B19054B9B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D2B83-08EF-4473-8C1D-4D16EC5695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8FBDE-D1A8-4543-8D90-12D558050F4F}"/>
              </a:ext>
            </a:extLst>
          </p:cNvPr>
          <p:cNvSpPr txBox="1"/>
          <p:nvPr/>
        </p:nvSpPr>
        <p:spPr>
          <a:xfrm>
            <a:off x="3850446" y="9430088"/>
            <a:ext cx="2945657" cy="4964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9D98B7-102C-460E-84A6-4F0A26834749}" type="slidenum">
              <a:t>14</a:t>
            </a:fld>
            <a:endParaRPr lang="en-S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3117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0346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5075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4316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9812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698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1777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62444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3355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6951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8605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4264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6294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9173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89125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8216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916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8450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752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487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840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392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491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6398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956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6281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45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434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9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932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753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531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145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06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7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SG"/>
              <a:t>9/5/2018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01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27381" y="558334"/>
            <a:ext cx="11041227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utoShape 4" descr="Image result for ethz logo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sz="1800"/>
          </a:p>
        </p:txBody>
      </p:sp>
    </p:spTree>
    <p:extLst>
      <p:ext uri="{BB962C8B-B14F-4D97-AF65-F5344CB8AC3E}">
        <p14:creationId xmlns:p14="http://schemas.microsoft.com/office/powerpoint/2010/main" val="1252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31504" y="1785787"/>
            <a:ext cx="8856984" cy="1102519"/>
          </a:xfrm>
        </p:spPr>
        <p:txBody>
          <a:bodyPr>
            <a:noAutofit/>
          </a:bodyPr>
          <a:lstStyle/>
          <a:p>
            <a:r>
              <a:rPr lang="en-US" sz="3600" dirty="0"/>
              <a:t>		         : </a:t>
            </a:r>
            <a:r>
              <a:rPr lang="en-SG" sz="3600" dirty="0"/>
              <a:t>Energy-Autonomous</a:t>
            </a:r>
            <a:br>
              <a:rPr lang="en-SG" sz="3600" dirty="0"/>
            </a:br>
            <a:r>
              <a:rPr lang="en-SG" sz="3600" dirty="0"/>
              <a:t>Always-On Cognitive &amp; Attentive Cameras </a:t>
            </a:r>
            <a:br>
              <a:rPr lang="en-SG" sz="3600" dirty="0"/>
            </a:br>
            <a:br>
              <a:rPr lang="en-SG" sz="1200" dirty="0"/>
            </a:br>
            <a:r>
              <a:rPr lang="en-SG" sz="3600" dirty="0"/>
              <a:t>for Distributed Real-Time Vision </a:t>
            </a:r>
            <a:br>
              <a:rPr lang="en-SG" sz="3600" dirty="0"/>
            </a:br>
            <a:r>
              <a:rPr lang="en-SG" sz="3600" dirty="0"/>
              <a:t>with </a:t>
            </a:r>
            <a:r>
              <a:rPr lang="en-SG" sz="3600" dirty="0" err="1"/>
              <a:t>milliWatt</a:t>
            </a:r>
            <a:r>
              <a:rPr lang="en-SG" sz="3600" dirty="0"/>
              <a:t> Power Consumption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28545" y="4365105"/>
            <a:ext cx="6366854" cy="14584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i="1" dirty="0">
                <a:solidFill>
                  <a:schemeClr val="tx1"/>
                </a:solidFill>
              </a:rPr>
              <a:t>24/06/2021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Dr. Bharatha </a:t>
            </a:r>
            <a:r>
              <a:rPr lang="en-US" sz="2400" u="sng" dirty="0">
                <a:solidFill>
                  <a:schemeClr val="tx1"/>
                </a:solidFill>
              </a:rPr>
              <a:t>Kumar</a:t>
            </a:r>
            <a:r>
              <a:rPr lang="en-US" sz="2400" dirty="0">
                <a:solidFill>
                  <a:schemeClr val="tx1"/>
                </a:solidFill>
              </a:rPr>
              <a:t> Thangarasu </a:t>
            </a:r>
            <a:r>
              <a:rPr lang="en-US" sz="2400" i="1" dirty="0">
                <a:solidFill>
                  <a:schemeClr val="tx1"/>
                </a:solidFill>
              </a:rPr>
              <a:t>(speaker)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Prof. Yeo Kiat Seng </a:t>
            </a:r>
            <a:r>
              <a:rPr lang="en-US" sz="2400" i="1" dirty="0">
                <a:solidFill>
                  <a:schemeClr val="tx1"/>
                </a:solidFill>
              </a:rPr>
              <a:t>(Co-PI)</a:t>
            </a: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6363838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2140" y="6383348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6011972" y="6356351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50" y="6411006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908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775520" y="889920"/>
            <a:ext cx="3688830" cy="923330"/>
            <a:chOff x="4869042" y="2479809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4869042" y="2479809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00B050"/>
                  </a:solidFill>
                </a:rPr>
                <a:t>C   </a:t>
              </a:r>
              <a:r>
                <a:rPr lang="en-US" sz="5400" dirty="0" err="1">
                  <a:solidFill>
                    <a:srgbClr val="00B050"/>
                  </a:solidFill>
                </a:rPr>
                <a:t>gniVisi</a:t>
              </a:r>
              <a:r>
                <a:rPr lang="en-US" sz="5400" dirty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206" y="2912276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780" y="2919131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6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44625"/>
            <a:ext cx="95977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FLL test bench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1384" y="737606"/>
            <a:ext cx="10945216" cy="598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5F89BAA-8EEB-4043-855F-F5D096F77CCB}"/>
              </a:ext>
            </a:extLst>
          </p:cNvPr>
          <p:cNvSpPr txBox="1">
            <a:spLocks/>
          </p:cNvSpPr>
          <p:nvPr/>
        </p:nvSpPr>
        <p:spPr>
          <a:xfrm>
            <a:off x="355918" y="690991"/>
            <a:ext cx="4947994" cy="5546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400" dirty="0"/>
              <a:t>Simulation is performed with all the design blocks</a:t>
            </a:r>
          </a:p>
          <a:p>
            <a:r>
              <a:rPr lang="en-SG" sz="2400" dirty="0"/>
              <a:t>In some cases, to speed up the simulations, Verilog blocks are used</a:t>
            </a:r>
          </a:p>
          <a:p>
            <a:r>
              <a:rPr lang="en-SG" sz="2400" dirty="0"/>
              <a:t>Shown is a typical test bench for one of the FLL loop locking</a:t>
            </a:r>
          </a:p>
          <a:p>
            <a:r>
              <a:rPr lang="en-SG" sz="2400" dirty="0"/>
              <a:t>The TB consists of </a:t>
            </a:r>
          </a:p>
          <a:p>
            <a:pPr lvl="1"/>
            <a:r>
              <a:rPr lang="en-SG" sz="2000" dirty="0"/>
              <a:t>DCO (circuit block)</a:t>
            </a:r>
          </a:p>
          <a:p>
            <a:pPr lvl="1"/>
            <a:r>
              <a:rPr lang="en-SG" sz="2000" dirty="0"/>
              <a:t>Divider chain (Verilog)</a:t>
            </a:r>
          </a:p>
          <a:p>
            <a:pPr lvl="1"/>
            <a:r>
              <a:rPr lang="en-SG" sz="2000" dirty="0"/>
              <a:t>SAR logic (circuit)</a:t>
            </a:r>
          </a:p>
          <a:p>
            <a:pPr lvl="1"/>
            <a:r>
              <a:rPr lang="en-SG" sz="2000" dirty="0"/>
              <a:t>SAR control logic (circuit &amp; Verilog)</a:t>
            </a:r>
          </a:p>
          <a:p>
            <a:r>
              <a:rPr lang="en-US" sz="2400" dirty="0"/>
              <a:t>Simulation is performed for a fixed DCO frequency with varied reference </a:t>
            </a:r>
            <a:r>
              <a:rPr lang="en-US" sz="1400" dirty="0"/>
              <a:t>(note: DCO frequency is high in simulation)</a:t>
            </a:r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37119-B9E0-4642-956C-3283CEF9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050" y="1148973"/>
            <a:ext cx="6686640" cy="4557934"/>
          </a:xfrm>
          <a:prstGeom prst="rect">
            <a:avLst/>
          </a:prstGeom>
        </p:spPr>
      </p:pic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69ECDF8-45A8-4940-8DA9-9E655FF2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44625"/>
            <a:ext cx="95977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PVT Simulation – Freq = 2.74 GHz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1384" y="737606"/>
            <a:ext cx="10945216" cy="598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208CD5D-2A22-4B49-8AEE-EDAA9DD5D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" y="6237312"/>
            <a:ext cx="11938352" cy="661346"/>
          </a:xfrm>
        </p:spPr>
        <p:txBody>
          <a:bodyPr/>
          <a:lstStyle/>
          <a:p>
            <a:pPr algn="just">
              <a:buNone/>
            </a:pPr>
            <a:r>
              <a:rPr lang="en-SG" sz="1600" dirty="0"/>
              <a:t>Simulation is performed to check on the state change (B3 -0 to B2 -1)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85092-7215-4A0B-86F9-1EAA44C86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23" y="615230"/>
            <a:ext cx="11640616" cy="5231303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A69D6B7-B783-4F78-B511-ADF23A32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11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44625"/>
            <a:ext cx="95977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PVT Simulation – Freq = 2.54 GHz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1384" y="737606"/>
            <a:ext cx="10945216" cy="598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208CD5D-2A22-4B49-8AEE-EDAA9DD5D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" y="6237312"/>
            <a:ext cx="11938352" cy="661346"/>
          </a:xfrm>
        </p:spPr>
        <p:txBody>
          <a:bodyPr/>
          <a:lstStyle/>
          <a:p>
            <a:pPr algn="just">
              <a:buNone/>
            </a:pPr>
            <a:r>
              <a:rPr lang="en-SG" sz="1600" dirty="0"/>
              <a:t>Simulation is performed to check on the state change (B3 -1 to B2 -0)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E7F518-D6D2-4B18-A9D1-404786C4B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527"/>
            <a:ext cx="12192000" cy="5268945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4B2430D4-4F40-4690-AB09-C68653B9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73581F2-BAD1-4618-9033-9E7FA3C047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384" y="44623"/>
            <a:ext cx="11089232" cy="451567"/>
          </a:xfrm>
        </p:spPr>
        <p:txBody>
          <a:bodyPr anchorCtr="0">
            <a:noAutofit/>
          </a:bodyPr>
          <a:lstStyle/>
          <a:p>
            <a:pPr lvl="0" algn="l"/>
            <a:r>
              <a:rPr lang="en-US" sz="3600" dirty="0"/>
              <a:t>Power Management - Progress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34BEE63-3D5E-4E1E-ACC9-02BC49984386}"/>
              </a:ext>
            </a:extLst>
          </p:cNvPr>
          <p:cNvSpPr txBox="1"/>
          <p:nvPr/>
        </p:nvSpPr>
        <p:spPr>
          <a:xfrm>
            <a:off x="1981200" y="692696"/>
            <a:ext cx="8229600" cy="56187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indent="-342900">
              <a:spcBef>
                <a:spcPts val="8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CB09C-2B81-40BB-945C-6B1B1B6C9D67}"/>
              </a:ext>
            </a:extLst>
          </p:cNvPr>
          <p:cNvSpPr txBox="1"/>
          <p:nvPr/>
        </p:nvSpPr>
        <p:spPr>
          <a:xfrm>
            <a:off x="591492" y="1016816"/>
            <a:ext cx="11089231" cy="5220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000000"/>
                </a:solidFill>
                <a:latin typeface="Calibri"/>
              </a:rPr>
              <a:t>Dual Mode High Precession Bandgap Reference with Second-Order Curvature compensation topology for Energy Harvest Applications</a:t>
            </a:r>
          </a:p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Specification</a:t>
            </a:r>
            <a:r>
              <a:rPr lang="en-US" sz="2000" kern="0" dirty="0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</a:t>
            </a:r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Curvature Compensation Topology</a:t>
            </a:r>
          </a:p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DC008B8-2049-42F6-BFD1-ABD0159FD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063130"/>
              </p:ext>
            </p:extLst>
          </p:nvPr>
        </p:nvGraphicFramePr>
        <p:xfrm>
          <a:off x="697200" y="2145347"/>
          <a:ext cx="3827667" cy="3261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86239">
                  <a:extLst>
                    <a:ext uri="{9D8B030D-6E8A-4147-A177-3AD203B41FA5}">
                      <a16:colId xmlns:a16="http://schemas.microsoft.com/office/drawing/2014/main" val="2130134286"/>
                    </a:ext>
                  </a:extLst>
                </a:gridCol>
                <a:gridCol w="1460680">
                  <a:extLst>
                    <a:ext uri="{9D8B030D-6E8A-4147-A177-3AD203B41FA5}">
                      <a16:colId xmlns:a16="http://schemas.microsoft.com/office/drawing/2014/main" val="850710606"/>
                    </a:ext>
                  </a:extLst>
                </a:gridCol>
                <a:gridCol w="980748">
                  <a:extLst>
                    <a:ext uri="{9D8B030D-6E8A-4147-A177-3AD203B41FA5}">
                      <a16:colId xmlns:a16="http://schemas.microsoft.com/office/drawing/2014/main" val="1970688372"/>
                    </a:ext>
                  </a:extLst>
                </a:gridCol>
              </a:tblGrid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 sz="1400"/>
                        <a:t>      CMOS(um)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/>
                        <a:t>40 nm</a:t>
                      </a:r>
                    </a:p>
                    <a:p>
                      <a:pPr lvl="0"/>
                      <a:r>
                        <a:rPr lang="en-US" sz="1400"/>
                        <a:t>(Normal Mode)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40nm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100" dirty="0"/>
                        <a:t>(Ultra Low Power Mode)</a:t>
                      </a:r>
                    </a:p>
                    <a:p>
                      <a:pPr lvl="0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10768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       Vbg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0.565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0.565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419620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     VCC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0.9v-1.8V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0.9-1.2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61463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 sz="1400"/>
                        <a:t>     TC(ppm/C)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/>
                        <a:t>19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/>
                        <a:t>58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80312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     T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-55  ̊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-55  ̊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652311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      T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125 ̊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125  ̊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88926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 sz="1400"/>
                        <a:t>      I (VDD)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/>
                        <a:t>974nA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124nA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36091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 sz="1600"/>
                        <a:t>  PSRR (in 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722048"/>
                  </a:ext>
                </a:extLst>
              </a:tr>
            </a:tbl>
          </a:graphicData>
        </a:graphic>
      </p:graphicFrame>
      <p:pic>
        <p:nvPicPr>
          <p:cNvPr id="7" name="Picture 11">
            <a:extLst>
              <a:ext uri="{FF2B5EF4-FFF2-40B4-BE49-F238E27FC236}">
                <a16:creationId xmlns:a16="http://schemas.microsoft.com/office/drawing/2014/main" id="{40B96F0A-B7FC-4F26-BAF3-E7109728E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494" y="2117010"/>
            <a:ext cx="4089013" cy="17900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E990F7BA-B49A-4888-B097-32F388C60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976" y="1909310"/>
            <a:ext cx="2538484" cy="19873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3F09FFCF-2510-43A3-8CC3-DE11E03829C5}"/>
              </a:ext>
            </a:extLst>
          </p:cNvPr>
          <p:cNvSpPr txBox="1"/>
          <p:nvPr/>
        </p:nvSpPr>
        <p:spPr>
          <a:xfrm>
            <a:off x="5996018" y="3840254"/>
            <a:ext cx="186108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Calibri"/>
              </a:rPr>
              <a:t>Simulation results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9BC8D4A-E353-45BF-9D33-28C583AE5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019" y="4137002"/>
            <a:ext cx="4277440" cy="2497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872FD7-F02D-44C0-B73E-4B00C0D9414B}"/>
              </a:ext>
            </a:extLst>
          </p:cNvPr>
          <p:cNvSpPr/>
          <p:nvPr/>
        </p:nvSpPr>
        <p:spPr>
          <a:xfrm>
            <a:off x="551384" y="528555"/>
            <a:ext cx="4878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Higher Order Compensated BGR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28F930BB-EFC5-44DD-A820-CB1D70A7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13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28C8DC6-C44D-4028-87DB-0A6D047134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9532" y="44623"/>
            <a:ext cx="8229600" cy="451567"/>
          </a:xfrm>
        </p:spPr>
        <p:txBody>
          <a:bodyPr anchorCtr="0">
            <a:noAutofit/>
          </a:bodyPr>
          <a:lstStyle/>
          <a:p>
            <a:pPr lvl="0" algn="l"/>
            <a:r>
              <a:rPr lang="en-US" sz="3600"/>
              <a:t>Research Progress-LDO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FA33F86-753A-486A-B00E-19A6E56C8EC0}"/>
              </a:ext>
            </a:extLst>
          </p:cNvPr>
          <p:cNvSpPr txBox="1"/>
          <p:nvPr/>
        </p:nvSpPr>
        <p:spPr>
          <a:xfrm>
            <a:off x="1981200" y="618565"/>
            <a:ext cx="8229600" cy="56187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indent="-342900">
              <a:spcBef>
                <a:spcPts val="8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B86D6C-8D38-4B6D-B269-AB20A595B48B}"/>
              </a:ext>
            </a:extLst>
          </p:cNvPr>
          <p:cNvSpPr txBox="1"/>
          <p:nvPr/>
        </p:nvSpPr>
        <p:spPr>
          <a:xfrm>
            <a:off x="623392" y="737609"/>
            <a:ext cx="10873208" cy="56187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000000"/>
                </a:solidFill>
                <a:latin typeface="Calibri"/>
              </a:rPr>
              <a:t>High power Programmable  Dynamic Voltage Scaling Low Drop out Regulator with Droop compensation for RF Applications </a:t>
            </a:r>
          </a:p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u="sng" kern="0" dirty="0">
                <a:solidFill>
                  <a:srgbClr val="000000"/>
                </a:solidFill>
                <a:latin typeface="Calibri"/>
              </a:rPr>
              <a:t>Technical Specification</a:t>
            </a:r>
          </a:p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E4E93B4-B708-46AA-BB2D-A0FD3FFC6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33211"/>
              </p:ext>
            </p:extLst>
          </p:nvPr>
        </p:nvGraphicFramePr>
        <p:xfrm>
          <a:off x="1102080" y="2256667"/>
          <a:ext cx="2580966" cy="3169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90483">
                  <a:extLst>
                    <a:ext uri="{9D8B030D-6E8A-4147-A177-3AD203B41FA5}">
                      <a16:colId xmlns:a16="http://schemas.microsoft.com/office/drawing/2014/main" val="2957946449"/>
                    </a:ext>
                  </a:extLst>
                </a:gridCol>
                <a:gridCol w="1290483">
                  <a:extLst>
                    <a:ext uri="{9D8B030D-6E8A-4147-A177-3AD203B41FA5}">
                      <a16:colId xmlns:a16="http://schemas.microsoft.com/office/drawing/2014/main" val="1959853631"/>
                    </a:ext>
                  </a:extLst>
                </a:gridCol>
              </a:tblGrid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 sz="1400"/>
                        <a:t>      CMOS(um)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40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05955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       VLDO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0.7v-1.2v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486178"/>
                  </a:ext>
                </a:extLst>
              </a:tr>
              <a:tr h="352967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     VCC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0.9v-1.8V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535621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 sz="1400"/>
                        <a:t>System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/>
                        <a:t>6Mhz – 24Mhz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400641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     T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-25  ̊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21172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      T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75  ̊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34277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 sz="1400"/>
                        <a:t>      I Quiescent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/>
                        <a:t>Target &lt; 35uA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90690"/>
                  </a:ext>
                </a:extLst>
              </a:tr>
              <a:tr h="239581">
                <a:tc>
                  <a:txBody>
                    <a:bodyPr/>
                    <a:lstStyle/>
                    <a:p>
                      <a:pPr lvl="0"/>
                      <a:r>
                        <a:rPr lang="en-US" sz="1600"/>
                        <a:t>Output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500mA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09045"/>
                  </a:ext>
                </a:extLst>
              </a:tr>
            </a:tbl>
          </a:graphicData>
        </a:graphic>
      </p:graphicFrame>
      <p:sp>
        <p:nvSpPr>
          <p:cNvPr id="7" name="TextBox 12">
            <a:extLst>
              <a:ext uri="{FF2B5EF4-FFF2-40B4-BE49-F238E27FC236}">
                <a16:creationId xmlns:a16="http://schemas.microsoft.com/office/drawing/2014/main" id="{9F4BAAEC-FC8F-4704-818F-416961185CCD}"/>
              </a:ext>
            </a:extLst>
          </p:cNvPr>
          <p:cNvSpPr txBox="1"/>
          <p:nvPr/>
        </p:nvSpPr>
        <p:spPr>
          <a:xfrm>
            <a:off x="5270086" y="1504334"/>
            <a:ext cx="4940704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Calibri"/>
              </a:rPr>
              <a:t>This LDO application is used for powering RF/Digital that have a wide operating voltage range: it is advantageous, to lower the operating voltage of the RF/Digital in order to achieve lower power consumption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750BB9D-C17B-4C2D-8E35-22C2898058E5}"/>
              </a:ext>
            </a:extLst>
          </p:cNvPr>
          <p:cNvSpPr txBox="1"/>
          <p:nvPr/>
        </p:nvSpPr>
        <p:spPr>
          <a:xfrm>
            <a:off x="5444021" y="6137314"/>
            <a:ext cx="392126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Calibri"/>
              </a:rPr>
              <a:t>Status - Design optimization is On-going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F1F6550-19CB-4D0F-BB0A-04460FA6A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087" y="3182459"/>
            <a:ext cx="2356299" cy="13183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EF5FEAE0-6B1A-4134-AAB0-ACB44C85E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808" y="4259247"/>
            <a:ext cx="4435224" cy="18975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DEC8AC05-9EC4-4163-84D5-C2E44E64F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598" y="3066340"/>
            <a:ext cx="2072816" cy="1364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67515B28-1D54-43F4-B65A-2905755B121C}"/>
              </a:ext>
            </a:extLst>
          </p:cNvPr>
          <p:cNvSpPr txBox="1"/>
          <p:nvPr/>
        </p:nvSpPr>
        <p:spPr>
          <a:xfrm>
            <a:off x="5605343" y="3048902"/>
            <a:ext cx="23562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>
                <a:solidFill>
                  <a:srgbClr val="000000"/>
                </a:solidFill>
                <a:latin typeface="Calibri"/>
              </a:rPr>
              <a:t>Before droop compensation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9562D263-CE88-4CE7-8A3D-4820F7DB567E}"/>
              </a:ext>
            </a:extLst>
          </p:cNvPr>
          <p:cNvSpPr txBox="1"/>
          <p:nvPr/>
        </p:nvSpPr>
        <p:spPr>
          <a:xfrm>
            <a:off x="7965857" y="2900476"/>
            <a:ext cx="23562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>
                <a:solidFill>
                  <a:srgbClr val="000000"/>
                </a:solidFill>
                <a:latin typeface="Calibri"/>
              </a:rPr>
              <a:t>After droop compensation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D7942ECB-E8FA-4DEA-B27B-1046DBED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14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116632"/>
            <a:ext cx="7198314" cy="33867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Future work		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5F89BAA-8EEB-4043-855F-F5D096F77CCB}"/>
              </a:ext>
            </a:extLst>
          </p:cNvPr>
          <p:cNvSpPr txBox="1">
            <a:spLocks/>
          </p:cNvSpPr>
          <p:nvPr/>
        </p:nvSpPr>
        <p:spPr>
          <a:xfrm>
            <a:off x="551384" y="692696"/>
            <a:ext cx="11031016" cy="12961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Post layout simulation and optimization – On-going</a:t>
            </a:r>
          </a:p>
          <a:p>
            <a:r>
              <a:rPr lang="en-SG" sz="2800" dirty="0"/>
              <a:t>Tapeout submission (TSMC MPW Shuttle – 1</a:t>
            </a:r>
            <a:r>
              <a:rPr lang="en-SG" sz="2800" baseline="30000" dirty="0"/>
              <a:t>st</a:t>
            </a:r>
            <a:r>
              <a:rPr lang="en-SG" sz="2800" dirty="0"/>
              <a:t> September 2021 deadline)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FD75369-A68C-4118-BB08-1666B6EB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15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44625"/>
            <a:ext cx="9937104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Tasks – RFIC design – Next Quarter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229544E-636B-49B7-8B75-2EF39AB82BA9}"/>
              </a:ext>
            </a:extLst>
          </p:cNvPr>
          <p:cNvSpPr txBox="1">
            <a:spLocks/>
          </p:cNvSpPr>
          <p:nvPr/>
        </p:nvSpPr>
        <p:spPr>
          <a:xfrm>
            <a:off x="623392" y="626643"/>
            <a:ext cx="8291263" cy="1290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Testing and measurement arrangement </a:t>
            </a:r>
          </a:p>
          <a:p>
            <a:r>
              <a:rPr lang="en-US" dirty="0"/>
              <a:t>Design and fabrication of evaluation PCB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7B498F5F-64C9-40B9-8B15-E8749E3C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16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0"/>
            <a:ext cx="85689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Clarifications needed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229544E-636B-49B7-8B75-2EF39AB82BA9}"/>
              </a:ext>
            </a:extLst>
          </p:cNvPr>
          <p:cNvSpPr txBox="1">
            <a:spLocks/>
          </p:cNvSpPr>
          <p:nvPr/>
        </p:nvSpPr>
        <p:spPr>
          <a:xfrm>
            <a:off x="609600" y="620688"/>
            <a:ext cx="8856984" cy="583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Slide is already sent to the team for discussion.</a:t>
            </a:r>
            <a:endParaRPr lang="en-SG" sz="2000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D75001E-5BD6-476C-94CD-206B5338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914364" y="3140968"/>
            <a:ext cx="8363272" cy="937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None/>
            </a:pPr>
            <a:r>
              <a:rPr lang="en-US" sz="4000" dirty="0"/>
              <a:t>Thank you</a:t>
            </a:r>
            <a:endParaRPr lang="en-SG" sz="4000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FA1C915-1E24-4474-84A2-C1BECAFC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18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914364" y="3140968"/>
            <a:ext cx="8363272" cy="937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None/>
            </a:pPr>
            <a:r>
              <a:rPr lang="en-US" sz="4000" dirty="0"/>
              <a:t>&lt; This slide is intentionally left blank&gt;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448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9536" y="44625"/>
            <a:ext cx="8229600" cy="451567"/>
          </a:xfrm>
        </p:spPr>
        <p:txBody>
          <a:bodyPr>
            <a:noAutofit/>
          </a:bodyPr>
          <a:lstStyle/>
          <a:p>
            <a:r>
              <a:rPr lang="en-US" sz="3600" dirty="0"/>
              <a:t>Research Progress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46337" y="527471"/>
            <a:ext cx="8291263" cy="3549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Technical Contents – RFIC design</a:t>
            </a:r>
          </a:p>
          <a:p>
            <a:pPr lvl="1"/>
            <a:r>
              <a:rPr lang="en-US" dirty="0"/>
              <a:t>RFIC Sub-systems Design for Tapeout</a:t>
            </a:r>
          </a:p>
          <a:p>
            <a:pPr lvl="2"/>
            <a:r>
              <a:rPr lang="en-US" dirty="0"/>
              <a:t>Super regenerative Receiver </a:t>
            </a:r>
          </a:p>
          <a:p>
            <a:pPr lvl="2"/>
            <a:r>
              <a:rPr lang="en-US" dirty="0"/>
              <a:t>Transmitter frontend</a:t>
            </a:r>
          </a:p>
          <a:p>
            <a:pPr lvl="2"/>
            <a:r>
              <a:rPr lang="en-US" dirty="0"/>
              <a:t>Frequency locked loop</a:t>
            </a:r>
          </a:p>
          <a:p>
            <a:pPr lvl="2"/>
            <a:r>
              <a:rPr lang="en-US" dirty="0"/>
              <a:t>Power Management</a:t>
            </a:r>
          </a:p>
          <a:p>
            <a:pPr lvl="1"/>
            <a:r>
              <a:rPr lang="en-US" dirty="0"/>
              <a:t>Future work </a:t>
            </a:r>
          </a:p>
          <a:p>
            <a:pPr lvl="2"/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74F6C09-DE3B-4E48-9508-6D512E7F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9408" y="47962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Visibility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23392" y="61523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 of Project-Tracking_Template.xlsx</a:t>
            </a:r>
          </a:p>
          <a:p>
            <a:pPr lvl="1"/>
            <a:r>
              <a:rPr lang="en-US" dirty="0"/>
              <a:t>list of items in “Public materials” sheet</a:t>
            </a:r>
          </a:p>
          <a:p>
            <a:pPr lvl="1"/>
            <a:r>
              <a:rPr lang="en-US" dirty="0"/>
              <a:t>list of items in “Talks” sheet</a:t>
            </a:r>
          </a:p>
          <a:p>
            <a:pPr lvl="1"/>
            <a:r>
              <a:rPr lang="en-US" dirty="0"/>
              <a:t>list of items in “Videos” sheet</a:t>
            </a:r>
          </a:p>
          <a:p>
            <a:pPr lvl="1"/>
            <a:r>
              <a:rPr lang="en-US" dirty="0"/>
              <a:t>list of items in “News” sheet</a:t>
            </a:r>
          </a:p>
          <a:p>
            <a:pPr lvl="1"/>
            <a:r>
              <a:rPr lang="en-US" dirty="0"/>
              <a:t>list of items in “Press releases” sheet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9A957797-F174-4CAA-919A-27E576A2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20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7856" y="47962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Staff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18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77762" y="646128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 research staff (PhD, </a:t>
            </a:r>
            <a:r>
              <a:rPr lang="en-US" dirty="0" err="1"/>
              <a:t>PostDoc</a:t>
            </a:r>
            <a:r>
              <a:rPr lang="en-US" dirty="0"/>
              <a:t>, Research Engineers, etc.)</a:t>
            </a:r>
          </a:p>
          <a:p>
            <a:pPr lvl="1"/>
            <a:r>
              <a:rPr lang="en-US" dirty="0"/>
              <a:t>list of Current Headcount in “Expenditures” sheet in “Project-Tracking_Template.xlsx”</a:t>
            </a:r>
          </a:p>
          <a:p>
            <a:pPr lvl="1"/>
            <a:r>
              <a:rPr lang="en-US" dirty="0"/>
              <a:t>… (PhD)</a:t>
            </a:r>
          </a:p>
          <a:p>
            <a:pPr lvl="1"/>
            <a:r>
              <a:rPr lang="en-US" dirty="0"/>
              <a:t>… (</a:t>
            </a:r>
            <a:r>
              <a:rPr lang="en-US" dirty="0" err="1"/>
              <a:t>PostDoc</a:t>
            </a:r>
            <a:r>
              <a:rPr lang="en-US" dirty="0"/>
              <a:t>/Research Fellow)</a:t>
            </a:r>
          </a:p>
          <a:p>
            <a:r>
              <a:rPr lang="en-US" dirty="0"/>
              <a:t>Past research staff (PhD, </a:t>
            </a:r>
            <a:r>
              <a:rPr lang="en-US" dirty="0" err="1"/>
              <a:t>PostDoc</a:t>
            </a:r>
            <a:r>
              <a:rPr lang="en-US" dirty="0"/>
              <a:t>, Research Engineers, etc.)</a:t>
            </a:r>
          </a:p>
          <a:p>
            <a:pPr lvl="1"/>
            <a:r>
              <a:rPr lang="en-US" dirty="0"/>
              <a:t>list of Past Headcount in “Expenditures” sheet in “Project-Tracking_Template.xlsx”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1237882A-852E-4A47-A4EE-B5F83899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21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510" y="71566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Publications – Journal papers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18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1384" y="669732"/>
            <a:ext cx="11017224" cy="6053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u="sng" dirty="0"/>
              <a:t>YEAR 2019</a:t>
            </a:r>
            <a:endParaRPr lang="en-US" sz="1800" dirty="0"/>
          </a:p>
          <a:p>
            <a:pPr algn="just"/>
            <a:r>
              <a:rPr lang="en-GB" sz="1800" dirty="0"/>
              <a:t>Nagarajan Mahalingam, </a:t>
            </a:r>
            <a:r>
              <a:rPr lang="en-GB" sz="1800" dirty="0" err="1"/>
              <a:t>Kaixue</a:t>
            </a:r>
            <a:r>
              <a:rPr lang="en-GB" sz="1800" dirty="0"/>
              <a:t> Ma and Kiat Seng Yeo, “A Multi-Mode Multi-Coil Coupled Tuned Inductive Peaking ILFD for Low Injected Power With Compact Size,” </a:t>
            </a:r>
            <a:r>
              <a:rPr lang="en-GB" sz="1800" i="1" dirty="0"/>
              <a:t>IEEE Access</a:t>
            </a:r>
            <a:r>
              <a:rPr lang="en-GB" sz="1800" dirty="0"/>
              <a:t>, vol.7, no.1, pp.59059-59068, Dec 2019.</a:t>
            </a:r>
            <a:endParaRPr lang="en-US" sz="1800" dirty="0"/>
          </a:p>
          <a:p>
            <a:pPr algn="just"/>
            <a:r>
              <a:rPr lang="en-GB" sz="1800" dirty="0"/>
              <a:t>Hang Liu, Xi Zhu, Muting Lu, </a:t>
            </a:r>
            <a:r>
              <a:rPr lang="en-GB" sz="1800" dirty="0" err="1"/>
              <a:t>Yichuang</a:t>
            </a:r>
            <a:r>
              <a:rPr lang="en-GB" sz="1800" dirty="0"/>
              <a:t> Sun, and Kiat Seng Yeo, “Design of Reconfigurable dB-Linear Variable-Gain Amplifier and Switchable-Order Gm-C Filter in 65-nm CMOS Technology,” </a:t>
            </a:r>
            <a:r>
              <a:rPr lang="en-GB" sz="1800" i="1" dirty="0"/>
              <a:t>IEEE Transactions on Microwave Theory and Techniques</a:t>
            </a:r>
            <a:r>
              <a:rPr lang="en-GB" sz="1800" dirty="0"/>
              <a:t>, vol.67, no.12, pp.5148-5158, Dec 2019. (IF = 3.756, Flagship journal in IEEE Microwave Theory and Techniques Society).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GB" sz="1800" u="sng" dirty="0"/>
              <a:t>YEAR 2020</a:t>
            </a:r>
            <a:endParaRPr lang="en-US" sz="1800" dirty="0"/>
          </a:p>
          <a:p>
            <a:pPr algn="just"/>
            <a:r>
              <a:rPr lang="en-GB" sz="1800" dirty="0"/>
              <a:t>L. Kong, H. Liu, X. Zhu, C. C. Boon, C. Li, Z. Liu, K. S. Yeo, “Design of a wideband variable-gain amplifier with self-compensated transistor for accurate dB-linear characteristic in 65 nm CMOS technology,” </a:t>
            </a:r>
            <a:r>
              <a:rPr lang="en-GB" sz="1800" i="1" dirty="0"/>
              <a:t>IEEE Transactions on Circuits and Systems I - Regular Papers</a:t>
            </a:r>
            <a:r>
              <a:rPr lang="en-GB" sz="1800" dirty="0"/>
              <a:t>, vol.67, no.12, pp.4187-4198, Dec 2020.</a:t>
            </a:r>
            <a:endParaRPr lang="en-US" sz="1800" dirty="0"/>
          </a:p>
          <a:p>
            <a:pPr algn="just"/>
            <a:r>
              <a:rPr lang="en-GB" sz="1800" dirty="0"/>
              <a:t>Samuel B.S. Lee, Hang Liu, Kiat Seng Yeo, </a:t>
            </a:r>
            <a:r>
              <a:rPr lang="en-GB" sz="1800" dirty="0" err="1"/>
              <a:t>Jer</a:t>
            </a:r>
            <a:r>
              <a:rPr lang="en-GB" sz="1800" dirty="0"/>
              <a:t>-Ming Chen, </a:t>
            </a:r>
            <a:r>
              <a:rPr lang="en-GB" sz="1800" dirty="0" err="1"/>
              <a:t>Xiaopeng</a:t>
            </a:r>
            <a:r>
              <a:rPr lang="en-GB" sz="1800" dirty="0"/>
              <a:t> Yu, “Design of Differential Variable-Gain Transimpedance Amplifier in 0.18-µm </a:t>
            </a:r>
            <a:r>
              <a:rPr lang="en-GB" sz="1800" dirty="0" err="1"/>
              <a:t>SiGe</a:t>
            </a:r>
            <a:r>
              <a:rPr lang="en-GB" sz="1800" dirty="0"/>
              <a:t> </a:t>
            </a:r>
            <a:r>
              <a:rPr lang="en-GB" sz="1800" dirty="0" err="1"/>
              <a:t>BiCMOS</a:t>
            </a:r>
            <a:r>
              <a:rPr lang="en-GB" sz="1800" dirty="0"/>
              <a:t>,” </a:t>
            </a:r>
            <a:r>
              <a:rPr lang="en-GB" sz="1800" i="1" dirty="0"/>
              <a:t>MDPI/Electronics, Special Issue on </a:t>
            </a:r>
            <a:r>
              <a:rPr lang="en-GB" sz="1800" i="1" dirty="0" err="1"/>
              <a:t>Millimeter</a:t>
            </a:r>
            <a:r>
              <a:rPr lang="en-GB" sz="1800" i="1" dirty="0"/>
              <a:t>-Wave Integrated Circuits and Systems for 5G Applications</a:t>
            </a:r>
            <a:r>
              <a:rPr lang="en-GB" sz="1800" dirty="0"/>
              <a:t>, vol.9, no.7, pp.1058-1073, 27 June 2020. (Open Access Journal).</a:t>
            </a:r>
            <a:endParaRPr lang="en-US" sz="1800" dirty="0"/>
          </a:p>
          <a:p>
            <a:pPr algn="just"/>
            <a:r>
              <a:rPr lang="en-GB" sz="1800" dirty="0"/>
              <a:t>Jinna Yan, Hang Liu, Xi Zhu, Kai Men and Kiat Seng Yeo, “Ka-Band Marchand Balun with Edge and Broadside Coupled Configuration,” </a:t>
            </a:r>
            <a:r>
              <a:rPr lang="en-GB" sz="1800" i="1" dirty="0"/>
              <a:t>MDPI/Electronics, Special Issue on </a:t>
            </a:r>
            <a:r>
              <a:rPr lang="en-GB" sz="1800" i="1" dirty="0" err="1"/>
              <a:t>Millimeter</a:t>
            </a:r>
            <a:r>
              <a:rPr lang="en-GB" sz="1800" i="1" dirty="0"/>
              <a:t>-Wave Integrated Circuits and Systems for 5G Applications</a:t>
            </a:r>
            <a:r>
              <a:rPr lang="en-GB" sz="1800" dirty="0"/>
              <a:t>, vol.9, no.7, pp.1116-1124, 9 July 2020. (Open Access Journal) (Selected as the front cover page of MDPI/Electronics in July 2020).</a:t>
            </a:r>
            <a:endParaRPr lang="en-US" sz="1800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F44A756-43A6-4457-AA5A-93E6DC9BB14B}"/>
              </a:ext>
            </a:extLst>
          </p:cNvPr>
          <p:cNvSpPr txBox="1">
            <a:spLocks/>
          </p:cNvSpPr>
          <p:nvPr/>
        </p:nvSpPr>
        <p:spPr>
          <a:xfrm>
            <a:off x="9048328" y="134404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22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510" y="71566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Publications – Journal papers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18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1384" y="669732"/>
            <a:ext cx="10945216" cy="52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dirty="0"/>
              <a:t>Hang Liu, Xi Zhu, Yisheng Wang, Kai Men and Kiat Seng Yeo, “A 60 GHz 8-Way Combined Power Amplifier in 0.18 </a:t>
            </a:r>
            <a:r>
              <a:rPr lang="en-GB" sz="1800" dirty="0" err="1"/>
              <a:t>μm</a:t>
            </a:r>
            <a:r>
              <a:rPr lang="en-GB" sz="1800" dirty="0"/>
              <a:t> </a:t>
            </a:r>
            <a:r>
              <a:rPr lang="en-GB" sz="1800" dirty="0" err="1"/>
              <a:t>SiGe</a:t>
            </a:r>
            <a:r>
              <a:rPr lang="en-GB" sz="1800" dirty="0"/>
              <a:t> </a:t>
            </a:r>
            <a:r>
              <a:rPr lang="en-GB" sz="1800" dirty="0" err="1"/>
              <a:t>BiCMOS</a:t>
            </a:r>
            <a:r>
              <a:rPr lang="en-GB" sz="1800" dirty="0"/>
              <a:t>,” </a:t>
            </a:r>
            <a:r>
              <a:rPr lang="en-GB" sz="1800" i="1" dirty="0"/>
              <a:t>IEEE Transactions on Circuits and Systems – II: Express Briefs (TCAS II)</a:t>
            </a:r>
            <a:r>
              <a:rPr lang="en-GB" sz="1800" dirty="0"/>
              <a:t>, 22 Dec 2020. DOI: 10.1109/TCSII.2020.3046512</a:t>
            </a:r>
            <a:endParaRPr lang="en-US" sz="1800" dirty="0"/>
          </a:p>
          <a:p>
            <a:pPr algn="just"/>
            <a:r>
              <a:rPr lang="en-GB" sz="1800" dirty="0"/>
              <a:t>Kai Men, Hang Liu and Kiat Seng Yeo, “Design of a Ka-Band U-Shaped Bandpass Filter with 20-GHz Bandwidth in 0.13-μm </a:t>
            </a:r>
            <a:r>
              <a:rPr lang="en-GB" sz="1800" dirty="0" err="1"/>
              <a:t>BiCMOS</a:t>
            </a:r>
            <a:r>
              <a:rPr lang="en-GB" sz="1800" dirty="0"/>
              <a:t> Technology,” </a:t>
            </a:r>
            <a:r>
              <a:rPr lang="en-GB" sz="1800" i="1" dirty="0"/>
              <a:t>MDPI/Electronics, Special Issue on </a:t>
            </a:r>
            <a:r>
              <a:rPr lang="en-GB" sz="1800" i="1" dirty="0" err="1"/>
              <a:t>Millimeter</a:t>
            </a:r>
            <a:r>
              <a:rPr lang="en-GB" sz="1800" i="1" dirty="0"/>
              <a:t>-Wave Integrated Circuits and Systems for 5G Applications</a:t>
            </a:r>
            <a:r>
              <a:rPr lang="en-GB" sz="1800" dirty="0"/>
              <a:t>, vol.9, no.10, pp.1608-1618, 1 Oct 2020. (Open Access Journal).</a:t>
            </a:r>
            <a:endParaRPr lang="en-US" sz="1800" dirty="0"/>
          </a:p>
          <a:p>
            <a:pPr algn="just"/>
            <a:r>
              <a:rPr lang="en-GB" sz="1800" dirty="0"/>
              <a:t>Zhichao Li, </a:t>
            </a:r>
            <a:r>
              <a:rPr lang="en-GB" sz="1800" dirty="0" err="1"/>
              <a:t>Shiheng</a:t>
            </a:r>
            <a:r>
              <a:rPr lang="en-GB" sz="1800" dirty="0"/>
              <a:t> Yang, Samuel B.S. Lee, Kiat Seng Yeo, “A Two-Stage X-Band 20.7-dBm Power Amplifier in 40-nm CMOS Technology,” </a:t>
            </a:r>
            <a:r>
              <a:rPr lang="en-GB" sz="1800" i="1" dirty="0"/>
              <a:t>MDPI/Electronics, Special Issue on </a:t>
            </a:r>
            <a:r>
              <a:rPr lang="en-GB" sz="1800" i="1" dirty="0" err="1"/>
              <a:t>Millimeter</a:t>
            </a:r>
            <a:r>
              <a:rPr lang="en-GB" sz="1800" i="1" dirty="0"/>
              <a:t>-Wave Integrated Circuits and Systems for 5G Applications</a:t>
            </a:r>
            <a:r>
              <a:rPr lang="en-GB" sz="1800" dirty="0"/>
              <a:t>, vol.9, no.12, pp.2198-2207, 20 Dec 2020. (Open Access Journal). (Selected as the front cover page of MDPI/Electronics in July 2021)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GB" sz="1800" u="sng" dirty="0"/>
              <a:t>YEAR 2021</a:t>
            </a:r>
            <a:endParaRPr lang="en-US" sz="1800" dirty="0"/>
          </a:p>
          <a:p>
            <a:pPr algn="just"/>
            <a:r>
              <a:rPr lang="en-GB" sz="1800" dirty="0"/>
              <a:t>Chen Lang, Liu Hang, Jefferson Hora, Andrew Zhang, Yeo Kiat Seng and Xi Zhu, “Monolithically Integrated Single-Input Load-Modulated Balanced Amplifier with Enhanced Efficiency at Power Back-Off,” </a:t>
            </a:r>
            <a:r>
              <a:rPr lang="en-US" sz="1800" i="1" dirty="0"/>
              <a:t>IEEE Journal of Solid-State Circuits</a:t>
            </a:r>
            <a:r>
              <a:rPr lang="en-GB" sz="1800" dirty="0"/>
              <a:t>, 14 Jan 2021. DOI: 10.1109/JSSC.2020.3048715</a:t>
            </a:r>
            <a:endParaRPr lang="en-US" sz="1800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F44A756-43A6-4457-AA5A-93E6DC9BB14B}"/>
              </a:ext>
            </a:extLst>
          </p:cNvPr>
          <p:cNvSpPr txBox="1">
            <a:spLocks/>
          </p:cNvSpPr>
          <p:nvPr/>
        </p:nvSpPr>
        <p:spPr>
          <a:xfrm>
            <a:off x="9048328" y="134404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23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510" y="71566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Publications - Conference papers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18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59510" y="669731"/>
            <a:ext cx="10765082" cy="56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800" u="sng" dirty="0"/>
              <a:t>YEAR 2019</a:t>
            </a:r>
            <a:endParaRPr lang="en-US" sz="1800" dirty="0"/>
          </a:p>
          <a:p>
            <a:pPr algn="just"/>
            <a:r>
              <a:rPr lang="en-GB" sz="1800" dirty="0"/>
              <a:t>Hang Liu, Xi Zhu, Muting Lu and Kiat Seng Yeo, “Design of a Voltage-Controlled Programmable-Gain Amplifier in 65-nm CMOS Technology,” </a:t>
            </a:r>
            <a:r>
              <a:rPr lang="en-GB" sz="1800" i="1" dirty="0"/>
              <a:t>2019 IEEE MTT-S International Microwave Symposium</a:t>
            </a:r>
            <a:r>
              <a:rPr lang="en-GB" sz="1800" dirty="0"/>
              <a:t> (IMS), 2-7 June 2019, Boston, Massachusetts, USA.</a:t>
            </a:r>
            <a:endParaRPr lang="en-US" sz="1800" dirty="0"/>
          </a:p>
          <a:p>
            <a:pPr algn="just"/>
            <a:r>
              <a:rPr lang="en-GB" sz="1800" dirty="0"/>
              <a:t>Samuel Bai Song Lee, Hang Liu, </a:t>
            </a:r>
            <a:r>
              <a:rPr lang="en-GB" sz="1800" dirty="0" err="1"/>
              <a:t>Xiaopeng</a:t>
            </a:r>
            <a:r>
              <a:rPr lang="en-GB" sz="1800" dirty="0"/>
              <a:t> Yu, </a:t>
            </a:r>
            <a:r>
              <a:rPr lang="en-GB" sz="1800" dirty="0" err="1"/>
              <a:t>Jer</a:t>
            </a:r>
            <a:r>
              <a:rPr lang="en-GB" sz="1800" dirty="0"/>
              <a:t>-Ming Chen, Kiat Seng Yeo, “An </a:t>
            </a:r>
            <a:r>
              <a:rPr lang="en-GB" sz="1800" dirty="0" err="1"/>
              <a:t>Inductorless</a:t>
            </a:r>
            <a:r>
              <a:rPr lang="en-GB" sz="1800" dirty="0"/>
              <a:t> 5-GHz Differential Dual Regulated Cross-</a:t>
            </a:r>
            <a:r>
              <a:rPr lang="en-GB" sz="1800" dirty="0" err="1"/>
              <a:t>Cascode</a:t>
            </a:r>
            <a:r>
              <a:rPr lang="en-GB" sz="1800" dirty="0"/>
              <a:t> Transimpedance Amplifier using 40 nm CMOS,” </a:t>
            </a:r>
            <a:r>
              <a:rPr lang="en-GB" sz="1800" i="1" dirty="0"/>
              <a:t>2019 IEEE 13th International Conference on ASIC (ASICON)</a:t>
            </a:r>
            <a:r>
              <a:rPr lang="en-GB" sz="1800" dirty="0"/>
              <a:t>, 29 Oct.-1 Nov. 2019, Chongqing, China.</a:t>
            </a:r>
            <a:endParaRPr lang="en-US" sz="1800" dirty="0"/>
          </a:p>
          <a:p>
            <a:pPr algn="just"/>
            <a:r>
              <a:rPr lang="en-GB" sz="1800" dirty="0"/>
              <a:t>B. S. Lee, H. Liu and K. S Yeo, "An </a:t>
            </a:r>
            <a:r>
              <a:rPr lang="en-GB" sz="1800" dirty="0" err="1"/>
              <a:t>inductorless</a:t>
            </a:r>
            <a:r>
              <a:rPr lang="en-GB" sz="1800" dirty="0"/>
              <a:t> 6-GHz variable gain differential transimpedance amplifier in 0.18-um </a:t>
            </a:r>
            <a:r>
              <a:rPr lang="en-GB" sz="1800" dirty="0" err="1"/>
              <a:t>SiGe</a:t>
            </a:r>
            <a:r>
              <a:rPr lang="en-GB" sz="1800" dirty="0"/>
              <a:t> </a:t>
            </a:r>
            <a:r>
              <a:rPr lang="en-GB" sz="1800" dirty="0" err="1"/>
              <a:t>BiCMOS</a:t>
            </a:r>
            <a:r>
              <a:rPr lang="en-GB" sz="1800" dirty="0"/>
              <a:t>," </a:t>
            </a:r>
            <a:r>
              <a:rPr lang="en-GB" sz="1800" i="1" dirty="0"/>
              <a:t>IEEE International Symposium on Circuits and Systems (ISCAS)</a:t>
            </a:r>
            <a:r>
              <a:rPr lang="en-GB" sz="1800" dirty="0"/>
              <a:t>, Sapporo, Japan, May 2019.</a:t>
            </a: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GB" sz="1800" u="sng" dirty="0"/>
              <a:t>YEAR 2020</a:t>
            </a:r>
            <a:endParaRPr lang="en-US" sz="1800" dirty="0"/>
          </a:p>
          <a:p>
            <a:pPr algn="just"/>
            <a:r>
              <a:rPr lang="en-GB" sz="1800" dirty="0"/>
              <a:t>Kiat Seng Yeo, Jinna Yan, Bharatha Kumar Thangarasu and Hang Liu, “Ku-Band Bidirectional Mixer with Directional Control,” </a:t>
            </a:r>
            <a:r>
              <a:rPr lang="en-GB" sz="1800" i="1" dirty="0"/>
              <a:t>9th IEEE International Symposium on Next-Generation Electronics (IEEE ISNE 2020)</a:t>
            </a:r>
            <a:r>
              <a:rPr lang="en-GB" sz="1800" dirty="0"/>
              <a:t>, 7-9 Nov 2020, Changsha, China (Invited Paper).</a:t>
            </a:r>
            <a:endParaRPr lang="en-US" sz="1800" dirty="0"/>
          </a:p>
          <a:p>
            <a:pPr algn="just"/>
            <a:r>
              <a:rPr lang="en-GB" sz="1800" dirty="0"/>
              <a:t>Boora Aasish, Bharatha Kumar and Yeo Kiat Seng, “An Ultra-Low Power 900 MHz Intermediate Frequency Low Noise Amplifier for Low-Power RF Receivers,” </a:t>
            </a:r>
            <a:r>
              <a:rPr lang="en-GB" sz="1800" i="1" dirty="0"/>
              <a:t>33rd IEEE International System-On-Chip Conference (IEEE SOCC)</a:t>
            </a:r>
            <a:r>
              <a:rPr lang="en-GB" sz="1800" dirty="0"/>
              <a:t>, Virtual Event, 8-11 Sep 2020 (acceptance rate: 34%).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F44A756-43A6-4457-AA5A-93E6DC9BB14B}"/>
              </a:ext>
            </a:extLst>
          </p:cNvPr>
          <p:cNvSpPr txBox="1">
            <a:spLocks/>
          </p:cNvSpPr>
          <p:nvPr/>
        </p:nvSpPr>
        <p:spPr>
          <a:xfrm>
            <a:off x="9048328" y="134404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24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510" y="71566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Publications - Conference papers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18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59510" y="669732"/>
            <a:ext cx="10765082" cy="5423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dirty="0"/>
              <a:t>Zhichao Li, </a:t>
            </a:r>
            <a:r>
              <a:rPr lang="en-GB" sz="1800" dirty="0" err="1"/>
              <a:t>Shiheng</a:t>
            </a:r>
            <a:r>
              <a:rPr lang="en-GB" sz="1800" dirty="0"/>
              <a:t> Yang, Hang Liu and Kiat Seng Yeo, “CMOS Transformer Design for X-band Power Amplifier Applications,” </a:t>
            </a:r>
            <a:r>
              <a:rPr lang="en-GB" sz="1800" i="1" dirty="0"/>
              <a:t>2020 15th IEEE International Conference on Solid-State and Integrated Circuit Technology (ICSICT 2020)</a:t>
            </a:r>
            <a:r>
              <a:rPr lang="en-GB" sz="1800" dirty="0"/>
              <a:t>, Nov 3-6, 2020, Kunming, China (Invited Paper).</a:t>
            </a:r>
            <a:endParaRPr lang="en-US" sz="1800" dirty="0"/>
          </a:p>
          <a:p>
            <a:pPr algn="just"/>
            <a:r>
              <a:rPr lang="en-GB" sz="1800" dirty="0"/>
              <a:t>Boora Aasish, Bharatha Kumar and Yeo Kiat Seng, “Ultra-Low Power Receiver Architecture with Enhanced Input Signal Swing for Improved Sensitivity,” </a:t>
            </a:r>
            <a:r>
              <a:rPr lang="en-GB" sz="1800" i="1" dirty="0"/>
              <a:t>2020 13th UK-Europe-China Workshop on Millimetre-Waves and Terahertz Technologies (UCMMT)</a:t>
            </a:r>
            <a:r>
              <a:rPr lang="en-GB" sz="1800" dirty="0"/>
              <a:t>, 29 Aug.-1 Sept. 2020 Tianjin, China.</a:t>
            </a: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GB" sz="1800" u="sng" dirty="0"/>
              <a:t>YEAR 2021</a:t>
            </a:r>
            <a:endParaRPr lang="en-US" sz="1800" dirty="0"/>
          </a:p>
          <a:p>
            <a:pPr algn="just"/>
            <a:r>
              <a:rPr lang="en-GB" sz="1800" dirty="0"/>
              <a:t>Hang Liu, Xi Zhu, Yisheng Wang, Kai Men, Kiat Seng Yeo, “A 60 GHz Edge-Coupled 4-Way Balun Power Amplifier with 22.7dBm Output Power and 27.7% Peak Efficiency,” </a:t>
            </a:r>
            <a:r>
              <a:rPr lang="en-GB" sz="1800" i="1" dirty="0"/>
              <a:t>2021 IEEE MTT-S International Microwave Symposium</a:t>
            </a:r>
            <a:r>
              <a:rPr lang="en-GB" sz="1800" dirty="0"/>
              <a:t>, 6-11 June 2021, Georgia World Congress </a:t>
            </a:r>
            <a:r>
              <a:rPr lang="en-GB" sz="1800" dirty="0" err="1"/>
              <a:t>Center</a:t>
            </a:r>
            <a:r>
              <a:rPr lang="en-GB" sz="1800" dirty="0"/>
              <a:t>, Atlanta, Georgia, USA.</a:t>
            </a:r>
            <a:endParaRPr lang="en-US" sz="1800" dirty="0"/>
          </a:p>
          <a:p>
            <a:pPr algn="just"/>
            <a:r>
              <a:rPr lang="en-GB" sz="1800" dirty="0"/>
              <a:t>Nagarajan Mahalingam, Yisheng Wang, Bharatha Kumar Thangarasu, Kiat Seng Yeo and </a:t>
            </a:r>
            <a:r>
              <a:rPr lang="en-GB" sz="1800" dirty="0" err="1"/>
              <a:t>Kaixue</a:t>
            </a:r>
            <a:r>
              <a:rPr lang="en-GB" sz="1800" dirty="0"/>
              <a:t> Ma, “A 24.6-32.5 GHz </a:t>
            </a:r>
            <a:r>
              <a:rPr lang="en-GB" sz="1800" dirty="0" err="1"/>
              <a:t>Millimeter</a:t>
            </a:r>
            <a:r>
              <a:rPr lang="en-GB" sz="1800" dirty="0"/>
              <a:t>-wave Frequency Synthesizer for 5G Wireless and 60 GHz Applications,” </a:t>
            </a:r>
            <a:r>
              <a:rPr lang="en-GB" sz="1800" i="1" dirty="0"/>
              <a:t>2021 IEEE MTT-S International Microwave Symposium</a:t>
            </a:r>
            <a:r>
              <a:rPr lang="en-GB" sz="1800" dirty="0"/>
              <a:t>, 6-11 June 2021, Georgia World Congress </a:t>
            </a:r>
            <a:r>
              <a:rPr lang="en-GB" sz="1800" dirty="0" err="1"/>
              <a:t>Center</a:t>
            </a:r>
            <a:r>
              <a:rPr lang="en-GB" sz="1800" dirty="0"/>
              <a:t>, Atlanta, Georgia, USA.</a:t>
            </a:r>
            <a:endParaRPr lang="en-US" sz="1800" dirty="0"/>
          </a:p>
          <a:p>
            <a:pPr algn="just"/>
            <a:r>
              <a:rPr lang="en-GB" sz="1800" dirty="0"/>
              <a:t>Thurein Aung, Nagarajan Mahalingam and Kiat Seng Yeo, “A New Degeneration Technique for Low-voltage, Low-power, Triple-</a:t>
            </a:r>
            <a:r>
              <a:rPr lang="en-GB" sz="1800" dirty="0" err="1"/>
              <a:t>cascode</a:t>
            </a:r>
            <a:r>
              <a:rPr lang="en-GB" sz="1800" dirty="0"/>
              <a:t> Low Noise Amplifier in </a:t>
            </a:r>
            <a:r>
              <a:rPr lang="en-GB" sz="1800" dirty="0" err="1"/>
              <a:t>Millimeter</a:t>
            </a:r>
            <a:r>
              <a:rPr lang="en-GB" sz="1800" dirty="0"/>
              <a:t> Wave Applications,” </a:t>
            </a:r>
            <a:r>
              <a:rPr lang="en-GB" sz="1800" i="1" dirty="0"/>
              <a:t>IEEE 14th International Conference on ASIC (ASICON 2021)</a:t>
            </a:r>
            <a:r>
              <a:rPr lang="en-GB" sz="1800" dirty="0"/>
              <a:t>, October 26-29, 2021, Wyndham Grand Plaza Royale Hotel, Kunming, China (Invited Paper).</a:t>
            </a:r>
            <a:endParaRPr lang="en-US" sz="1800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F44A756-43A6-4457-AA5A-93E6DC9BB14B}"/>
              </a:ext>
            </a:extLst>
          </p:cNvPr>
          <p:cNvSpPr txBox="1">
            <a:spLocks/>
          </p:cNvSpPr>
          <p:nvPr/>
        </p:nvSpPr>
        <p:spPr>
          <a:xfrm>
            <a:off x="9048328" y="134404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25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510" y="71566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Publications - Conference papers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18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59510" y="669732"/>
            <a:ext cx="10765082" cy="4487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800" u="sng" dirty="0"/>
              <a:t>Invited Talks</a:t>
            </a:r>
            <a:endParaRPr lang="en-US" sz="1800" dirty="0"/>
          </a:p>
          <a:p>
            <a:pPr algn="just"/>
            <a:r>
              <a:rPr lang="en-GB" sz="1800" dirty="0"/>
              <a:t>25-26 Oct 2019, Yeo KS, </a:t>
            </a:r>
            <a:r>
              <a:rPr lang="en-GB" sz="1800" i="1" dirty="0"/>
              <a:t>2019 International Workshop on Advanced Chip Microsystems</a:t>
            </a:r>
            <a:r>
              <a:rPr lang="en-GB" sz="1800" dirty="0"/>
              <a:t>, “Device optimization and its application to design fully-integrated low-noise amplifiers for multi-standard communications”, Tianjin, China.</a:t>
            </a:r>
            <a:endParaRPr lang="en-US" sz="1800" dirty="0"/>
          </a:p>
          <a:p>
            <a:pPr algn="just"/>
            <a:r>
              <a:rPr lang="en-GB" sz="1800" dirty="0"/>
              <a:t>29 Oct-1 Nov 2019, Yeo KS, </a:t>
            </a:r>
            <a:r>
              <a:rPr lang="en-GB" sz="1800" i="1" dirty="0"/>
              <a:t>13th IEEE International Conference on ASIC (ASICON 2019)</a:t>
            </a:r>
            <a:r>
              <a:rPr lang="en-GB" sz="1800" dirty="0"/>
              <a:t>, “An </a:t>
            </a:r>
            <a:r>
              <a:rPr lang="en-GB" sz="1800" dirty="0" err="1"/>
              <a:t>inductorless</a:t>
            </a:r>
            <a:r>
              <a:rPr lang="en-GB" sz="1800" dirty="0"/>
              <a:t> 5-GHz differential dual regulated cross-</a:t>
            </a:r>
            <a:r>
              <a:rPr lang="en-GB" sz="1800" dirty="0" err="1"/>
              <a:t>cascode</a:t>
            </a:r>
            <a:r>
              <a:rPr lang="en-GB" sz="1800" dirty="0"/>
              <a:t> transimpedance amplifier using 40-nm CMOS for visible light communication”, Chongqing, China. </a:t>
            </a:r>
            <a:endParaRPr lang="en-US" sz="1800" dirty="0"/>
          </a:p>
          <a:p>
            <a:pPr algn="just"/>
            <a:r>
              <a:rPr lang="en-GB" sz="1800" dirty="0"/>
              <a:t>7 Nov 2020, Yeo KS, </a:t>
            </a:r>
            <a:r>
              <a:rPr lang="en-GB" sz="1800" i="1" dirty="0"/>
              <a:t>2020 International Workshop on Microwave and Microsystems</a:t>
            </a:r>
            <a:r>
              <a:rPr lang="en-GB" sz="1800" dirty="0"/>
              <a:t>, “Design of voltage-controlled oscillators for 60-GHz wireless communication applications,” Tianjin, China.</a:t>
            </a: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GB" sz="1800" u="sng" dirty="0"/>
              <a:t>Book</a:t>
            </a:r>
            <a:endParaRPr lang="en-US" sz="1800" dirty="0"/>
          </a:p>
          <a:p>
            <a:pPr algn="just"/>
            <a:r>
              <a:rPr lang="en-GB" sz="1800" dirty="0"/>
              <a:t>Kiat Seng Yeo, </a:t>
            </a:r>
            <a:r>
              <a:rPr lang="en-GB" sz="1800" dirty="0" err="1"/>
              <a:t>Chirn</a:t>
            </a:r>
            <a:r>
              <a:rPr lang="en-GB" sz="1800" dirty="0"/>
              <a:t> Chye Boon, Xiang Yi and </a:t>
            </a:r>
            <a:r>
              <a:rPr lang="en-GB" sz="1800" dirty="0" err="1"/>
              <a:t>Fanyi</a:t>
            </a:r>
            <a:r>
              <a:rPr lang="en-GB" sz="1800" dirty="0"/>
              <a:t> Meng, “CMOS </a:t>
            </a:r>
            <a:r>
              <a:rPr lang="en-GB" sz="1800" dirty="0" err="1"/>
              <a:t>Millimeter</a:t>
            </a:r>
            <a:r>
              <a:rPr lang="en-GB" sz="1800" dirty="0"/>
              <a:t>-Wave Integrated Circuits for Next Generation Wireless Communication Systems”, </a:t>
            </a:r>
            <a:r>
              <a:rPr lang="en-GB" sz="1800" i="1" dirty="0"/>
              <a:t>World Scientific Publishing (Singapore)</a:t>
            </a:r>
            <a:r>
              <a:rPr lang="en-GB" sz="1800" dirty="0"/>
              <a:t>, International Edition, ISBN 978-981-120-260-5 (hardcover), 978-981-120-262-9 (</a:t>
            </a:r>
            <a:r>
              <a:rPr lang="en-GB" sz="1800" dirty="0" err="1"/>
              <a:t>ebook</a:t>
            </a:r>
            <a:r>
              <a:rPr lang="en-GB" sz="1800" dirty="0"/>
              <a:t>), July 2019.</a:t>
            </a:r>
            <a:endParaRPr lang="en-US" sz="1800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F44A756-43A6-4457-AA5A-93E6DC9BB14B}"/>
              </a:ext>
            </a:extLst>
          </p:cNvPr>
          <p:cNvSpPr txBox="1">
            <a:spLocks/>
          </p:cNvSpPr>
          <p:nvPr/>
        </p:nvSpPr>
        <p:spPr>
          <a:xfrm>
            <a:off x="9048328" y="134404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26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5136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Awards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18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87906" y="64953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External Awards for Research at International Level in “Evidence” sheet in “Project-Tracking_Template.xlsx”</a:t>
            </a:r>
          </a:p>
          <a:p>
            <a:pPr lvl="1"/>
            <a:r>
              <a:rPr lang="en-US" dirty="0"/>
              <a:t>… (accumulate over the years, highlight new in red)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54DD460-2F1A-456C-82BE-B4410B5312DB}"/>
              </a:ext>
            </a:extLst>
          </p:cNvPr>
          <p:cNvSpPr txBox="1">
            <a:spLocks/>
          </p:cNvSpPr>
          <p:nvPr/>
        </p:nvSpPr>
        <p:spPr>
          <a:xfrm>
            <a:off x="9048328" y="134404"/>
            <a:ext cx="244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27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47962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Patents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18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731290" y="646128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Patents Disclosures/Filed/Granted/Commercialized in “Evidence” sheet in “Project-Tracking_Template.xlsx”</a:t>
            </a:r>
          </a:p>
          <a:p>
            <a:pPr lvl="1"/>
            <a:r>
              <a:rPr lang="en-US" dirty="0"/>
              <a:t>Invention disclosures: … (accumulate over the years, highlight new in red)</a:t>
            </a:r>
          </a:p>
          <a:p>
            <a:pPr lvl="1"/>
            <a:r>
              <a:rPr lang="en-US" dirty="0"/>
              <a:t>Patents filed: … (accumulate over the years, highlight new in red)</a:t>
            </a:r>
          </a:p>
          <a:p>
            <a:pPr lvl="1"/>
            <a:r>
              <a:rPr lang="en-US" dirty="0"/>
              <a:t>Patents granted: … (accumulate over the years, highlight new in red)</a:t>
            </a:r>
          </a:p>
          <a:p>
            <a:pPr lvl="1"/>
            <a:r>
              <a:rPr lang="en-US" dirty="0"/>
              <a:t>Patents commercialized: … (accumulate over the years, highlight new in red)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950E349-42BC-411F-BFFB-E1E76D16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28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76" y="47962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Demos/Public Materials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18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59282" y="646128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No. of TRL 4/6 Prototypes in “Evidence” sheet in “Project-Tracking_Template.xlsx”</a:t>
            </a:r>
          </a:p>
          <a:p>
            <a:pPr lvl="1"/>
            <a:r>
              <a:rPr lang="en-US" dirty="0"/>
              <a:t>Links to demos: … (accumulate over the years, highlight new in red)</a:t>
            </a:r>
          </a:p>
          <a:p>
            <a:pPr lvl="1"/>
            <a:r>
              <a:rPr lang="en-US" dirty="0"/>
              <a:t>Links to public materials (e.g., GitHub): … (accumulate over the years, highlight new in red)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3DA53683-39B0-40D2-8F50-41FF4C95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29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44625"/>
            <a:ext cx="95977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Super regenerative receiver (SRR) - Progress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1384" y="737606"/>
            <a:ext cx="10945216" cy="598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5F89BAA-8EEB-4043-855F-F5D096F77CCB}"/>
              </a:ext>
            </a:extLst>
          </p:cNvPr>
          <p:cNvSpPr txBox="1">
            <a:spLocks/>
          </p:cNvSpPr>
          <p:nvPr/>
        </p:nvSpPr>
        <p:spPr>
          <a:xfrm>
            <a:off x="551384" y="690991"/>
            <a:ext cx="11233248" cy="4754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Current Progress:</a:t>
            </a:r>
          </a:p>
          <a:p>
            <a:pPr lvl="1"/>
            <a:r>
              <a:rPr lang="en-SG" sz="2800" dirty="0"/>
              <a:t>Design and simulation of SRR receiver</a:t>
            </a:r>
            <a:endParaRPr lang="en-US" sz="2800" dirty="0"/>
          </a:p>
          <a:p>
            <a:pPr lvl="1"/>
            <a:r>
              <a:rPr lang="en-SG" dirty="0"/>
              <a:t>Layout of individual circuit blocks and integration</a:t>
            </a:r>
          </a:p>
          <a:p>
            <a:r>
              <a:rPr lang="en-SG" dirty="0"/>
              <a:t>Current issues:</a:t>
            </a:r>
          </a:p>
          <a:p>
            <a:pPr lvl="1"/>
            <a:r>
              <a:rPr lang="en-SG" dirty="0"/>
              <a:t>The SRO is becoming unstable for longer simulation time.</a:t>
            </a:r>
          </a:p>
          <a:p>
            <a:pPr lvl="1"/>
            <a:r>
              <a:rPr lang="en-SG" dirty="0"/>
              <a:t>Timing of Quench waveform is to be optimized.</a:t>
            </a:r>
          </a:p>
          <a:p>
            <a:r>
              <a:rPr lang="en-SG" dirty="0"/>
              <a:t>On-going and Future works:</a:t>
            </a:r>
          </a:p>
          <a:p>
            <a:pPr lvl="1"/>
            <a:r>
              <a:rPr lang="en-SG" dirty="0"/>
              <a:t>Post-layout simulations of building blocks and integration</a:t>
            </a:r>
          </a:p>
          <a:p>
            <a:pPr lvl="1"/>
            <a:r>
              <a:rPr lang="en-SG" dirty="0"/>
              <a:t>Design for probe station and PCB testability</a:t>
            </a: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64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552" y="27672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Talks, Videos, News, Press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18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84458" y="625838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items in “Project-Tracking_Template.xlsx”</a:t>
            </a:r>
          </a:p>
          <a:p>
            <a:pPr lvl="1"/>
            <a:r>
              <a:rPr lang="en-US" dirty="0"/>
              <a:t>Public materials sheet: … (accumulate over the years, highlight new in red)</a:t>
            </a:r>
          </a:p>
          <a:p>
            <a:pPr lvl="1"/>
            <a:r>
              <a:rPr lang="en-US" dirty="0"/>
              <a:t>Talks sheet: … (accumulate over the years, highlight new in red)</a:t>
            </a:r>
          </a:p>
          <a:p>
            <a:pPr lvl="1"/>
            <a:r>
              <a:rPr lang="en-US" dirty="0"/>
              <a:t>Videos sheet: … (accumulate over the years, highlight new in red)</a:t>
            </a:r>
          </a:p>
          <a:p>
            <a:pPr lvl="1"/>
            <a:r>
              <a:rPr lang="en-US" dirty="0"/>
              <a:t>News sheet: … (accumulate over the years, highlight new in red)</a:t>
            </a:r>
          </a:p>
          <a:p>
            <a:pPr lvl="1"/>
            <a:r>
              <a:rPr lang="en-US" dirty="0"/>
              <a:t>Press releases sheet: … (accumulate over the years, highlight new in red)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900B69C-55BD-40C7-BA0B-7011BFA8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30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494" y="71566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Notes and Suggestions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18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5400" y="669732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 (anything that can help progress or do things better)</a:t>
            </a:r>
          </a:p>
          <a:p>
            <a:pPr lvl="1"/>
            <a:r>
              <a:rPr lang="en-US" dirty="0"/>
              <a:t>…</a:t>
            </a:r>
            <a:endParaRPr lang="en-US" i="1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AC982E0-AD03-4E3C-BA24-BCECB2C8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31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44625"/>
            <a:ext cx="95977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SRR test bench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1384" y="737606"/>
            <a:ext cx="10945216" cy="598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11D55-FFC1-48EE-873C-68321182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56" y="1150787"/>
            <a:ext cx="10488488" cy="4554306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3A03C68-BBF3-477D-B847-D8BDE9E7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44625"/>
            <a:ext cx="95977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SRR simulation - result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1384" y="737606"/>
            <a:ext cx="10945216" cy="598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5F89BAA-8EEB-4043-855F-F5D096F77CCB}"/>
              </a:ext>
            </a:extLst>
          </p:cNvPr>
          <p:cNvSpPr txBox="1">
            <a:spLocks/>
          </p:cNvSpPr>
          <p:nvPr/>
        </p:nvSpPr>
        <p:spPr>
          <a:xfrm>
            <a:off x="191344" y="744344"/>
            <a:ext cx="11305256" cy="451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400" dirty="0"/>
              <a:t>Simulation with RF input data ‘1’                        Simulation plot without RF input data ‘0’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375E6-21BC-47CA-86F9-4121B48F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48" y="1605772"/>
            <a:ext cx="5832648" cy="46468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F53C7A-0812-48A0-84C5-947968717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930" y="1559630"/>
            <a:ext cx="6131039" cy="4705842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4885620-F5BB-4155-A516-7E320921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44625"/>
            <a:ext cx="95977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SRR simulation test bench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1384" y="737606"/>
            <a:ext cx="10945216" cy="598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5F89BAA-8EEB-4043-855F-F5D096F77CCB}"/>
              </a:ext>
            </a:extLst>
          </p:cNvPr>
          <p:cNvSpPr txBox="1">
            <a:spLocks/>
          </p:cNvSpPr>
          <p:nvPr/>
        </p:nvSpPr>
        <p:spPr>
          <a:xfrm>
            <a:off x="191344" y="744344"/>
            <a:ext cx="11305256" cy="5546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400" dirty="0"/>
              <a:t>Simulation is performed with all the design blocks in spectre view as well as SAR block in Verilog</a:t>
            </a:r>
          </a:p>
          <a:p>
            <a:r>
              <a:rPr lang="en-SG" sz="2400" dirty="0"/>
              <a:t>The testbench includes, </a:t>
            </a:r>
          </a:p>
          <a:p>
            <a:pPr lvl="1"/>
            <a:r>
              <a:rPr lang="en-SG" sz="2000" dirty="0"/>
              <a:t>Low noise amplifier </a:t>
            </a:r>
          </a:p>
          <a:p>
            <a:pPr lvl="1"/>
            <a:r>
              <a:rPr lang="en-SG" sz="2000" dirty="0"/>
              <a:t>Super regenerative oscillator</a:t>
            </a:r>
          </a:p>
          <a:p>
            <a:pPr lvl="1"/>
            <a:r>
              <a:rPr lang="en-SG" sz="2000" dirty="0"/>
              <a:t>Envelope Detector</a:t>
            </a:r>
          </a:p>
          <a:p>
            <a:pPr lvl="1"/>
            <a:r>
              <a:rPr lang="en-SG" sz="2000" dirty="0"/>
              <a:t>SAR logic (Verilog)</a:t>
            </a:r>
          </a:p>
          <a:p>
            <a:pPr lvl="1"/>
            <a:r>
              <a:rPr lang="en-SG" sz="2000" dirty="0"/>
              <a:t>Quench waveform generator</a:t>
            </a:r>
            <a:endParaRPr lang="en-US" sz="1800" dirty="0"/>
          </a:p>
          <a:p>
            <a:r>
              <a:rPr lang="en-US" sz="2000" dirty="0"/>
              <a:t>Simulations are set for the standard data rate condition</a:t>
            </a:r>
          </a:p>
        </p:txBody>
      </p:sp>
      <p:graphicFrame>
        <p:nvGraphicFramePr>
          <p:cNvPr id="7" name="内容占位符 4">
            <a:extLst>
              <a:ext uri="{FF2B5EF4-FFF2-40B4-BE49-F238E27FC236}">
                <a16:creationId xmlns:a16="http://schemas.microsoft.com/office/drawing/2014/main" id="{5E1418AB-3CA4-490D-BA58-2C51AB3B5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039213"/>
              </p:ext>
            </p:extLst>
          </p:nvPr>
        </p:nvGraphicFramePr>
        <p:xfrm>
          <a:off x="1148683" y="4161790"/>
          <a:ext cx="4796245" cy="2194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4249">
                  <a:extLst>
                    <a:ext uri="{9D8B030D-6E8A-4147-A177-3AD203B41FA5}">
                      <a16:colId xmlns:a16="http://schemas.microsoft.com/office/drawing/2014/main" val="2401563851"/>
                    </a:ext>
                  </a:extLst>
                </a:gridCol>
                <a:gridCol w="2041996">
                  <a:extLst>
                    <a:ext uri="{9D8B030D-6E8A-4147-A177-3AD203B41FA5}">
                      <a16:colId xmlns:a16="http://schemas.microsoft.com/office/drawing/2014/main" val="121968951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Parameter</a:t>
                      </a:r>
                      <a:endParaRPr lang="zh-CN" sz="1800" b="1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Simulation</a:t>
                      </a:r>
                      <a:endParaRPr lang="zh-CN" sz="1800" b="1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839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Frequency range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2.4 to 2.5 GHz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15161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Sensitivity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-82.6 dBm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91660"/>
                  </a:ext>
                </a:extLst>
              </a:tr>
              <a:tr h="187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Selectivity bandwidth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15-MHz</a:t>
                      </a:r>
                      <a:endParaRPr lang="zh-CN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405517"/>
                  </a:ext>
                </a:extLst>
              </a:tr>
              <a:tr h="195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Data rate**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50kHz</a:t>
                      </a:r>
                      <a:endParaRPr lang="zh-CN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814963"/>
                  </a:ext>
                </a:extLst>
              </a:tr>
              <a:tr h="195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Power consumption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140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+mn-cs"/>
                        </a:rPr>
                        <a:t>µ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W</a:t>
                      </a:r>
                      <a:endParaRPr lang="zh-CN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7859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I/O return loss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&lt; -15 dB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0148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Unconditional stability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j-lt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Yes</a:t>
                      </a:r>
                      <a:endParaRPr lang="zh-CN" sz="1800" dirty="0">
                        <a:effectLst/>
                        <a:latin typeface="+mj-lt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99679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D256A05-BEDD-4B58-8A1B-8E7057DC9463}"/>
              </a:ext>
            </a:extLst>
          </p:cNvPr>
          <p:cNvSpPr/>
          <p:nvPr/>
        </p:nvSpPr>
        <p:spPr>
          <a:xfrm>
            <a:off x="1148683" y="6369193"/>
            <a:ext cx="5059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**Design supports till 6.4 Mbps in simulation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D0D5565-CB48-4D15-86F0-7F0B1671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B869B02-F844-4454-AF92-9F1DB1496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6"/>
          <a:stretch/>
        </p:blipFill>
        <p:spPr>
          <a:xfrm>
            <a:off x="4727913" y="920707"/>
            <a:ext cx="7248128" cy="475828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AA2F533-0510-4AE0-90ED-99A9B748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65" y="136501"/>
            <a:ext cx="10972800" cy="39232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Transmitter - Schematic and Simulation Results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D5A5A0-0F03-4643-B637-8131A325D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692703"/>
            <a:ext cx="6264696" cy="5433462"/>
          </a:xfrm>
        </p:spPr>
        <p:txBody>
          <a:bodyPr/>
          <a:lstStyle/>
          <a:p>
            <a:r>
              <a:rPr lang="en-US" dirty="0"/>
              <a:t>Overall Schematic</a:t>
            </a:r>
          </a:p>
          <a:p>
            <a:r>
              <a:rPr lang="en-US" dirty="0">
                <a:solidFill>
                  <a:srgbClr val="0000FF"/>
                </a:solidFill>
              </a:rPr>
              <a:t>Block in blue boxes: Post layout</a:t>
            </a:r>
          </a:p>
          <a:p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AD3A65-07F9-4E74-843B-32CDB5258EB7}"/>
              </a:ext>
            </a:extLst>
          </p:cNvPr>
          <p:cNvSpPr/>
          <p:nvPr/>
        </p:nvSpPr>
        <p:spPr>
          <a:xfrm>
            <a:off x="6456040" y="1568779"/>
            <a:ext cx="1368152" cy="1152128"/>
          </a:xfrm>
          <a:prstGeom prst="rect">
            <a:avLst/>
          </a:prstGeom>
          <a:ln w="762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3B7B0C-41D5-4AF7-99F2-DB03F67973EF}"/>
              </a:ext>
            </a:extLst>
          </p:cNvPr>
          <p:cNvSpPr/>
          <p:nvPr/>
        </p:nvSpPr>
        <p:spPr>
          <a:xfrm>
            <a:off x="8269548" y="3224963"/>
            <a:ext cx="1368152" cy="1152128"/>
          </a:xfrm>
          <a:prstGeom prst="rect">
            <a:avLst/>
          </a:prstGeom>
          <a:ln w="762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AC8FA90-96EF-44C6-8473-CFF76C7C1EA2}"/>
              </a:ext>
            </a:extLst>
          </p:cNvPr>
          <p:cNvSpPr/>
          <p:nvPr/>
        </p:nvSpPr>
        <p:spPr>
          <a:xfrm>
            <a:off x="9768408" y="3224963"/>
            <a:ext cx="1440160" cy="1152128"/>
          </a:xfrm>
          <a:prstGeom prst="rect">
            <a:avLst/>
          </a:prstGeom>
          <a:ln w="7620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844998F-BBE4-49E7-82B4-AD9B5D3B4289}"/>
              </a:ext>
            </a:extLst>
          </p:cNvPr>
          <p:cNvSpPr txBox="1"/>
          <p:nvPr/>
        </p:nvSpPr>
        <p:spPr>
          <a:xfrm>
            <a:off x="6096000" y="5638921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Standard cells</a:t>
            </a:r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DC2BC136-C40E-4B45-88CB-6806103EB7E2}"/>
              </a:ext>
            </a:extLst>
          </p:cNvPr>
          <p:cNvGraphicFramePr>
            <a:graphicFrameLocks noGrp="1"/>
          </p:cNvGraphicFramePr>
          <p:nvPr/>
        </p:nvGraphicFramePr>
        <p:xfrm>
          <a:off x="269941" y="1988840"/>
          <a:ext cx="4176529" cy="405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359">
                  <a:extLst>
                    <a:ext uri="{9D8B030D-6E8A-4147-A177-3AD203B41FA5}">
                      <a16:colId xmlns:a16="http://schemas.microsoft.com/office/drawing/2014/main" val="247413015"/>
                    </a:ext>
                  </a:extLst>
                </a:gridCol>
                <a:gridCol w="1348585">
                  <a:extLst>
                    <a:ext uri="{9D8B030D-6E8A-4147-A177-3AD203B41FA5}">
                      <a16:colId xmlns:a16="http://schemas.microsoft.com/office/drawing/2014/main" val="3540865745"/>
                    </a:ext>
                  </a:extLst>
                </a:gridCol>
                <a:gridCol w="1348585">
                  <a:extLst>
                    <a:ext uri="{9D8B030D-6E8A-4147-A177-3AD203B41FA5}">
                      <a16:colId xmlns:a16="http://schemas.microsoft.com/office/drawing/2014/main" val="589846306"/>
                    </a:ext>
                  </a:extLst>
                </a:gridCol>
              </a:tblGrid>
              <a:tr h="5062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Pout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Postlayout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850964"/>
                  </a:ext>
                </a:extLst>
              </a:tr>
              <a:tr h="5062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Pout (dBm)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363051"/>
                  </a:ext>
                </a:extLst>
              </a:tr>
              <a:tr h="5062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(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uW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871228"/>
                  </a:ext>
                </a:extLst>
              </a:tr>
              <a:tr h="5062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921945"/>
                  </a:ext>
                </a:extLst>
              </a:tr>
              <a:tr h="5062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Pout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Postlayout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428084"/>
                  </a:ext>
                </a:extLst>
              </a:tr>
              <a:tr h="5062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Pout (dBm)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-15.39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238399"/>
                  </a:ext>
                </a:extLst>
              </a:tr>
              <a:tr h="5062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(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uW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681585"/>
                  </a:ext>
                </a:extLst>
              </a:tr>
              <a:tr h="5062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9003558"/>
                  </a:ext>
                </a:extLst>
              </a:tr>
            </a:tbl>
          </a:graphicData>
        </a:graphic>
      </p:graphicFrame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6D3DE7D7-1131-439E-8647-43C3E515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EC315E-C34B-4660-8191-CDD9D6CC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84" y="41791"/>
            <a:ext cx="10972800" cy="44621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Transmitter - Layout and Future Works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032B34-7B7B-4C70-B13D-797FA0EA7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2703"/>
            <a:ext cx="5256105" cy="5433462"/>
          </a:xfrm>
        </p:spPr>
        <p:txBody>
          <a:bodyPr>
            <a:normAutofit/>
          </a:bodyPr>
          <a:lstStyle/>
          <a:p>
            <a:r>
              <a:rPr lang="en-US" dirty="0"/>
              <a:t>Total size 220 X 250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obtain the overall </a:t>
            </a:r>
            <a:r>
              <a:rPr lang="en-US" dirty="0" err="1"/>
              <a:t>postlayout</a:t>
            </a:r>
            <a:r>
              <a:rPr lang="en-US" dirty="0"/>
              <a:t> simulation results</a:t>
            </a:r>
          </a:p>
          <a:p>
            <a:r>
              <a:rPr lang="en-US" dirty="0"/>
              <a:t>Pads to be attached.</a:t>
            </a:r>
          </a:p>
          <a:p>
            <a:r>
              <a:rPr lang="en-US" dirty="0"/>
              <a:t>Tunability for OMN.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620170-4CB0-4AED-A077-796F7B62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778866"/>
            <a:ext cx="5256105" cy="5441964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868F81DA-2481-4CD3-A7E7-D232157B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8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6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44625"/>
            <a:ext cx="9597752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Frequency locked loop (FLL) - Progress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981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1384" y="737606"/>
            <a:ext cx="10945216" cy="598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5F89BAA-8EEB-4043-855F-F5D096F77CCB}"/>
              </a:ext>
            </a:extLst>
          </p:cNvPr>
          <p:cNvSpPr txBox="1">
            <a:spLocks/>
          </p:cNvSpPr>
          <p:nvPr/>
        </p:nvSpPr>
        <p:spPr>
          <a:xfrm>
            <a:off x="551384" y="615230"/>
            <a:ext cx="11428714" cy="5546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Current Progress:</a:t>
            </a:r>
          </a:p>
          <a:p>
            <a:pPr lvl="1"/>
            <a:r>
              <a:rPr lang="en-SG" sz="2800" dirty="0"/>
              <a:t>Design and simulation of FLL loop</a:t>
            </a:r>
            <a:endParaRPr lang="en-US" sz="2800" dirty="0"/>
          </a:p>
          <a:p>
            <a:pPr lvl="1"/>
            <a:r>
              <a:rPr lang="en-SG" dirty="0"/>
              <a:t>Layout of individual circuit blocks</a:t>
            </a:r>
          </a:p>
          <a:p>
            <a:r>
              <a:rPr lang="en-SG" dirty="0"/>
              <a:t>Current issues:</a:t>
            </a:r>
          </a:p>
          <a:p>
            <a:pPr lvl="1"/>
            <a:r>
              <a:rPr lang="en-SG" dirty="0"/>
              <a:t>The FLL loop simulation take a long time to converge. So, the simulations are split. Also, there are convergence issues in some cases. In such cases, the SAR clock speed in increased.</a:t>
            </a:r>
          </a:p>
          <a:p>
            <a:r>
              <a:rPr lang="en-SG" dirty="0"/>
              <a:t>On-going and Future works:</a:t>
            </a:r>
          </a:p>
          <a:p>
            <a:pPr lvl="1"/>
            <a:r>
              <a:rPr lang="en-SG" dirty="0"/>
              <a:t>Post-layout simulations</a:t>
            </a:r>
          </a:p>
          <a:p>
            <a:pPr lvl="1"/>
            <a:r>
              <a:rPr lang="en-SG" dirty="0"/>
              <a:t>Integration of FLL loop</a:t>
            </a:r>
          </a:p>
          <a:p>
            <a:pPr lvl="1"/>
            <a:r>
              <a:rPr lang="en-SG" dirty="0"/>
              <a:t>Design for testability</a:t>
            </a:r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64DE373-178E-4BB4-94D3-CDF110E7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134404"/>
            <a:ext cx="2448272" cy="365125"/>
          </a:xfrm>
        </p:spPr>
        <p:txBody>
          <a:bodyPr/>
          <a:lstStyle/>
          <a:p>
            <a:fld id="{4010C9E4-4192-43F3-B29E-F5F0BAFF016B}" type="slidenum">
              <a:rPr lang="en-SG" sz="1400" smtClean="0">
                <a:latin typeface="Cambria" panose="02040503050406030204" pitchFamily="18" charset="0"/>
                <a:ea typeface="Cambria" panose="02040503050406030204" pitchFamily="18" charset="0"/>
              </a:rPr>
              <a:t>9</a:t>
            </a:fld>
            <a:endParaRPr lang="en-SG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16932</TotalTime>
  <Words>2585</Words>
  <Application>Microsoft Office PowerPoint</Application>
  <PresentationFormat>Widescreen</PresentationFormat>
  <Paragraphs>316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</vt:lpstr>
      <vt:lpstr>Office Theme</vt:lpstr>
      <vt:lpstr>           : Energy-Autonomous Always-On Cognitive &amp; Attentive Cameras   for Distributed Real-Time Vision  with milliWatt Power Consumption</vt:lpstr>
      <vt:lpstr>Research Progress</vt:lpstr>
      <vt:lpstr>Super regenerative receiver (SRR) - Progress</vt:lpstr>
      <vt:lpstr>SRR test bench</vt:lpstr>
      <vt:lpstr>SRR simulation - result</vt:lpstr>
      <vt:lpstr>SRR simulation test bench</vt:lpstr>
      <vt:lpstr>Transmitter - Schematic and Simulation Results</vt:lpstr>
      <vt:lpstr>Transmitter - Layout and Future Works</vt:lpstr>
      <vt:lpstr>Frequency locked loop (FLL) - Progress</vt:lpstr>
      <vt:lpstr>FLL test bench</vt:lpstr>
      <vt:lpstr>PVT Simulation – Freq = 2.74 GHz</vt:lpstr>
      <vt:lpstr>PVT Simulation – Freq = 2.54 GHz</vt:lpstr>
      <vt:lpstr>Power Management - Progress</vt:lpstr>
      <vt:lpstr>Research Progress-LDO</vt:lpstr>
      <vt:lpstr>Future work  </vt:lpstr>
      <vt:lpstr>Tasks – RFIC design – Next Quarter</vt:lpstr>
      <vt:lpstr>Clarifications needed</vt:lpstr>
      <vt:lpstr>PowerPoint Presentation</vt:lpstr>
      <vt:lpstr>PowerPoint Presentation</vt:lpstr>
      <vt:lpstr>Visibility</vt:lpstr>
      <vt:lpstr>Research Staff</vt:lpstr>
      <vt:lpstr>Publications – Journal papers</vt:lpstr>
      <vt:lpstr>Publications – Journal papers</vt:lpstr>
      <vt:lpstr>Publications - Conference papers</vt:lpstr>
      <vt:lpstr>Publications - Conference papers</vt:lpstr>
      <vt:lpstr>Publications - Conference papers</vt:lpstr>
      <vt:lpstr>Awards</vt:lpstr>
      <vt:lpstr>Patents</vt:lpstr>
      <vt:lpstr>Demos/Public Materials</vt:lpstr>
      <vt:lpstr>Talks, Videos, News, Press</vt:lpstr>
      <vt:lpstr>Notes and Suggestions</vt:lpstr>
    </vt:vector>
  </TitlesOfParts>
  <Company>Singapore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Ren Jie</dc:creator>
  <cp:lastModifiedBy>Bharatha Kumar</cp:lastModifiedBy>
  <cp:revision>625</cp:revision>
  <cp:lastPrinted>2018-05-17T07:26:46Z</cp:lastPrinted>
  <dcterms:created xsi:type="dcterms:W3CDTF">2012-09-11T07:51:50Z</dcterms:created>
  <dcterms:modified xsi:type="dcterms:W3CDTF">2021-06-24T10:40:31Z</dcterms:modified>
</cp:coreProperties>
</file>