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67BE"/>
    <a:srgbClr val="DC3B3B"/>
    <a:srgbClr val="6BC296"/>
    <a:srgbClr val="66BB8F"/>
    <a:srgbClr val="5FB289"/>
    <a:srgbClr val="D83838"/>
    <a:srgbClr val="62B78C"/>
    <a:srgbClr val="3B65BB"/>
    <a:srgbClr val="61B78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43" autoAdjust="0"/>
  </p:normalViewPr>
  <p:slideViewPr>
    <p:cSldViewPr>
      <p:cViewPr varScale="1">
        <p:scale>
          <a:sx n="84" d="100"/>
          <a:sy n="84" d="100"/>
        </p:scale>
        <p:origin x="1354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7CBFE-AACC-4984-BD90-17A44F0EE7C8}" type="datetimeFigureOut">
              <a:rPr lang="en-SG" smtClean="0"/>
              <a:t>11/2/2021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0A761-DBE2-4CB6-A549-6F6821863A0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64272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98941-9BEA-4A10-8768-C8DDB0677172}" type="datetimeFigureOut">
              <a:rPr lang="en-SG" smtClean="0"/>
              <a:t>11/2/2021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392C8-58CE-42A1-9B77-5BA8643870C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87515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77280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58216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9160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7525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04257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76398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5732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16980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62444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26951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29173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3891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6281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8457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9434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795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8932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7753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5531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3145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006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470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1010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95536" y="558334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AutoShape 4" descr="Image result for ethz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28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504" y="1785786"/>
            <a:ext cx="8856984" cy="1102519"/>
          </a:xfrm>
        </p:spPr>
        <p:txBody>
          <a:bodyPr>
            <a:noAutofit/>
          </a:bodyPr>
          <a:lstStyle/>
          <a:p>
            <a:r>
              <a:rPr lang="en-US" sz="3600" dirty="0" smtClean="0"/>
              <a:t>		         : </a:t>
            </a:r>
            <a:r>
              <a:rPr lang="en-SG" sz="3600" dirty="0" smtClean="0"/>
              <a:t>Energy-Autonomous</a:t>
            </a:r>
            <a:br>
              <a:rPr lang="en-SG" sz="3600" dirty="0" smtClean="0"/>
            </a:br>
            <a:r>
              <a:rPr lang="en-SG" sz="3600" dirty="0" smtClean="0"/>
              <a:t>Always-On Cognitive &amp; Attentive Cameras </a:t>
            </a:r>
            <a:br>
              <a:rPr lang="en-SG" sz="3600" dirty="0" smtClean="0"/>
            </a:br>
            <a:r>
              <a:rPr lang="en-SG" sz="1200" dirty="0" smtClean="0"/>
              <a:t/>
            </a:r>
            <a:br>
              <a:rPr lang="en-SG" sz="1200" dirty="0" smtClean="0"/>
            </a:br>
            <a:r>
              <a:rPr lang="en-SG" sz="3600" dirty="0" smtClean="0"/>
              <a:t>for Distributed Real-Time Vision </a:t>
            </a:r>
            <a:br>
              <a:rPr lang="en-SG" sz="3600" dirty="0" smtClean="0"/>
            </a:br>
            <a:r>
              <a:rPr lang="en-SG" sz="3600" dirty="0" smtClean="0"/>
              <a:t>with </a:t>
            </a:r>
            <a:r>
              <a:rPr lang="en-SG" sz="3600" dirty="0" err="1" smtClean="0"/>
              <a:t>milliWatt</a:t>
            </a:r>
            <a:r>
              <a:rPr lang="en-SG" sz="3600" dirty="0" smtClean="0"/>
              <a:t> Power Consumption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57474" y="4346798"/>
            <a:ext cx="6366854" cy="109842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Yearly </a:t>
            </a:r>
            <a:r>
              <a:rPr lang="en-US" sz="2400" dirty="0">
                <a:solidFill>
                  <a:schemeClr val="tx1"/>
                </a:solidFill>
              </a:rPr>
              <a:t>meeting: </a:t>
            </a:r>
            <a:r>
              <a:rPr lang="en-US" sz="2400" i="1" dirty="0">
                <a:solidFill>
                  <a:schemeClr val="tx1"/>
                </a:solidFill>
              </a:rPr>
              <a:t>(date</a:t>
            </a:r>
            <a:r>
              <a:rPr lang="en-US" sz="2400" i="1" dirty="0" smtClean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Prof. … </a:t>
            </a:r>
            <a:r>
              <a:rPr lang="en-US" sz="2400" i="1" dirty="0">
                <a:solidFill>
                  <a:schemeClr val="tx1"/>
                </a:solidFill>
              </a:rPr>
              <a:t>(speaker)</a:t>
            </a:r>
          </a:p>
          <a:p>
            <a:pPr>
              <a:spcBef>
                <a:spcPts val="0"/>
              </a:spcBef>
            </a:pP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78" descr="C:\Users\nrdaxwa\Desktop\CREATE\Logos\NRF logo vertic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6363837"/>
            <a:ext cx="595838" cy="28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http://www.tedxkrp.com/sites/tedxkrp.com/files/speakers-logos/nus-logo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48140" y="6383347"/>
            <a:ext cx="703042" cy="28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sutd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48" y="6316018"/>
            <a:ext cx="823258" cy="42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Shirazee\Desktop\NTU Logo Brand\NTU bran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304" t="24069" r="31627" b="25041"/>
          <a:stretch/>
        </p:blipFill>
        <p:spPr bwMode="auto">
          <a:xfrm>
            <a:off x="4487972" y="6356350"/>
            <a:ext cx="1061784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6522" y="6352890"/>
            <a:ext cx="354360" cy="3741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49" y="6411005"/>
            <a:ext cx="1458807" cy="240575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384775" y="6257887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1080000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251520" y="889920"/>
            <a:ext cx="3688830" cy="923330"/>
            <a:chOff x="4869042" y="2479809"/>
            <a:chExt cx="5687680" cy="1423649"/>
          </a:xfrm>
        </p:grpSpPr>
        <p:sp>
          <p:nvSpPr>
            <p:cNvPr id="20" name="TextBox 5"/>
            <p:cNvSpPr txBox="1"/>
            <p:nvPr/>
          </p:nvSpPr>
          <p:spPr>
            <a:xfrm>
              <a:off x="4869042" y="2479809"/>
              <a:ext cx="5687680" cy="14236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400" dirty="0" smtClean="0">
                  <a:solidFill>
                    <a:srgbClr val="00B050"/>
                  </a:solidFill>
                </a:rPr>
                <a:t>C   </a:t>
              </a:r>
              <a:r>
                <a:rPr lang="en-US" sz="5400" dirty="0" err="1" smtClean="0">
                  <a:solidFill>
                    <a:srgbClr val="00B050"/>
                  </a:solidFill>
                </a:rPr>
                <a:t>gniVisi</a:t>
              </a:r>
              <a:r>
                <a:rPr lang="en-US" sz="5400" dirty="0" smtClean="0">
                  <a:solidFill>
                    <a:srgbClr val="00B050"/>
                  </a:solidFill>
                </a:rPr>
                <a:t>   n</a:t>
              </a:r>
              <a:endParaRPr lang="en-SG" sz="5400" dirty="0">
                <a:solidFill>
                  <a:srgbClr val="00B050"/>
                </a:solidFill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3206" y="2912276"/>
              <a:ext cx="703044" cy="70304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1780" y="2919131"/>
              <a:ext cx="705087" cy="7030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962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Demos/Public </a:t>
            </a:r>
            <a:r>
              <a:rPr lang="en-US" sz="3600" dirty="0"/>
              <a:t>Materials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10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No. of TRL 4/6 Prototypes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Links </a:t>
            </a:r>
            <a:r>
              <a:rPr lang="en-US" dirty="0"/>
              <a:t>to demos: … (accumulate over the years, highlight new in red)</a:t>
            </a:r>
          </a:p>
          <a:p>
            <a:pPr lvl="1"/>
            <a:r>
              <a:rPr lang="en-US" dirty="0"/>
              <a:t>Links to public materials (e.g., GitHub): 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210749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Talks, Videos, News, Press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11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items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Public materials sheet: … (accumulate over the years, highlight new in red)</a:t>
            </a:r>
          </a:p>
          <a:p>
            <a:pPr lvl="1"/>
            <a:r>
              <a:rPr lang="en-US" dirty="0"/>
              <a:t>Talks sheet: … (accumulate over the years, highlight new in red)</a:t>
            </a:r>
          </a:p>
          <a:p>
            <a:pPr lvl="1"/>
            <a:r>
              <a:rPr lang="en-US" dirty="0"/>
              <a:t>Videos sheet: … (accumulate over the years, highlight new in red)</a:t>
            </a:r>
          </a:p>
          <a:p>
            <a:pPr lvl="1"/>
            <a:r>
              <a:rPr lang="en-US" dirty="0"/>
              <a:t>News sheet: … (accumulate over the years, highlight new in red)</a:t>
            </a:r>
          </a:p>
          <a:p>
            <a:pPr lvl="1"/>
            <a:r>
              <a:rPr lang="en-US" dirty="0"/>
              <a:t>Press releases sheet: 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275312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Notes and Suggestions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12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… (anything that can help progress or do things better)</a:t>
            </a:r>
          </a:p>
          <a:p>
            <a:pPr lvl="1"/>
            <a:r>
              <a:rPr lang="en-US" dirty="0"/>
              <a:t>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1951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2</a:t>
            </a:fld>
            <a:endParaRPr lang="en-SG"/>
          </a:p>
        </p:txBody>
      </p:sp>
      <p:sp>
        <p:nvSpPr>
          <p:cNvPr id="21" name="Content Placeholder 4"/>
          <p:cNvSpPr>
            <a:spLocks noGrp="1"/>
          </p:cNvSpPr>
          <p:nvPr>
            <p:ph idx="1"/>
          </p:nvPr>
        </p:nvSpPr>
        <p:spPr>
          <a:xfrm>
            <a:off x="599090" y="746234"/>
            <a:ext cx="8087710" cy="3937526"/>
          </a:xfrm>
        </p:spPr>
        <p:txBody>
          <a:bodyPr>
            <a:noAutofit/>
          </a:bodyPr>
          <a:lstStyle/>
          <a:p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519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Research Progress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… (please have about 10 slides)</a:t>
            </a:r>
          </a:p>
          <a:p>
            <a:pPr lvl="1"/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1329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Objectives/Deliverables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4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(Summary of upcoming milestones/deliverables and progress towards them)</a:t>
            </a:r>
          </a:p>
        </p:txBody>
      </p:sp>
    </p:spTree>
    <p:extLst>
      <p:ext uri="{BB962C8B-B14F-4D97-AF65-F5344CB8AC3E}">
        <p14:creationId xmlns:p14="http://schemas.microsoft.com/office/powerpoint/2010/main" val="202422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Visibility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5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Summary of Project-Tracking_Template.xlsx</a:t>
            </a:r>
          </a:p>
          <a:p>
            <a:pPr lvl="1"/>
            <a:r>
              <a:rPr lang="en-US" dirty="0"/>
              <a:t>list of items in “Public materials” sheet</a:t>
            </a:r>
          </a:p>
          <a:p>
            <a:pPr lvl="1"/>
            <a:r>
              <a:rPr lang="en-US" dirty="0"/>
              <a:t>list of items in “Talks” sheet</a:t>
            </a:r>
          </a:p>
          <a:p>
            <a:pPr lvl="1"/>
            <a:r>
              <a:rPr lang="en-US" dirty="0"/>
              <a:t>list of items in “Videos” sheet</a:t>
            </a:r>
          </a:p>
          <a:p>
            <a:pPr lvl="1"/>
            <a:r>
              <a:rPr lang="en-US" dirty="0"/>
              <a:t>list of items in “News” sheet</a:t>
            </a:r>
          </a:p>
          <a:p>
            <a:pPr lvl="1"/>
            <a:r>
              <a:rPr lang="en-US" dirty="0"/>
              <a:t>list of items in “Press releases” </a:t>
            </a:r>
            <a:r>
              <a:rPr lang="en-US" dirty="0" smtClean="0"/>
              <a:t>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6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Research Staff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6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Current research staff (PhD, </a:t>
            </a:r>
            <a:r>
              <a:rPr lang="en-US" dirty="0" err="1"/>
              <a:t>PostDoc</a:t>
            </a:r>
            <a:r>
              <a:rPr lang="en-US" dirty="0"/>
              <a:t>, Research Engineers, etc.)</a:t>
            </a:r>
          </a:p>
          <a:p>
            <a:pPr lvl="1"/>
            <a:r>
              <a:rPr lang="en-US" dirty="0"/>
              <a:t>list of Current Headcount in “Expenditures” sheet in </a:t>
            </a:r>
            <a:r>
              <a:rPr lang="en-US" dirty="0" smtClean="0"/>
              <a:t>“Project-Tracking_Template.xlsx”</a:t>
            </a:r>
            <a:endParaRPr lang="en-US" dirty="0"/>
          </a:p>
          <a:p>
            <a:pPr lvl="1"/>
            <a:r>
              <a:rPr lang="en-US" dirty="0"/>
              <a:t>… (PhD)</a:t>
            </a:r>
          </a:p>
          <a:p>
            <a:pPr lvl="1"/>
            <a:r>
              <a:rPr lang="en-US" dirty="0"/>
              <a:t>… (</a:t>
            </a:r>
            <a:r>
              <a:rPr lang="en-US" dirty="0" err="1"/>
              <a:t>PostDoc</a:t>
            </a:r>
            <a:r>
              <a:rPr lang="en-US" dirty="0"/>
              <a:t>/Research Fellow)</a:t>
            </a:r>
          </a:p>
          <a:p>
            <a:r>
              <a:rPr lang="en-US" dirty="0" smtClean="0"/>
              <a:t>Past </a:t>
            </a:r>
            <a:r>
              <a:rPr lang="en-US" dirty="0"/>
              <a:t>research staff (PhD, </a:t>
            </a:r>
            <a:r>
              <a:rPr lang="en-US" dirty="0" err="1"/>
              <a:t>PostDoc</a:t>
            </a:r>
            <a:r>
              <a:rPr lang="en-US" dirty="0"/>
              <a:t>, Research Engineers, etc.)</a:t>
            </a:r>
          </a:p>
          <a:p>
            <a:pPr lvl="1"/>
            <a:r>
              <a:rPr lang="en-US" dirty="0"/>
              <a:t>list of Past Headcount in “Expenditures” sheet in </a:t>
            </a:r>
            <a:r>
              <a:rPr lang="en-US" dirty="0" smtClean="0"/>
              <a:t>“</a:t>
            </a:r>
            <a:r>
              <a:rPr lang="en-US" dirty="0"/>
              <a:t>Project-Tracking_Template.xlsx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21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Publications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7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Papers published in International Journals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… (accumulate over the years, highlight new in red)</a:t>
            </a:r>
          </a:p>
          <a:p>
            <a:r>
              <a:rPr lang="en-US" dirty="0"/>
              <a:t>List of Presentations at International Conferences in “Evidence” sheet in </a:t>
            </a:r>
            <a:r>
              <a:rPr lang="en-US" dirty="0" smtClean="0"/>
              <a:t>“</a:t>
            </a:r>
            <a:r>
              <a:rPr lang="en-US" dirty="0"/>
              <a:t>Project-Tracking_Template.xlsx</a:t>
            </a:r>
            <a:r>
              <a:rPr lang="en-US" dirty="0" smtClean="0"/>
              <a:t>”</a:t>
            </a:r>
            <a:endParaRPr lang="en-US" dirty="0"/>
          </a:p>
          <a:p>
            <a:pPr lvl="1"/>
            <a:r>
              <a:rPr lang="en-US" dirty="0"/>
              <a:t>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428207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Awards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8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External Awards for Research at International Level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387129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Patents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9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Patents Disclosures/Filed/Granted/Commercialized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Invention disclosures: … (accumulate over the years, highlight new in red)</a:t>
            </a:r>
          </a:p>
          <a:p>
            <a:pPr lvl="1"/>
            <a:r>
              <a:rPr lang="en-US" dirty="0"/>
              <a:t>Patents filed: … (accumulate over the years, highlight new in red)</a:t>
            </a:r>
          </a:p>
          <a:p>
            <a:pPr lvl="1"/>
            <a:r>
              <a:rPr lang="en-US" dirty="0"/>
              <a:t>Patents granted: … (accumulate over the years, highlight new in red)</a:t>
            </a:r>
          </a:p>
          <a:p>
            <a:pPr lvl="1"/>
            <a:r>
              <a:rPr lang="en-US" dirty="0"/>
              <a:t>Patents commercialized: 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323369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5381</TotalTime>
  <Words>496</Words>
  <Application>Microsoft Office PowerPoint</Application>
  <PresentationFormat>On-screen Show (4:3)</PresentationFormat>
  <Paragraphs>77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          : Energy-Autonomous Always-On Cognitive &amp; Attentive Cameras   for Distributed Real-Time Vision  with milliWatt Power Consumption</vt:lpstr>
      <vt:lpstr>Outline</vt:lpstr>
      <vt:lpstr>Research Progress</vt:lpstr>
      <vt:lpstr>Objectives/Deliverables</vt:lpstr>
      <vt:lpstr>Visibility</vt:lpstr>
      <vt:lpstr>Research Staff</vt:lpstr>
      <vt:lpstr>Publications</vt:lpstr>
      <vt:lpstr>Awards</vt:lpstr>
      <vt:lpstr>Patents</vt:lpstr>
      <vt:lpstr>Demos/Public Materials</vt:lpstr>
      <vt:lpstr>Talks, Videos, News, Press</vt:lpstr>
      <vt:lpstr>Notes and Suggestions</vt:lpstr>
    </vt:vector>
  </TitlesOfParts>
  <Company>Singapore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Ren Jie</dc:creator>
  <cp:lastModifiedBy>Melvin</cp:lastModifiedBy>
  <cp:revision>312</cp:revision>
  <cp:lastPrinted>2018-05-17T07:26:46Z</cp:lastPrinted>
  <dcterms:created xsi:type="dcterms:W3CDTF">2012-09-11T07:51:50Z</dcterms:created>
  <dcterms:modified xsi:type="dcterms:W3CDTF">2021-02-11T01:55:37Z</dcterms:modified>
</cp:coreProperties>
</file>