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0" r:id="rId2"/>
    <p:sldId id="284" r:id="rId3"/>
    <p:sldId id="281" r:id="rId4"/>
    <p:sldId id="280" r:id="rId5"/>
    <p:sldId id="313" r:id="rId6"/>
    <p:sldId id="316" r:id="rId7"/>
    <p:sldId id="317" r:id="rId8"/>
    <p:sldId id="287" r:id="rId9"/>
    <p:sldId id="288" r:id="rId10"/>
    <p:sldId id="292" r:id="rId11"/>
    <p:sldId id="291" r:id="rId12"/>
    <p:sldId id="290" r:id="rId13"/>
    <p:sldId id="318" r:id="rId14"/>
    <p:sldId id="293" r:id="rId15"/>
    <p:sldId id="295" r:id="rId16"/>
    <p:sldId id="262" r:id="rId17"/>
    <p:sldId id="319" r:id="rId18"/>
    <p:sldId id="294" r:id="rId19"/>
    <p:sldId id="274" r:id="rId20"/>
    <p:sldId id="302" r:id="rId21"/>
    <p:sldId id="282" r:id="rId22"/>
    <p:sldId id="322" r:id="rId23"/>
    <p:sldId id="323" r:id="rId24"/>
    <p:sldId id="283" r:id="rId25"/>
    <p:sldId id="321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5BB"/>
    <a:srgbClr val="3D67BE"/>
    <a:srgbClr val="DC3B3B"/>
    <a:srgbClr val="6BC296"/>
    <a:srgbClr val="66BB8F"/>
    <a:srgbClr val="5FB289"/>
    <a:srgbClr val="D83838"/>
    <a:srgbClr val="62B78C"/>
    <a:srgbClr val="61B78B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6357" autoAdjust="0"/>
  </p:normalViewPr>
  <p:slideViewPr>
    <p:cSldViewPr>
      <p:cViewPr varScale="1">
        <p:scale>
          <a:sx n="114" d="100"/>
          <a:sy n="114" d="100"/>
        </p:scale>
        <p:origin x="1122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7CBFE-AACC-4984-BD90-17A44F0EE7C8}" type="datetimeFigureOut">
              <a:rPr lang="en-SG" smtClean="0"/>
              <a:t>20/2/2021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0A761-DBE2-4CB6-A549-6F6821863A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64272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98941-9BEA-4A10-8768-C8DDB0677172}" type="datetimeFigureOut">
              <a:rPr lang="en-SG" smtClean="0"/>
              <a:t>20/2/2021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92C8-58CE-42A1-9B77-5BA8643870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8751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77280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0837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96854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19561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7917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58173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3080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4F0336-629D-46BA-AD9F-6760F2A3E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930FCE-1540-41FD-8BE1-3356A32FB5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4564A-5FDA-4607-9C3F-7C419792B67F}"/>
              </a:ext>
            </a:extLst>
          </p:cNvPr>
          <p:cNvSpPr txBox="1"/>
          <p:nvPr/>
        </p:nvSpPr>
        <p:spPr>
          <a:xfrm>
            <a:off x="3850446" y="9430088"/>
            <a:ext cx="2945657" cy="4964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CB4F36-D0EC-45B5-952E-8649E60D7740}" type="slidenum">
              <a:t>16</a:t>
            </a:fld>
            <a:endParaRPr lang="en-SG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6F41EE-5416-40FB-B20B-ED91EDBC50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8DA8FD-F77D-4072-BFFF-6654050495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76AF8-8011-47AB-A324-017EA69FB46D}"/>
              </a:ext>
            </a:extLst>
          </p:cNvPr>
          <p:cNvSpPr txBox="1"/>
          <p:nvPr/>
        </p:nvSpPr>
        <p:spPr>
          <a:xfrm>
            <a:off x="3850446" y="9430088"/>
            <a:ext cx="2945657" cy="4964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AAB851-4785-4C9D-9317-3D75C1FDF468}" type="slidenum">
              <a:t>17</a:t>
            </a:fld>
            <a:endParaRPr lang="en-SG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63117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8034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81777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5075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4827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5268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03701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4316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9812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6980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62444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69513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9173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034745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89125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82168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91603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7525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4513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54399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19201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623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0151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0730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6281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8457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434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95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8932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7753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5531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145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06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470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1010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5536" y="558334"/>
            <a:ext cx="8280920" cy="0"/>
          </a:xfrm>
          <a:prstGeom prst="line">
            <a:avLst/>
          </a:prstGeom>
          <a:ln w="38100" cmpd="sng">
            <a:gradFill flip="none" rotWithShape="1">
              <a:gsLst>
                <a:gs pos="63000">
                  <a:srgbClr val="92D050"/>
                </a:gs>
                <a:gs pos="31000">
                  <a:srgbClr val="00B05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utoShape 4" descr="Image result for ethz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28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1785786"/>
            <a:ext cx="8856984" cy="1102519"/>
          </a:xfrm>
        </p:spPr>
        <p:txBody>
          <a:bodyPr>
            <a:noAutofit/>
          </a:bodyPr>
          <a:lstStyle/>
          <a:p>
            <a:r>
              <a:rPr lang="en-US" sz="3600" dirty="0"/>
              <a:t>		         : </a:t>
            </a:r>
            <a:r>
              <a:rPr lang="en-SG" sz="3600" dirty="0"/>
              <a:t>Energy-Autonomous</a:t>
            </a:r>
            <a:br>
              <a:rPr lang="en-SG" sz="3600" dirty="0"/>
            </a:br>
            <a:r>
              <a:rPr lang="en-SG" sz="3600" dirty="0"/>
              <a:t>Always-On Cognitive &amp; Attentive Cameras </a:t>
            </a:r>
            <a:br>
              <a:rPr lang="en-SG" sz="3600" dirty="0"/>
            </a:br>
            <a:br>
              <a:rPr lang="en-SG" sz="1200" dirty="0"/>
            </a:br>
            <a:r>
              <a:rPr lang="en-SG" sz="3600" dirty="0"/>
              <a:t>for Distributed Real-Time Vision </a:t>
            </a:r>
            <a:br>
              <a:rPr lang="en-SG" sz="3600" dirty="0"/>
            </a:br>
            <a:r>
              <a:rPr lang="en-SG" sz="3600" dirty="0"/>
              <a:t>with </a:t>
            </a:r>
            <a:r>
              <a:rPr lang="en-SG" sz="3600" dirty="0" err="1"/>
              <a:t>milliWatt</a:t>
            </a:r>
            <a:r>
              <a:rPr lang="en-SG" sz="3600" dirty="0"/>
              <a:t> Power Consumption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04545" y="4365104"/>
            <a:ext cx="6366854" cy="14584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Quarterly meeting</a:t>
            </a:r>
            <a:r>
              <a:rPr lang="en-US" sz="2400">
                <a:solidFill>
                  <a:schemeClr val="tx1"/>
                </a:solidFill>
              </a:rPr>
              <a:t>: </a:t>
            </a:r>
            <a:r>
              <a:rPr lang="en-US" sz="2400" i="1">
                <a:solidFill>
                  <a:schemeClr val="tx1"/>
                </a:solidFill>
              </a:rPr>
              <a:t>26/02/2021</a:t>
            </a:r>
            <a:endParaRPr lang="en-US" sz="2400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Dr. Bharatha </a:t>
            </a:r>
            <a:r>
              <a:rPr lang="en-US" sz="2400" u="sng" dirty="0">
                <a:solidFill>
                  <a:schemeClr val="tx1"/>
                </a:solidFill>
              </a:rPr>
              <a:t>Kumar</a:t>
            </a:r>
            <a:r>
              <a:rPr lang="en-US" sz="2400" dirty="0">
                <a:solidFill>
                  <a:schemeClr val="tx1"/>
                </a:solidFill>
              </a:rPr>
              <a:t> Thangarasu </a:t>
            </a:r>
            <a:r>
              <a:rPr lang="en-US" sz="2400" i="1" dirty="0">
                <a:solidFill>
                  <a:schemeClr val="tx1"/>
                </a:solidFill>
              </a:rPr>
              <a:t>(speaker)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Prof. Yeo Kiat Seng </a:t>
            </a:r>
            <a:r>
              <a:rPr lang="en-US" sz="2400" i="1" dirty="0">
                <a:solidFill>
                  <a:schemeClr val="tx1"/>
                </a:solidFill>
              </a:rPr>
              <a:t>(Co-PI)</a:t>
            </a:r>
          </a:p>
          <a:p>
            <a:pPr>
              <a:spcBef>
                <a:spcPts val="0"/>
              </a:spcBef>
            </a:pP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78" descr="C:\Users\nrdaxwa\Desktop\CREATE\Logos\NRF logo vertic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363837"/>
            <a:ext cx="595838" cy="2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tedxkrp.com/sites/tedxkrp.com/files/speakers-logos/nus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8140" y="6383347"/>
            <a:ext cx="703042" cy="286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ut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48" y="6316018"/>
            <a:ext cx="823258" cy="4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hirazee\Desktop\NTU Logo Brand\NTU bran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04" t="24069" r="31627" b="25041"/>
          <a:stretch/>
        </p:blipFill>
        <p:spPr bwMode="auto">
          <a:xfrm>
            <a:off x="4487972" y="6356350"/>
            <a:ext cx="1061784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522" y="6352890"/>
            <a:ext cx="354360" cy="3741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49" y="6411005"/>
            <a:ext cx="1458807" cy="24057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84775" y="6257887"/>
            <a:ext cx="8280920" cy="0"/>
          </a:xfrm>
          <a:prstGeom prst="line">
            <a:avLst/>
          </a:prstGeom>
          <a:ln w="38100" cmpd="sng">
            <a:gradFill flip="none" rotWithShape="1">
              <a:gsLst>
                <a:gs pos="63000">
                  <a:srgbClr val="92D050"/>
                </a:gs>
                <a:gs pos="31000">
                  <a:srgbClr val="00B050"/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51520" y="889920"/>
            <a:ext cx="3688830" cy="923330"/>
            <a:chOff x="4869042" y="2479809"/>
            <a:chExt cx="5687680" cy="1423649"/>
          </a:xfrm>
        </p:grpSpPr>
        <p:sp>
          <p:nvSpPr>
            <p:cNvPr id="20" name="TextBox 5"/>
            <p:cNvSpPr txBox="1"/>
            <p:nvPr/>
          </p:nvSpPr>
          <p:spPr>
            <a:xfrm>
              <a:off x="4869042" y="2479809"/>
              <a:ext cx="5687680" cy="142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solidFill>
                    <a:srgbClr val="00B050"/>
                  </a:solidFill>
                </a:rPr>
                <a:t>C   </a:t>
              </a:r>
              <a:r>
                <a:rPr lang="en-US" sz="5400" dirty="0" err="1">
                  <a:solidFill>
                    <a:srgbClr val="00B050"/>
                  </a:solidFill>
                </a:rPr>
                <a:t>gniVisi</a:t>
              </a:r>
              <a:r>
                <a:rPr lang="en-US" sz="5400" dirty="0">
                  <a:solidFill>
                    <a:srgbClr val="00B050"/>
                  </a:solidFill>
                </a:rPr>
                <a:t>   n</a:t>
              </a:r>
              <a:endParaRPr lang="en-SG" sz="5400" dirty="0">
                <a:solidFill>
                  <a:srgbClr val="00B050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3206" y="2912276"/>
              <a:ext cx="703044" cy="70304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1780" y="2919131"/>
              <a:ext cx="705087" cy="703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962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568952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LNA design – 2.4-GHz - Specification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10</a:t>
            </a:fld>
            <a:endParaRPr lang="en-SG"/>
          </a:p>
        </p:txBody>
      </p:sp>
      <p:graphicFrame>
        <p:nvGraphicFramePr>
          <p:cNvPr id="9" name="内容占位符 4">
            <a:extLst>
              <a:ext uri="{FF2B5EF4-FFF2-40B4-BE49-F238E27FC236}">
                <a16:creationId xmlns:a16="http://schemas.microsoft.com/office/drawing/2014/main" id="{2E62E602-61B1-4C6E-BFEB-C8F6B01DBB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21650" y="1556792"/>
          <a:ext cx="6300700" cy="21945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12268">
                  <a:extLst>
                    <a:ext uri="{9D8B030D-6E8A-4147-A177-3AD203B41FA5}">
                      <a16:colId xmlns:a16="http://schemas.microsoft.com/office/drawing/2014/main" val="2401563851"/>
                    </a:ext>
                  </a:extLst>
                </a:gridCol>
                <a:gridCol w="2099980">
                  <a:extLst>
                    <a:ext uri="{9D8B030D-6E8A-4147-A177-3AD203B41FA5}">
                      <a16:colId xmlns:a16="http://schemas.microsoft.com/office/drawing/2014/main" val="2095813525"/>
                    </a:ext>
                  </a:extLst>
                </a:gridCol>
                <a:gridCol w="1788452">
                  <a:extLst>
                    <a:ext uri="{9D8B030D-6E8A-4147-A177-3AD203B41FA5}">
                      <a16:colId xmlns:a16="http://schemas.microsoft.com/office/drawing/2014/main" val="1219689514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Parameter</a:t>
                      </a:r>
                      <a:endParaRPr lang="zh-CN" sz="1800" b="1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Specification</a:t>
                      </a:r>
                      <a:endParaRPr lang="zh-CN" sz="1800" b="1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dirty="0">
                          <a:effectLst/>
                          <a:latin typeface="+mj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Simulation</a:t>
                      </a:r>
                      <a:endParaRPr lang="zh-CN" sz="1800" b="1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1839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+mj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Frequency range</a:t>
                      </a:r>
                      <a:endParaRPr lang="zh-CN" sz="1800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+mn-cs"/>
                        </a:rPr>
                        <a:t>2.4 to 2.5 GHz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+mn-cs"/>
                        </a:rPr>
                        <a:t>2.4 to 2.5 GHz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15161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+mn-cs"/>
                        </a:rPr>
                        <a:t>Gain</a:t>
                      </a:r>
                      <a:endParaRPr lang="zh-CN" sz="1800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+mn-cs"/>
                        </a:rPr>
                        <a:t>&gt; 10 dB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11.1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91660"/>
                  </a:ext>
                </a:extLst>
              </a:tr>
              <a:tr h="60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Bandwidth</a:t>
                      </a:r>
                      <a:endParaRPr lang="zh-CN" sz="1800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+mj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&gt; 5-MHz</a:t>
                      </a:r>
                      <a:endParaRPr lang="zh-CN" sz="1800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+mj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100 MHz</a:t>
                      </a:r>
                      <a:endParaRPr lang="zh-CN" sz="1800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6405517"/>
                  </a:ext>
                </a:extLst>
              </a:tr>
              <a:tr h="1954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+mn-cs"/>
                        </a:rPr>
                        <a:t>Power consumption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+mn-cs"/>
                        </a:rPr>
                        <a:t>&lt; 100 µW (= for Rx)</a:t>
                      </a:r>
                      <a:endParaRPr lang="zh-CN" sz="1800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142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+mn-cs"/>
                        </a:rPr>
                        <a:t>µ</a:t>
                      </a:r>
                      <a:r>
                        <a:rPr lang="en-US" altLang="zh-CN" sz="18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W</a:t>
                      </a:r>
                      <a:endParaRPr lang="zh-CN" sz="1800" dirty="0">
                        <a:solidFill>
                          <a:srgbClr val="FF0000"/>
                        </a:solidFill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17011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NF</a:t>
                      </a:r>
                      <a:endParaRPr lang="zh-CN" sz="1800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&lt; 5 dB</a:t>
                      </a:r>
                      <a:endParaRPr lang="zh-CN" sz="1800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+mj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4.2 dB</a:t>
                      </a:r>
                      <a:endParaRPr lang="zh-CN" sz="1800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31101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+mj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I/O return loss</a:t>
                      </a:r>
                      <a:endParaRPr lang="zh-CN" sz="1800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+mj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&lt; -15 dB</a:t>
                      </a:r>
                      <a:endParaRPr lang="zh-CN" sz="1800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+mj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&lt; -15 dB</a:t>
                      </a:r>
                      <a:endParaRPr lang="zh-CN" sz="1800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0148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Unconditional stability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+mj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Yes</a:t>
                      </a:r>
                      <a:endParaRPr lang="zh-CN" sz="1800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+mj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Yes</a:t>
                      </a:r>
                      <a:endParaRPr lang="zh-CN" sz="1800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6996790"/>
                  </a:ext>
                </a:extLst>
              </a:tr>
            </a:tbl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D9FF6D19-05B0-4588-AB6E-1EB6A840159B}"/>
              </a:ext>
            </a:extLst>
          </p:cNvPr>
          <p:cNvSpPr txBox="1">
            <a:spLocks/>
          </p:cNvSpPr>
          <p:nvPr/>
        </p:nvSpPr>
        <p:spPr>
          <a:xfrm>
            <a:off x="179512" y="5301208"/>
            <a:ext cx="8784976" cy="73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- Working on techniques to reduce power consumption &lt; 100µW without significantly affecting the performance</a:t>
            </a:r>
          </a:p>
        </p:txBody>
      </p:sp>
    </p:spTree>
    <p:extLst>
      <p:ext uri="{BB962C8B-B14F-4D97-AF65-F5344CB8AC3E}">
        <p14:creationId xmlns:p14="http://schemas.microsoft.com/office/powerpoint/2010/main" val="151486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2762" y="136525"/>
            <a:ext cx="7198314" cy="338675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Features of DCO Design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485900" y="1321176"/>
            <a:ext cx="6172200" cy="421405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11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13538" y="1410455"/>
            <a:ext cx="8208912" cy="448790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5F89BAA-8EEB-4043-855F-F5D096F77CCB}"/>
              </a:ext>
            </a:extLst>
          </p:cNvPr>
          <p:cNvSpPr txBox="1">
            <a:spLocks/>
          </p:cNvSpPr>
          <p:nvPr/>
        </p:nvSpPr>
        <p:spPr>
          <a:xfrm>
            <a:off x="266938" y="863183"/>
            <a:ext cx="8419862" cy="50351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2400" dirty="0"/>
              <a:t>Negative gm topology for reduced current</a:t>
            </a:r>
          </a:p>
          <a:p>
            <a:r>
              <a:rPr lang="en-SG" sz="2400" dirty="0"/>
              <a:t>Resistor </a:t>
            </a:r>
            <a:r>
              <a:rPr lang="en-SG" sz="2400" dirty="0" err="1"/>
              <a:t>Tunable</a:t>
            </a:r>
            <a:r>
              <a:rPr lang="en-SG" sz="2400" dirty="0"/>
              <a:t> current source for VCO switching and phase noise performance</a:t>
            </a:r>
          </a:p>
          <a:p>
            <a:r>
              <a:rPr lang="en-SG" sz="2400" dirty="0"/>
              <a:t>Small Frequency resolution = 30 kHz / LSB</a:t>
            </a:r>
          </a:p>
          <a:p>
            <a:r>
              <a:rPr lang="en-SG" sz="2400" dirty="0"/>
              <a:t>Binary capacitor bank implementation</a:t>
            </a:r>
          </a:p>
          <a:p>
            <a:r>
              <a:rPr lang="en-SG" sz="2400" dirty="0"/>
              <a:t> PVT Bank = 4 bits ; Frequency coverage = 358.81 MHz (Required is 80 MHz)</a:t>
            </a:r>
          </a:p>
          <a:p>
            <a:r>
              <a:rPr lang="en-SG" sz="2400" dirty="0"/>
              <a:t>Acquisition bank = 5 bits; Frequency coverage = 33.59 MHz</a:t>
            </a:r>
          </a:p>
          <a:p>
            <a:r>
              <a:rPr lang="en-SG" sz="2400" dirty="0"/>
              <a:t>Tracking Bank : coarse and Fine. </a:t>
            </a:r>
          </a:p>
          <a:p>
            <a:pPr lvl="1"/>
            <a:r>
              <a:rPr lang="en-SG" sz="1800" dirty="0"/>
              <a:t>Coarse = 4 bits; Frequency coverage = 4.59 MHz</a:t>
            </a:r>
          </a:p>
          <a:p>
            <a:pPr lvl="1"/>
            <a:r>
              <a:rPr lang="en-SG" sz="1800" dirty="0"/>
              <a:t>Fine = 5 bits; Frequency coverage = 580 kHz</a:t>
            </a:r>
          </a:p>
          <a:p>
            <a:r>
              <a:rPr lang="en-SG" sz="2400" dirty="0"/>
              <a:t>Overlap bands to cover process variations</a:t>
            </a:r>
          </a:p>
          <a:p>
            <a:endParaRPr lang="en-SG" sz="2400" dirty="0"/>
          </a:p>
          <a:p>
            <a:endParaRPr lang="en-SG" sz="2400" dirty="0"/>
          </a:p>
          <a:p>
            <a:pPr lvl="1"/>
            <a:endParaRPr lang="en-US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341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913" y="146936"/>
            <a:ext cx="7198314" cy="338675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Proposed DCO Design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485900" y="1321176"/>
            <a:ext cx="6172200" cy="421405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12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13538" y="1410455"/>
            <a:ext cx="8208912" cy="448790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15E4B-B56E-4EE4-B877-DFAE34CCC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13" y="1326569"/>
            <a:ext cx="8082390" cy="44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3538" y="105768"/>
            <a:ext cx="7198314" cy="338675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DCO Phase noise simulation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13</a:t>
            </a:fld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BAEE4-0A14-46AC-9645-A427C005B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8837"/>
            <a:ext cx="9115425" cy="38219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0FE07F-6E41-4CD0-8286-61A2AD042A89}"/>
              </a:ext>
            </a:extLst>
          </p:cNvPr>
          <p:cNvSpPr/>
          <p:nvPr/>
        </p:nvSpPr>
        <p:spPr>
          <a:xfrm>
            <a:off x="323528" y="743307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800" dirty="0"/>
              <a:t>Average phase noise &lt; -110 dBc/Hz @ 1 MHz offset</a:t>
            </a:r>
          </a:p>
        </p:txBody>
      </p:sp>
    </p:spTree>
    <p:extLst>
      <p:ext uri="{BB962C8B-B14F-4D97-AF65-F5344CB8AC3E}">
        <p14:creationId xmlns:p14="http://schemas.microsoft.com/office/powerpoint/2010/main" val="376194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3538" y="136525"/>
            <a:ext cx="7198314" cy="338675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Proposed FLL – HF Loop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485900" y="1321176"/>
            <a:ext cx="6172200" cy="421405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14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13538" y="1410455"/>
            <a:ext cx="8208912" cy="448790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857EA-3F10-4D78-AB80-C6E424557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8" y="1403316"/>
            <a:ext cx="9000492" cy="43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7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1686" y="136525"/>
            <a:ext cx="7198314" cy="338675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Proposed FLL – HF Loop simulation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485900" y="1321176"/>
            <a:ext cx="6172200" cy="421405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15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13538" y="1410455"/>
            <a:ext cx="8208912" cy="448790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64A4AE-3F95-416C-BE27-3A5E55850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5" y="1568322"/>
            <a:ext cx="9144000" cy="414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7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E3DDF93-FF0E-4108-B6EB-04F14C278C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532" y="44622"/>
            <a:ext cx="8229600" cy="451567"/>
          </a:xfrm>
        </p:spPr>
        <p:txBody>
          <a:bodyPr anchorCtr="0">
            <a:noAutofit/>
          </a:bodyPr>
          <a:lstStyle/>
          <a:p>
            <a:pPr lvl="0" algn="l"/>
            <a:r>
              <a:rPr lang="en-US" sz="3600"/>
              <a:t>Research Progress - BGR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9703091-A9E1-4352-86C2-2B295BC89E92}"/>
              </a:ext>
            </a:extLst>
          </p:cNvPr>
          <p:cNvSpPr txBox="1"/>
          <p:nvPr/>
        </p:nvSpPr>
        <p:spPr>
          <a:xfrm>
            <a:off x="457200" y="618564"/>
            <a:ext cx="8229600" cy="56187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34C657A3-756C-46CB-AA89-27DE1A317448}"/>
              </a:ext>
            </a:extLst>
          </p:cNvPr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CBD4D8-D594-43A2-8127-D53A34DCA324}" type="slidenum">
              <a:t>16</a:t>
            </a:fld>
            <a:endParaRPr lang="en-SG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87B030-AE1B-4D23-A41E-265AF0CB0061}"/>
              </a:ext>
            </a:extLst>
          </p:cNvPr>
          <p:cNvSpPr txBox="1"/>
          <p:nvPr/>
        </p:nvSpPr>
        <p:spPr>
          <a:xfrm>
            <a:off x="395532" y="737600"/>
            <a:ext cx="8568952" cy="59838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High </a:t>
            </a:r>
            <a:r>
              <a:rPr lang="en-US" sz="2000" kern="0" dirty="0">
                <a:solidFill>
                  <a:srgbClr val="000000"/>
                </a:solidFill>
                <a:latin typeface="Calibri"/>
              </a:rPr>
              <a:t>p</a:t>
            </a:r>
            <a:r>
              <a:rPr lang="en-US" sz="2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recision Bandgap Reference with second-</a:t>
            </a:r>
            <a:r>
              <a:rPr lang="en-US" sz="2000" kern="0" dirty="0">
                <a:solidFill>
                  <a:srgbClr val="000000"/>
                </a:solidFill>
                <a:latin typeface="Calibri"/>
              </a:rPr>
              <a:t>o</a:t>
            </a:r>
            <a:r>
              <a:rPr lang="en-US" sz="2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rder curvature compensation topology for Energy Harvest Applications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sng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Technical Specification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4074997-F36E-4ADD-9039-5D9202B4F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702455"/>
              </p:ext>
            </p:extLst>
          </p:nvPr>
        </p:nvGraphicFramePr>
        <p:xfrm>
          <a:off x="457200" y="2330915"/>
          <a:ext cx="2951544" cy="2682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5772">
                  <a:extLst>
                    <a:ext uri="{9D8B030D-6E8A-4147-A177-3AD203B41FA5}">
                      <a16:colId xmlns:a16="http://schemas.microsoft.com/office/drawing/2014/main" val="875467335"/>
                    </a:ext>
                  </a:extLst>
                </a:gridCol>
                <a:gridCol w="1475772">
                  <a:extLst>
                    <a:ext uri="{9D8B030D-6E8A-4147-A177-3AD203B41FA5}">
                      <a16:colId xmlns:a16="http://schemas.microsoft.com/office/drawing/2014/main" val="1534532411"/>
                    </a:ext>
                  </a:extLst>
                </a:gridCol>
              </a:tblGrid>
              <a:tr h="239581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 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40nm CMOS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720802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 err="1"/>
                        <a:t>Vbg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0.7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341937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VCC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0.9 - 1.2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743001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TC(ppm/C)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Target &lt;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377769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 err="1"/>
                        <a:t>Tmin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-25  ̊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354900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 err="1"/>
                        <a:t>Tmax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dirty="0"/>
                        <a:t>85  ̊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828545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I (VDD)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Target &lt; 50nA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028342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PSRR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-90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908207"/>
                  </a:ext>
                </a:extLst>
              </a:tr>
            </a:tbl>
          </a:graphicData>
        </a:graphic>
      </p:graphicFrame>
      <p:pic>
        <p:nvPicPr>
          <p:cNvPr id="7" name="Picture 7">
            <a:extLst>
              <a:ext uri="{FF2B5EF4-FFF2-40B4-BE49-F238E27FC236}">
                <a16:creationId xmlns:a16="http://schemas.microsoft.com/office/drawing/2014/main" id="{E707F040-E6A6-4605-9521-96227DF0C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665" y="4177121"/>
            <a:ext cx="4257336" cy="7074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F258294-C122-4ADD-825D-AAE1BCADF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665" y="5423952"/>
            <a:ext cx="3068049" cy="10767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9976EE82-385C-4218-B6E1-7FD39224BFCB}"/>
              </a:ext>
            </a:extLst>
          </p:cNvPr>
          <p:cNvSpPr txBox="1"/>
          <p:nvPr/>
        </p:nvSpPr>
        <p:spPr>
          <a:xfrm>
            <a:off x="4259547" y="5236715"/>
            <a:ext cx="352238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Vref Equation after PTAT + CTAT 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9A6366DA-3984-43A8-B7B1-DF379A39A456}"/>
              </a:ext>
            </a:extLst>
          </p:cNvPr>
          <p:cNvSpPr txBox="1"/>
          <p:nvPr/>
        </p:nvSpPr>
        <p:spPr>
          <a:xfrm>
            <a:off x="4301492" y="3871748"/>
            <a:ext cx="352238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</a:t>
            </a:r>
            <a:r>
              <a:rPr lang="en-US" sz="1800" b="0" i="0" u="none" strike="noStrike" kern="1200" cap="none" spc="0" baseline="-25000" dirty="0">
                <a:solidFill>
                  <a:srgbClr val="000000"/>
                </a:solidFill>
                <a:uFillTx/>
                <a:latin typeface="Calibri"/>
              </a:rPr>
              <a:t>BE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equation 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4BA35418-1165-4974-BFE3-654FAED98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2364" y="1687113"/>
            <a:ext cx="3040645" cy="180609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8A73246-FDF5-45B1-8D7B-3D93BAF28E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532" y="44622"/>
            <a:ext cx="8229600" cy="451567"/>
          </a:xfrm>
        </p:spPr>
        <p:txBody>
          <a:bodyPr anchorCtr="0">
            <a:noAutofit/>
          </a:bodyPr>
          <a:lstStyle/>
          <a:p>
            <a:pPr lvl="0" algn="l"/>
            <a:r>
              <a:rPr lang="en-US" sz="3600"/>
              <a:t>Research Progress-LDO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D66B430-2655-49BB-9341-B926E8CA348B}"/>
              </a:ext>
            </a:extLst>
          </p:cNvPr>
          <p:cNvSpPr txBox="1"/>
          <p:nvPr/>
        </p:nvSpPr>
        <p:spPr>
          <a:xfrm>
            <a:off x="457200" y="618564"/>
            <a:ext cx="8229600" cy="56187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73438E7-991C-49AE-81B4-C350A02B10BE}"/>
              </a:ext>
            </a:extLst>
          </p:cNvPr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653147-D6EF-4FD5-A30A-69719F826501}" type="slidenum">
              <a:t>17</a:t>
            </a:fld>
            <a:endParaRPr lang="en-SG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4E12F1-8EF0-46D6-9267-2FD9EACE0ADD}"/>
              </a:ext>
            </a:extLst>
          </p:cNvPr>
          <p:cNvSpPr txBox="1"/>
          <p:nvPr/>
        </p:nvSpPr>
        <p:spPr>
          <a:xfrm>
            <a:off x="251520" y="737600"/>
            <a:ext cx="8712964" cy="59838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High power Programmable  Dynamic Voltage Scaling Low Drop out Regulator with Droop compensation for RF Applications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sng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Technical Specification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A9A30E7E-533F-45F5-8EC6-34164CABA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820197"/>
              </p:ext>
            </p:extLst>
          </p:nvPr>
        </p:nvGraphicFramePr>
        <p:xfrm>
          <a:off x="251520" y="2330915"/>
          <a:ext cx="3494556" cy="269992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47278">
                  <a:extLst>
                    <a:ext uri="{9D8B030D-6E8A-4147-A177-3AD203B41FA5}">
                      <a16:colId xmlns:a16="http://schemas.microsoft.com/office/drawing/2014/main" val="3783568538"/>
                    </a:ext>
                  </a:extLst>
                </a:gridCol>
                <a:gridCol w="1747278">
                  <a:extLst>
                    <a:ext uri="{9D8B030D-6E8A-4147-A177-3AD203B41FA5}">
                      <a16:colId xmlns:a16="http://schemas.microsoft.com/office/drawing/2014/main" val="2054405564"/>
                    </a:ext>
                  </a:extLst>
                </a:gridCol>
              </a:tblGrid>
              <a:tr h="239581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40nm CMOS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822468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VLDO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0.7 - 1.2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806755"/>
                  </a:ext>
                </a:extLst>
              </a:tr>
              <a:tr h="352967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VCC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0.9 - 1.8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28202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System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6 – 24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344561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 err="1"/>
                        <a:t>Tmin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-25  ̊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181945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 err="1"/>
                        <a:t>Tmax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dirty="0"/>
                        <a:t>85  ̊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200322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Quiescent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Target &lt; 35µA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78659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 algn="ctr"/>
                      <a:r>
                        <a:rPr lang="en-US" sz="1600"/>
                        <a:t>Output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500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396190"/>
                  </a:ext>
                </a:extLst>
              </a:tr>
            </a:tbl>
          </a:graphicData>
        </a:graphic>
      </p:graphicFrame>
      <p:sp>
        <p:nvSpPr>
          <p:cNvPr id="7" name="TextBox 12">
            <a:extLst>
              <a:ext uri="{FF2B5EF4-FFF2-40B4-BE49-F238E27FC236}">
                <a16:creationId xmlns:a16="http://schemas.microsoft.com/office/drawing/2014/main" id="{516ADA63-372F-4AD6-AD21-C7F841546C93}"/>
              </a:ext>
            </a:extLst>
          </p:cNvPr>
          <p:cNvSpPr txBox="1"/>
          <p:nvPr/>
        </p:nvSpPr>
        <p:spPr>
          <a:xfrm>
            <a:off x="3746086" y="1504334"/>
            <a:ext cx="4940704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This LDO application is used for powering RF/Digital that have a wide operating voltage range: it is advantageous, to lower the operating voltage of the RF/Digital in order to achieve lower power consumption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975CF8E5-9C44-4D0E-8074-886EFD1C4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961" y="3081332"/>
            <a:ext cx="4973851" cy="242676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015" y="136525"/>
            <a:ext cx="7198314" cy="338675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Future work		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18</a:t>
            </a:fld>
            <a:endParaRPr lang="en-SG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5F89BAA-8EEB-4043-855F-F5D096F77CCB}"/>
              </a:ext>
            </a:extLst>
          </p:cNvPr>
          <p:cNvSpPr txBox="1">
            <a:spLocks/>
          </p:cNvSpPr>
          <p:nvPr/>
        </p:nvSpPr>
        <p:spPr>
          <a:xfrm>
            <a:off x="257683" y="908720"/>
            <a:ext cx="8419862" cy="5256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Continue design of LNA optimization and then to  interface with DCO as SRO</a:t>
            </a:r>
          </a:p>
          <a:p>
            <a:r>
              <a:rPr lang="en-US" sz="2800" dirty="0"/>
              <a:t>To start design of other blocks – VGA, Comparator/ADC, etc.</a:t>
            </a:r>
          </a:p>
          <a:p>
            <a:r>
              <a:rPr lang="en-SG" sz="2800" dirty="0"/>
              <a:t>FLL loop design and simulation</a:t>
            </a:r>
          </a:p>
          <a:p>
            <a:r>
              <a:rPr lang="en-SG" sz="2800" dirty="0"/>
              <a:t>Design of DCO with reduced frequency resolution (optional after post layout simulation)</a:t>
            </a:r>
          </a:p>
          <a:p>
            <a:r>
              <a:rPr lang="en-SG" sz="2800" dirty="0"/>
              <a:t>Transmitter chain will be optimized by co-simulation with DCO output</a:t>
            </a:r>
          </a:p>
          <a:p>
            <a:r>
              <a:rPr lang="en-SG" sz="2800" dirty="0"/>
              <a:t>To design the power management building blocks</a:t>
            </a:r>
          </a:p>
          <a:p>
            <a:r>
              <a:rPr lang="en-SG" sz="2800" dirty="0"/>
              <a:t>Reduction of overall 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27856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568952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Tasks – RFIC design – Next Quarter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19</a:t>
            </a:fld>
            <a:endParaRPr lang="en-SG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229544E-636B-49B7-8B75-2EF39AB82BA9}"/>
              </a:ext>
            </a:extLst>
          </p:cNvPr>
          <p:cNvSpPr txBox="1">
            <a:spLocks/>
          </p:cNvSpPr>
          <p:nvPr/>
        </p:nvSpPr>
        <p:spPr>
          <a:xfrm>
            <a:off x="395536" y="914400"/>
            <a:ext cx="8291263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RFIC building blocks design, optimization, simulation, layout and Post-layout simulations </a:t>
            </a:r>
          </a:p>
          <a:p>
            <a:r>
              <a:rPr lang="en-US" dirty="0"/>
              <a:t>Sub-systems (RX, TX, PLL and PM) integration - design and layout, Post-layout simulations</a:t>
            </a:r>
          </a:p>
        </p:txBody>
      </p:sp>
    </p:spTree>
    <p:extLst>
      <p:ext uri="{BB962C8B-B14F-4D97-AF65-F5344CB8AC3E}">
        <p14:creationId xmlns:p14="http://schemas.microsoft.com/office/powerpoint/2010/main" val="42778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Research Progress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2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95537" y="737605"/>
            <a:ext cx="8291263" cy="2547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Technical Contents – RFIC design</a:t>
            </a:r>
          </a:p>
          <a:p>
            <a:pPr lvl="1"/>
            <a:r>
              <a:rPr lang="en-US" dirty="0"/>
              <a:t>Proposed single chip Transceiver system RFIC</a:t>
            </a:r>
          </a:p>
          <a:p>
            <a:pPr lvl="1"/>
            <a:r>
              <a:rPr lang="en-US" dirty="0"/>
              <a:t>RFIC Sub-systems Design</a:t>
            </a:r>
          </a:p>
          <a:p>
            <a:pPr lvl="1"/>
            <a:r>
              <a:rPr lang="en-US" dirty="0"/>
              <a:t>Clarifications needed</a:t>
            </a:r>
          </a:p>
          <a:p>
            <a:pPr lvl="1"/>
            <a:r>
              <a:rPr lang="en-US" dirty="0"/>
              <a:t>List of Publications</a:t>
            </a:r>
          </a:p>
        </p:txBody>
      </p:sp>
    </p:spTree>
    <p:extLst>
      <p:ext uri="{BB962C8B-B14F-4D97-AF65-F5344CB8AC3E}">
        <p14:creationId xmlns:p14="http://schemas.microsoft.com/office/powerpoint/2010/main" val="128229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568952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Clarifications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20</a:t>
            </a:fld>
            <a:endParaRPr lang="en-SG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229544E-636B-49B7-8B75-2EF39AB82BA9}"/>
              </a:ext>
            </a:extLst>
          </p:cNvPr>
          <p:cNvSpPr txBox="1">
            <a:spLocks/>
          </p:cNvSpPr>
          <p:nvPr/>
        </p:nvSpPr>
        <p:spPr>
          <a:xfrm>
            <a:off x="179512" y="836713"/>
            <a:ext cx="8856984" cy="5832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2400" dirty="0"/>
              <a:t>Common TSMC PDK option between RFIC and Baseband </a:t>
            </a:r>
            <a:endParaRPr lang="en-US" sz="2400" dirty="0"/>
          </a:p>
          <a:p>
            <a:pPr lvl="1"/>
            <a:r>
              <a:rPr lang="en-SG" sz="2000" dirty="0"/>
              <a:t>Euro-practice suggested that for Digital design portion to utilise the Digital libraries under “</a:t>
            </a:r>
            <a:r>
              <a:rPr lang="en-US" sz="2000" dirty="0"/>
              <a:t>CMN40RC41001/40 nm, CMOS Mixed Signal RF (MSRF) Low Power Non RPO2 ELK Cu, 1P10M, SALICIDE, 1.1/2.5V</a:t>
            </a:r>
            <a:r>
              <a:rPr lang="en-SG" sz="2000" dirty="0"/>
              <a:t>”.</a:t>
            </a:r>
          </a:p>
          <a:p>
            <a:pPr lvl="1"/>
            <a:endParaRPr lang="en-SG" sz="2000" dirty="0"/>
          </a:p>
          <a:p>
            <a:r>
              <a:rPr lang="en-US" sz="2400" dirty="0"/>
              <a:t>Reference frequency, can be 5 MHz</a:t>
            </a:r>
          </a:p>
          <a:p>
            <a:endParaRPr lang="en-SG" sz="2000" dirty="0"/>
          </a:p>
          <a:p>
            <a:r>
              <a:rPr lang="en-US" sz="2400" dirty="0"/>
              <a:t>Baseband implementation and interface requirements from Radio,</a:t>
            </a:r>
          </a:p>
          <a:p>
            <a:pPr lvl="1"/>
            <a:r>
              <a:rPr lang="en-US" sz="2000" dirty="0"/>
              <a:t>Interface for both Receiver and Transmitter to Baseband will be Serial data</a:t>
            </a:r>
          </a:p>
          <a:p>
            <a:pPr lvl="1"/>
            <a:r>
              <a:rPr lang="en-US" sz="2000" dirty="0"/>
              <a:t>To have interference rejection by other 2.4 GHz sources, a Data header addressing key coding/decoding is needed</a:t>
            </a:r>
          </a:p>
          <a:p>
            <a:pPr lvl="1"/>
            <a:r>
              <a:rPr lang="en-US" sz="2000" dirty="0"/>
              <a:t>To support reconfiguration of the RF Radio such as Receiver modes – Sleep, Normal data rate (≤ 50kbps) and Burst mode (≤ 5Mbps), Frequency synthesizer channel selection, etc., an interface from Baseband using Serial-Peripheral Interface (SPI) will be needed</a:t>
            </a:r>
          </a:p>
          <a:p>
            <a:pPr lvl="1"/>
            <a:r>
              <a:rPr lang="en-US" sz="2000" dirty="0"/>
              <a:t>Receiver SNR at Baseband = 5dB</a:t>
            </a:r>
          </a:p>
        </p:txBody>
      </p:sp>
    </p:spTree>
    <p:extLst>
      <p:ext uri="{BB962C8B-B14F-4D97-AF65-F5344CB8AC3E}">
        <p14:creationId xmlns:p14="http://schemas.microsoft.com/office/powerpoint/2010/main" val="290250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21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90364" y="3140968"/>
            <a:ext cx="8363272" cy="937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>
              <a:buNone/>
            </a:pPr>
            <a:r>
              <a:rPr lang="en-US" sz="4000" dirty="0"/>
              <a:t>&lt; This slide is intentionally left blank&gt;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245945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Publications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22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0"/>
            <a:ext cx="7993117" cy="5713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International Journal Papers</a:t>
            </a:r>
          </a:p>
          <a:p>
            <a:pPr lvl="1" algn="just"/>
            <a:r>
              <a:rPr lang="en-US" sz="2000" dirty="0"/>
              <a:t>Jinna Yan, Hang Liu, Xi Zhu, Kai Men and Kiat Seng Yeo, “Ka-Band Marchand Balun with Edge and Broadside Coupled Configuration,” </a:t>
            </a:r>
            <a:r>
              <a:rPr lang="en-US" sz="2000" i="1" dirty="0"/>
              <a:t>MDPI/Electronics</a:t>
            </a:r>
            <a:r>
              <a:rPr lang="en-US" sz="2000" dirty="0"/>
              <a:t>, vol.9, no.7, pp.1116-1124, 9 July 2020. (Open Access Journal) </a:t>
            </a:r>
          </a:p>
          <a:p>
            <a:pPr lvl="1" algn="just"/>
            <a:r>
              <a:rPr lang="en-US" sz="2000" dirty="0"/>
              <a:t>Zhichao Li, </a:t>
            </a:r>
            <a:r>
              <a:rPr lang="en-US" sz="2000" dirty="0" err="1"/>
              <a:t>Shiheng</a:t>
            </a:r>
            <a:r>
              <a:rPr lang="en-US" sz="2000" dirty="0"/>
              <a:t> Yang, Samuel B.S. Lee, Kiat Seng Yeo, “A Two-Stage X-Band 20.7-dBm Power Amplifier in 40-nm CMOS Technology,” </a:t>
            </a:r>
            <a:r>
              <a:rPr lang="en-US" sz="2000" i="1" dirty="0"/>
              <a:t>MDPI/Electronics</a:t>
            </a:r>
            <a:r>
              <a:rPr lang="en-US" sz="2000" dirty="0"/>
              <a:t>, vol.9, no.12, pp.2198-2207, 20 Dec 2020. (Open Access Journal). </a:t>
            </a:r>
          </a:p>
        </p:txBody>
      </p:sp>
    </p:spTree>
    <p:extLst>
      <p:ext uri="{BB962C8B-B14F-4D97-AF65-F5344CB8AC3E}">
        <p14:creationId xmlns:p14="http://schemas.microsoft.com/office/powerpoint/2010/main" val="270662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Publications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23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6078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International Conference Papers</a:t>
            </a:r>
          </a:p>
          <a:p>
            <a:pPr lvl="1" algn="just"/>
            <a:r>
              <a:rPr lang="en-US" sz="2000" dirty="0"/>
              <a:t>Zhichao Li, </a:t>
            </a:r>
            <a:r>
              <a:rPr lang="en-US" sz="2000" dirty="0" err="1"/>
              <a:t>Shiheng</a:t>
            </a:r>
            <a:r>
              <a:rPr lang="en-US" sz="2000" dirty="0"/>
              <a:t> Yang, Hang Liu and Kiat Seng Yeo, “CMOS Transformer Design for X-band Power Amplifier Applications,” </a:t>
            </a:r>
            <a:r>
              <a:rPr lang="en-US" sz="2000" i="1" dirty="0"/>
              <a:t>2020 15th IEEE International Conference on Solid-State and Integrated Circuit Technology</a:t>
            </a:r>
            <a:r>
              <a:rPr lang="en-US" sz="2000" dirty="0"/>
              <a:t> (ICSICT 2020), Nov 3-6, 2020, Kunming, China.</a:t>
            </a:r>
          </a:p>
          <a:p>
            <a:pPr lvl="1" algn="just"/>
            <a:r>
              <a:rPr lang="en-US" sz="2000" dirty="0"/>
              <a:t>Boora Aasish, Bharatha Kumar and Yeo Kiat Seng, “Ultra-Low Power Receiver Architecture with Enhanced Input Signal Swing for Improved Sensitivity,” 2</a:t>
            </a:r>
            <a:r>
              <a:rPr lang="en-US" sz="2000" i="1" dirty="0"/>
              <a:t>020 13th UK-Europe-China Workshop on </a:t>
            </a:r>
            <a:r>
              <a:rPr lang="en-US" sz="2000" i="1" dirty="0" err="1"/>
              <a:t>Millimetre</a:t>
            </a:r>
            <a:r>
              <a:rPr lang="en-US" sz="2000" i="1" dirty="0"/>
              <a:t>-Waves and Terahertz Technologies </a:t>
            </a:r>
            <a:r>
              <a:rPr lang="en-US" sz="2000" dirty="0"/>
              <a:t>(UCMMT), 29 Aug.-1 Sept. 2020 Tianjin, China.</a:t>
            </a:r>
          </a:p>
          <a:p>
            <a:pPr lvl="1" algn="just"/>
            <a:r>
              <a:rPr lang="en-US" sz="2000" dirty="0"/>
              <a:t>Boora Aasish, Bharatha Kumar and Yeo Kiat Seng, “An Ultra-Low Power 900 MHz Intermediate Frequency Low Noise Amplifier for Low-Power RF Receivers,” </a:t>
            </a:r>
            <a:r>
              <a:rPr lang="en-US" sz="2000" i="1" dirty="0"/>
              <a:t>33rd IEEE International System-On-Chip Conference</a:t>
            </a:r>
            <a:r>
              <a:rPr lang="en-US" sz="2000" dirty="0"/>
              <a:t> (IEEE SOCC), 8-11 Sep 2020 (acceptance rate: 34%)</a:t>
            </a:r>
          </a:p>
          <a:p>
            <a:pPr lvl="1" algn="just"/>
            <a:r>
              <a:rPr lang="en-US" sz="2000" dirty="0"/>
              <a:t>Kiat Seng Yeo, Jinna Yan, Bharatha Kumar Thangarasu and Hang Liu, “Ku-Band Bidirectional Mixer with Directional Control,” </a:t>
            </a:r>
            <a:r>
              <a:rPr lang="en-US" sz="2000" i="1" dirty="0"/>
              <a:t>9th IEEE International Symposium on Next-Generation Electronics </a:t>
            </a:r>
            <a:r>
              <a:rPr lang="en-US" sz="2000" dirty="0"/>
              <a:t>(IEEE ISNE 2020), 7-9 Nov 2020, Changsha, China.</a:t>
            </a:r>
          </a:p>
        </p:txBody>
      </p:sp>
    </p:spTree>
    <p:extLst>
      <p:ext uri="{BB962C8B-B14F-4D97-AF65-F5344CB8AC3E}">
        <p14:creationId xmlns:p14="http://schemas.microsoft.com/office/powerpoint/2010/main" val="5025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24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90364" y="3140968"/>
            <a:ext cx="8363272" cy="937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>
              <a:buNone/>
            </a:pPr>
            <a:r>
              <a:rPr lang="en-US" sz="4000" dirty="0"/>
              <a:t>Thank you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213735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25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90364" y="3140968"/>
            <a:ext cx="8363272" cy="937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>
              <a:buNone/>
            </a:pPr>
            <a:r>
              <a:rPr lang="en-US" sz="4000" dirty="0"/>
              <a:t>&lt; This slide is intentionally left blank&gt;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4485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Visibility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26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93682" y="914400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Summary of Project-Tracking_Template.xlsx</a:t>
            </a:r>
          </a:p>
          <a:p>
            <a:pPr lvl="1"/>
            <a:r>
              <a:rPr lang="en-US" dirty="0"/>
              <a:t>list of items in “Public materials” sheet</a:t>
            </a:r>
          </a:p>
          <a:p>
            <a:pPr lvl="1"/>
            <a:r>
              <a:rPr lang="en-US" dirty="0"/>
              <a:t>list of items in “Talks” sheet</a:t>
            </a:r>
          </a:p>
          <a:p>
            <a:pPr lvl="1"/>
            <a:r>
              <a:rPr lang="en-US" dirty="0"/>
              <a:t>list of items in “Videos” sheet</a:t>
            </a:r>
          </a:p>
          <a:p>
            <a:pPr lvl="1"/>
            <a:r>
              <a:rPr lang="en-US" dirty="0"/>
              <a:t>list of items in “News” sheet</a:t>
            </a:r>
          </a:p>
          <a:p>
            <a:pPr lvl="1"/>
            <a:r>
              <a:rPr lang="en-US" dirty="0"/>
              <a:t>list of items in “Press releases” sheet</a:t>
            </a:r>
          </a:p>
        </p:txBody>
      </p:sp>
    </p:spTree>
    <p:extLst>
      <p:ext uri="{BB962C8B-B14F-4D97-AF65-F5344CB8AC3E}">
        <p14:creationId xmlns:p14="http://schemas.microsoft.com/office/powerpoint/2010/main" val="131516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Research Staff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27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Current research staff (PhD, </a:t>
            </a:r>
            <a:r>
              <a:rPr lang="en-US" dirty="0" err="1"/>
              <a:t>PostDoc</a:t>
            </a:r>
            <a:r>
              <a:rPr lang="en-US" dirty="0"/>
              <a:t>, Research Engineers, etc.)</a:t>
            </a:r>
          </a:p>
          <a:p>
            <a:pPr lvl="1"/>
            <a:r>
              <a:rPr lang="en-US" dirty="0"/>
              <a:t>list of Current Headcount in “Expenditures” sheet in “Project-Tracking_Template.xlsx”</a:t>
            </a:r>
          </a:p>
          <a:p>
            <a:pPr lvl="1"/>
            <a:r>
              <a:rPr lang="en-US" dirty="0"/>
              <a:t>… (PhD)</a:t>
            </a:r>
          </a:p>
          <a:p>
            <a:pPr lvl="1"/>
            <a:r>
              <a:rPr lang="en-US" dirty="0"/>
              <a:t>… (</a:t>
            </a:r>
            <a:r>
              <a:rPr lang="en-US" dirty="0" err="1"/>
              <a:t>PostDoc</a:t>
            </a:r>
            <a:r>
              <a:rPr lang="en-US" dirty="0"/>
              <a:t>/Research Fellow)</a:t>
            </a:r>
          </a:p>
          <a:p>
            <a:r>
              <a:rPr lang="en-US" dirty="0"/>
              <a:t>Past research staff (PhD, </a:t>
            </a:r>
            <a:r>
              <a:rPr lang="en-US" dirty="0" err="1"/>
              <a:t>PostDoc</a:t>
            </a:r>
            <a:r>
              <a:rPr lang="en-US" dirty="0"/>
              <a:t>, Research Engineers, etc.)</a:t>
            </a:r>
          </a:p>
          <a:p>
            <a:pPr lvl="1"/>
            <a:r>
              <a:rPr lang="en-US" dirty="0"/>
              <a:t>list of Past Headcount in “Expenditures” sheet in “Project-Tracking_Template.xlsx”</a:t>
            </a:r>
          </a:p>
        </p:txBody>
      </p:sp>
    </p:spTree>
    <p:extLst>
      <p:ext uri="{BB962C8B-B14F-4D97-AF65-F5344CB8AC3E}">
        <p14:creationId xmlns:p14="http://schemas.microsoft.com/office/powerpoint/2010/main" val="6222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Publications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28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of Papers published in International Journals in “Evidence” sheet in “Project-Tracking_Template.xlsx”</a:t>
            </a:r>
          </a:p>
          <a:p>
            <a:pPr lvl="1"/>
            <a:r>
              <a:rPr lang="en-US" dirty="0"/>
              <a:t>… (accumulate over the years, highlight new in red)</a:t>
            </a:r>
          </a:p>
          <a:p>
            <a:r>
              <a:rPr lang="en-US" dirty="0"/>
              <a:t>List of Presentations at International Conferences in “Evidence” sheet in “Project-Tracking_Template.xlsx”</a:t>
            </a:r>
          </a:p>
          <a:p>
            <a:pPr lvl="1"/>
            <a:r>
              <a:rPr lang="en-US" dirty="0"/>
              <a:t>… (accumulate over the years, highlight new in red)</a:t>
            </a:r>
          </a:p>
        </p:txBody>
      </p:sp>
    </p:spTree>
    <p:extLst>
      <p:ext uri="{BB962C8B-B14F-4D97-AF65-F5344CB8AC3E}">
        <p14:creationId xmlns:p14="http://schemas.microsoft.com/office/powerpoint/2010/main" val="42820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Awards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29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of External Awards for Research at International Level in “Evidence” sheet in “Project-Tracking_Template.xlsx”</a:t>
            </a:r>
          </a:p>
          <a:p>
            <a:pPr lvl="1"/>
            <a:r>
              <a:rPr lang="en-US" dirty="0"/>
              <a:t>… (accumulate over the years, highlight new in red)</a:t>
            </a:r>
          </a:p>
        </p:txBody>
      </p:sp>
    </p:spTree>
    <p:extLst>
      <p:ext uri="{BB962C8B-B14F-4D97-AF65-F5344CB8AC3E}">
        <p14:creationId xmlns:p14="http://schemas.microsoft.com/office/powerpoint/2010/main" val="387129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568952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Proposed Single-Chip Transceiver RFIC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3</a:t>
            </a:fld>
            <a:endParaRPr lang="en-SG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B051850-2827-40EE-AB1C-56F86B91D58C}"/>
              </a:ext>
            </a:extLst>
          </p:cNvPr>
          <p:cNvSpPr txBox="1">
            <a:spLocks/>
          </p:cNvSpPr>
          <p:nvPr/>
        </p:nvSpPr>
        <p:spPr>
          <a:xfrm>
            <a:off x="1479054" y="646327"/>
            <a:ext cx="5261756" cy="406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None/>
            </a:pPr>
            <a:r>
              <a:rPr lang="en-US" sz="2000" b="1" dirty="0"/>
              <a:t>Single-chip SoC integrated with digital baseband</a:t>
            </a:r>
          </a:p>
        </p:txBody>
      </p:sp>
      <p:sp>
        <p:nvSpPr>
          <p:cNvPr id="10" name="文本框 7">
            <a:extLst>
              <a:ext uri="{FF2B5EF4-FFF2-40B4-BE49-F238E27FC236}">
                <a16:creationId xmlns:a16="http://schemas.microsoft.com/office/drawing/2014/main" id="{6A683635-778A-4D2C-91F4-E6BD21DFD26A}"/>
              </a:ext>
            </a:extLst>
          </p:cNvPr>
          <p:cNvSpPr txBox="1"/>
          <p:nvPr/>
        </p:nvSpPr>
        <p:spPr>
          <a:xfrm>
            <a:off x="1479054" y="5643825"/>
            <a:ext cx="28395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aseline="30000" dirty="0">
                <a:latin typeface="+mj-lt"/>
                <a:ea typeface="Cambria" panose="02040503050406030204" pitchFamily="18" charset="0"/>
              </a:rPr>
              <a:t>*</a:t>
            </a:r>
            <a:r>
              <a:rPr lang="en-US" altLang="zh-CN" sz="1400" dirty="0">
                <a:latin typeface="+mj-lt"/>
                <a:ea typeface="Cambria" panose="02040503050406030204" pitchFamily="18" charset="0"/>
              </a:rPr>
              <a:t>SRO: Super-Regenerative Oscillator</a:t>
            </a:r>
          </a:p>
          <a:p>
            <a:r>
              <a:rPr lang="en-US" altLang="zh-CN" sz="1400" baseline="30000" dirty="0">
                <a:latin typeface="+mj-lt"/>
                <a:ea typeface="Cambria" panose="02040503050406030204" pitchFamily="18" charset="0"/>
              </a:rPr>
              <a:t>*</a:t>
            </a:r>
            <a:r>
              <a:rPr lang="en-US" altLang="zh-CN" sz="1400" dirty="0">
                <a:latin typeface="+mj-lt"/>
                <a:ea typeface="Cambria" panose="02040503050406030204" pitchFamily="18" charset="0"/>
              </a:rPr>
              <a:t>MN: Matching Network</a:t>
            </a:r>
          </a:p>
          <a:p>
            <a:r>
              <a:rPr lang="en-US" altLang="zh-CN" sz="1400" baseline="30000" dirty="0">
                <a:latin typeface="+mj-lt"/>
                <a:ea typeface="Cambria" panose="02040503050406030204" pitchFamily="18" charset="0"/>
              </a:rPr>
              <a:t>*</a:t>
            </a:r>
            <a:r>
              <a:rPr lang="en-US" altLang="zh-CN" sz="1400" dirty="0">
                <a:latin typeface="+mj-lt"/>
                <a:ea typeface="Cambria" panose="02040503050406030204" pitchFamily="18" charset="0"/>
              </a:rPr>
              <a:t>ED: Envelope Detector</a:t>
            </a:r>
          </a:p>
          <a:p>
            <a:r>
              <a:rPr lang="en-US" altLang="zh-CN" sz="1400" baseline="30000" dirty="0">
                <a:latin typeface="+mj-lt"/>
                <a:ea typeface="Cambria" panose="02040503050406030204" pitchFamily="18" charset="0"/>
              </a:rPr>
              <a:t>*</a:t>
            </a:r>
            <a:r>
              <a:rPr lang="en-US" altLang="zh-CN" sz="1400" dirty="0">
                <a:latin typeface="+mj-lt"/>
                <a:ea typeface="Cambria" panose="02040503050406030204" pitchFamily="18" charset="0"/>
              </a:rPr>
              <a:t>DPA: Digital Power Amplifier</a:t>
            </a:r>
          </a:p>
          <a:p>
            <a:r>
              <a:rPr lang="en-US" altLang="zh-CN" sz="1400" baseline="30000" dirty="0">
                <a:latin typeface="+mj-lt"/>
                <a:ea typeface="Cambria" panose="02040503050406030204" pitchFamily="18" charset="0"/>
              </a:rPr>
              <a:t>*</a:t>
            </a:r>
            <a:r>
              <a:rPr lang="en-US" altLang="zh-CN" sz="1400" dirty="0">
                <a:latin typeface="+mj-lt"/>
                <a:ea typeface="Cambria" panose="02040503050406030204" pitchFamily="18" charset="0"/>
              </a:rPr>
              <a:t>WuRX: Wake-up Receiver</a:t>
            </a:r>
            <a:endParaRPr lang="zh-CN" altLang="en-US" sz="1400" dirty="0">
              <a:latin typeface="+mj-lt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5E1509B6-E035-4131-96A7-B72FA53BE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981" y="1052736"/>
            <a:ext cx="667238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1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Patents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30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of Patents Disclosures/Filed/Granted/Commercialized in “Evidence” sheet in “Project-Tracking_Template.xlsx”</a:t>
            </a:r>
          </a:p>
          <a:p>
            <a:pPr lvl="1"/>
            <a:r>
              <a:rPr lang="en-US" dirty="0"/>
              <a:t>Invention disclosures: … (accumulate over the years, highlight new in red)</a:t>
            </a:r>
          </a:p>
          <a:p>
            <a:pPr lvl="1"/>
            <a:r>
              <a:rPr lang="en-US" dirty="0"/>
              <a:t>Patents filed: … (accumulate over the years, highlight new in red)</a:t>
            </a:r>
          </a:p>
          <a:p>
            <a:pPr lvl="1"/>
            <a:r>
              <a:rPr lang="en-US" dirty="0"/>
              <a:t>Patents granted: … (accumulate over the years, highlight new in red)</a:t>
            </a:r>
          </a:p>
          <a:p>
            <a:pPr lvl="1"/>
            <a:r>
              <a:rPr lang="en-US" dirty="0"/>
              <a:t>Patents commercialized: … (accumulate over the years, highlight new in red)</a:t>
            </a:r>
          </a:p>
        </p:txBody>
      </p:sp>
    </p:spTree>
    <p:extLst>
      <p:ext uri="{BB962C8B-B14F-4D97-AF65-F5344CB8AC3E}">
        <p14:creationId xmlns:p14="http://schemas.microsoft.com/office/powerpoint/2010/main" val="32336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Demos/Public Materials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31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of No. of TRL 4/6 Prototypes in “Evidence” sheet in “Project-Tracking_Template.xlsx”</a:t>
            </a:r>
          </a:p>
          <a:p>
            <a:pPr lvl="1"/>
            <a:r>
              <a:rPr lang="en-US" dirty="0"/>
              <a:t>Links to demos: … (accumulate over the years, highlight new in red)</a:t>
            </a:r>
          </a:p>
          <a:p>
            <a:pPr lvl="1"/>
            <a:r>
              <a:rPr lang="en-US" dirty="0"/>
              <a:t>Links to public materials (e.g., GitHub): … (accumulate over the years, highlight new in red)</a:t>
            </a:r>
          </a:p>
        </p:txBody>
      </p:sp>
    </p:spTree>
    <p:extLst>
      <p:ext uri="{BB962C8B-B14F-4D97-AF65-F5344CB8AC3E}">
        <p14:creationId xmlns:p14="http://schemas.microsoft.com/office/powerpoint/2010/main" val="210749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Talks, Videos, News, Press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32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of items in “Project-Tracking_Template.xlsx”</a:t>
            </a:r>
          </a:p>
          <a:p>
            <a:pPr lvl="1"/>
            <a:r>
              <a:rPr lang="en-US" dirty="0"/>
              <a:t>Public materials sheet: … (accumulate over the years, highlight new in red)</a:t>
            </a:r>
          </a:p>
          <a:p>
            <a:pPr lvl="1"/>
            <a:r>
              <a:rPr lang="en-US" dirty="0"/>
              <a:t>Talks sheet: … (accumulate over the years, highlight new in red)</a:t>
            </a:r>
          </a:p>
          <a:p>
            <a:pPr lvl="1"/>
            <a:r>
              <a:rPr lang="en-US" dirty="0"/>
              <a:t>Videos sheet: … (accumulate over the years, highlight new in red)</a:t>
            </a:r>
          </a:p>
          <a:p>
            <a:pPr lvl="1"/>
            <a:r>
              <a:rPr lang="en-US" dirty="0"/>
              <a:t>News sheet: … (accumulate over the years, highlight new in red)</a:t>
            </a:r>
          </a:p>
          <a:p>
            <a:pPr lvl="1"/>
            <a:r>
              <a:rPr lang="en-US" dirty="0"/>
              <a:t>Press releases sheet: … (accumulate over the years, highlight new in red)</a:t>
            </a:r>
          </a:p>
        </p:txBody>
      </p:sp>
    </p:spTree>
    <p:extLst>
      <p:ext uri="{BB962C8B-B14F-4D97-AF65-F5344CB8AC3E}">
        <p14:creationId xmlns:p14="http://schemas.microsoft.com/office/powerpoint/2010/main" val="27531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Notes and Suggestions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33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… (anything that can help progress or do things better)</a:t>
            </a:r>
          </a:p>
          <a:p>
            <a:pPr lvl="1"/>
            <a:r>
              <a:rPr lang="en-US" dirty="0"/>
              <a:t>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95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568952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Proposed Single-Chip Transceiver RFIC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4</a:t>
            </a:fld>
            <a:endParaRPr lang="en-SG"/>
          </a:p>
        </p:txBody>
      </p:sp>
      <p:graphicFrame>
        <p:nvGraphicFramePr>
          <p:cNvPr id="13" name="内容占位符 4">
            <a:extLst>
              <a:ext uri="{FF2B5EF4-FFF2-40B4-BE49-F238E27FC236}">
                <a16:creationId xmlns:a16="http://schemas.microsoft.com/office/drawing/2014/main" id="{FE149B71-A781-4DE6-B0FE-6563965EA3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3568" y="1124744"/>
          <a:ext cx="7776863" cy="47899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39015">
                  <a:extLst>
                    <a:ext uri="{9D8B030D-6E8A-4147-A177-3AD203B41FA5}">
                      <a16:colId xmlns:a16="http://schemas.microsoft.com/office/drawing/2014/main" val="668485622"/>
                    </a:ext>
                  </a:extLst>
                </a:gridCol>
                <a:gridCol w="2768924">
                  <a:extLst>
                    <a:ext uri="{9D8B030D-6E8A-4147-A177-3AD203B41FA5}">
                      <a16:colId xmlns:a16="http://schemas.microsoft.com/office/drawing/2014/main" val="4022944489"/>
                    </a:ext>
                  </a:extLst>
                </a:gridCol>
                <a:gridCol w="2768924">
                  <a:extLst>
                    <a:ext uri="{9D8B030D-6E8A-4147-A177-3AD203B41FA5}">
                      <a16:colId xmlns:a16="http://schemas.microsoft.com/office/drawing/2014/main" val="2095813525"/>
                    </a:ext>
                  </a:extLst>
                </a:gridCol>
              </a:tblGrid>
              <a:tr h="400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Transmitter</a:t>
                      </a:r>
                      <a:endParaRPr lang="zh-CN" sz="2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Receiver</a:t>
                      </a:r>
                      <a:endParaRPr lang="zh-CN" sz="2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183997"/>
                  </a:ext>
                </a:extLst>
              </a:tr>
              <a:tr h="869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Power Consumption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&lt; 500 </a:t>
                      </a:r>
                      <a:r>
                        <a:rPr lang="el-GR" altLang="zh-CN" sz="2400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μ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W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Including oscillator and baseband</a:t>
                      </a:r>
                      <a:endParaRPr lang="zh-CN" sz="2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&lt; 150 </a:t>
                      </a:r>
                      <a:r>
                        <a:rPr lang="el-GR" altLang="zh-CN" sz="2400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μ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W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Including oscillator and baseband</a:t>
                      </a:r>
                      <a:endParaRPr lang="zh-CN" altLang="zh-CN" sz="2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1516138"/>
                  </a:ext>
                </a:extLst>
              </a:tr>
              <a:tr h="6953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Feature</a:t>
                      </a:r>
                      <a:endParaRPr lang="zh-CN" altLang="zh-CN" sz="2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DPA (No standby power</a:t>
                      </a:r>
                      <a:r>
                        <a:rPr lang="en-US" altLang="zh-CN" sz="2400" kern="1200" baseline="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 consumption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endParaRPr lang="zh-CN" sz="2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Aux.</a:t>
                      </a:r>
                      <a:r>
                        <a:rPr lang="en-US" altLang="zh-CN" sz="2400" kern="1200" baseline="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WuRX 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  <a:sym typeface="Wingdings" panose="05000000000000000000" pitchFamily="2" charset="2"/>
                        </a:rPr>
                        <a:t> low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 standby power</a:t>
                      </a:r>
                      <a:endParaRPr lang="zh-CN" sz="2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5473658"/>
                  </a:ext>
                </a:extLst>
              </a:tr>
              <a:tr h="3607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Antenna Gain</a:t>
                      </a:r>
                      <a:endParaRPr lang="zh-CN" altLang="zh-CN" sz="2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0 dBi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0</a:t>
                      </a:r>
                      <a:r>
                        <a:rPr lang="en-US" altLang="zh-CN" sz="2400" kern="1200" baseline="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 dBi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4063755"/>
                  </a:ext>
                </a:extLst>
              </a:tr>
              <a:tr h="3607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RF signal level</a:t>
                      </a:r>
                      <a:endParaRPr lang="zh-CN" altLang="zh-CN" sz="2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+mn-cs"/>
                        </a:rPr>
                        <a:t>≥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 -15 dBm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+mn-cs"/>
                        </a:rPr>
                        <a:t>≤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 -82 dBm</a:t>
                      </a:r>
                      <a:endParaRPr lang="zh-CN" altLang="zh-CN" sz="2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6405517"/>
                  </a:ext>
                </a:extLst>
              </a:tr>
              <a:tr h="360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Modulation</a:t>
                      </a:r>
                      <a:endParaRPr lang="zh-CN" sz="2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On-Off Keying (OOK)</a:t>
                      </a:r>
                      <a:endParaRPr lang="zh-CN" sz="2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1701181"/>
                  </a:ext>
                </a:extLst>
              </a:tr>
              <a:tr h="360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Distance</a:t>
                      </a:r>
                      <a:endParaRPr lang="zh-CN" sz="2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≥ 20 m</a:t>
                      </a:r>
                      <a:endParaRPr lang="zh-CN" sz="2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426903"/>
                  </a:ext>
                </a:extLst>
              </a:tr>
              <a:tr h="360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Data</a:t>
                      </a:r>
                      <a:r>
                        <a:rPr lang="en-US" altLang="zh-CN" sz="2400" b="1" kern="1200" baseline="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 rate</a:t>
                      </a:r>
                      <a:endParaRPr lang="zh-CN" sz="2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50 kbps till 5 Mbps</a:t>
                      </a:r>
                      <a:endParaRPr lang="zh-CN" sz="2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4358166"/>
                  </a:ext>
                </a:extLst>
              </a:tr>
              <a:tr h="695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Structure</a:t>
                      </a:r>
                      <a:endParaRPr lang="zh-CN" sz="2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200" baseline="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D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PA controlled by digital codes</a:t>
                      </a:r>
                      <a:endParaRPr lang="zh-CN" sz="2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SRO</a:t>
                      </a:r>
                      <a:r>
                        <a:rPr lang="en-US" altLang="zh-CN" sz="2400" kern="1200" baseline="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 and ED with WuRX</a:t>
                      </a:r>
                      <a:endParaRPr lang="zh-CN" sz="2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028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26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568952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Super-regenerative oscillator receiver design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5</a:t>
            </a:fld>
            <a:endParaRPr lang="en-SG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229544E-636B-49B7-8B75-2EF39AB82BA9}"/>
              </a:ext>
            </a:extLst>
          </p:cNvPr>
          <p:cNvSpPr txBox="1">
            <a:spLocks/>
          </p:cNvSpPr>
          <p:nvPr/>
        </p:nvSpPr>
        <p:spPr>
          <a:xfrm>
            <a:off x="395536" y="615228"/>
            <a:ext cx="8568952" cy="5838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Proposed SRO receiver includes,</a:t>
            </a:r>
          </a:p>
          <a:p>
            <a:pPr lvl="1"/>
            <a:r>
              <a:rPr lang="en-US" dirty="0"/>
              <a:t>Input low noise amplifier (LNA) for improving SNR</a:t>
            </a:r>
          </a:p>
          <a:p>
            <a:pPr lvl="1"/>
            <a:r>
              <a:rPr lang="en-US" dirty="0"/>
              <a:t>SRO will be implemented using the digital control oscillator in the all-digital FLL based frequency synthesizer for ultra-low power consumption and compact design</a:t>
            </a:r>
          </a:p>
          <a:p>
            <a:pPr lvl="1"/>
            <a:r>
              <a:rPr lang="en-US" dirty="0"/>
              <a:t>The quench waveform controller also will include the options for wake-up receiver control, and the adjustable data-rate control sampling of the received data to ensure optimum power consumption.</a:t>
            </a:r>
          </a:p>
          <a:p>
            <a:pPr lvl="1"/>
            <a:r>
              <a:rPr lang="en-US" dirty="0"/>
              <a:t>Envelope detector (ED), low pass filter (LPF), variable gain amplifier (VGA), comparator, etc.</a:t>
            </a:r>
          </a:p>
        </p:txBody>
      </p:sp>
    </p:spTree>
    <p:extLst>
      <p:ext uri="{BB962C8B-B14F-4D97-AF65-F5344CB8AC3E}">
        <p14:creationId xmlns:p14="http://schemas.microsoft.com/office/powerpoint/2010/main" val="40653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568952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SRO receiver - LNA design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6</a:t>
            </a:fld>
            <a:endParaRPr lang="en-SG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E38A90-DAE4-4466-AEDE-010613387E28}"/>
              </a:ext>
            </a:extLst>
          </p:cNvPr>
          <p:cNvSpPr/>
          <p:nvPr/>
        </p:nvSpPr>
        <p:spPr>
          <a:xfrm>
            <a:off x="94986" y="5380342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LNA operating at 2.4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Based on inductive degeneration and transformer coupled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Performance limitation is from the input inductor size and Q-factor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170FE8-BAEB-44B9-9BAB-DF5950BF3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10" y="764704"/>
            <a:ext cx="7524328" cy="43471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54538E-56D2-4CB8-90B0-05B78C6091C0}"/>
              </a:ext>
            </a:extLst>
          </p:cNvPr>
          <p:cNvSpPr/>
          <p:nvPr/>
        </p:nvSpPr>
        <p:spPr>
          <a:xfrm>
            <a:off x="1619672" y="3212976"/>
            <a:ext cx="792088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0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568952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LNA design – PDK components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7</a:t>
            </a:fld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C7C612-5342-4916-A473-7B7BB0F55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12" y="2176622"/>
            <a:ext cx="8458200" cy="3763740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00A8ABAE-76E6-4577-9FC2-CC7AE5AB973E}"/>
              </a:ext>
            </a:extLst>
          </p:cNvPr>
          <p:cNvSpPr txBox="1">
            <a:spLocks/>
          </p:cNvSpPr>
          <p:nvPr/>
        </p:nvSpPr>
        <p:spPr>
          <a:xfrm>
            <a:off x="395536" y="739060"/>
            <a:ext cx="8686800" cy="1002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Limitation is on the input inductor value </a:t>
            </a:r>
            <a:r>
              <a:rPr lang="en-US" sz="3200" dirty="0">
                <a:solidFill>
                  <a:srgbClr val="3B65BB"/>
                </a:solidFill>
              </a:rPr>
              <a:t>~19nH</a:t>
            </a:r>
          </a:p>
          <a:p>
            <a:pPr algn="l"/>
            <a:r>
              <a:rPr lang="en-US" sz="3200" dirty="0"/>
              <a:t>And Q-factor of </a:t>
            </a:r>
            <a:r>
              <a:rPr lang="en-US" sz="3200" dirty="0">
                <a:solidFill>
                  <a:srgbClr val="3B65BB"/>
                </a:solidFill>
              </a:rPr>
              <a:t>9.2</a:t>
            </a:r>
            <a:r>
              <a:rPr lang="en-US" sz="3200" dirty="0"/>
              <a:t> at 2.4 GHz frequency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2DDC95-0294-49B6-A645-7F1BDAFAE7C0}"/>
              </a:ext>
            </a:extLst>
          </p:cNvPr>
          <p:cNvSpPr txBox="1"/>
          <p:nvPr/>
        </p:nvSpPr>
        <p:spPr>
          <a:xfrm rot="16200000">
            <a:off x="-533792" y="2844593"/>
            <a:ext cx="170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Inductance (</a:t>
            </a:r>
            <a:r>
              <a:rPr lang="en-US" b="1" dirty="0" err="1"/>
              <a:t>nH</a:t>
            </a:r>
            <a:r>
              <a:rPr lang="en-US" b="1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6DBAC-A58A-4672-8EFF-66BE4F48C569}"/>
              </a:ext>
            </a:extLst>
          </p:cNvPr>
          <p:cNvSpPr txBox="1"/>
          <p:nvPr/>
        </p:nvSpPr>
        <p:spPr>
          <a:xfrm rot="16200000">
            <a:off x="-163138" y="4620361"/>
            <a:ext cx="97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Q-factor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A0EB8-6601-43C0-BA19-A751C7188EF4}"/>
              </a:ext>
            </a:extLst>
          </p:cNvPr>
          <p:cNvSpPr txBox="1"/>
          <p:nvPr/>
        </p:nvSpPr>
        <p:spPr>
          <a:xfrm>
            <a:off x="3739385" y="5978681"/>
            <a:ext cx="175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Frequency (GHz)</a:t>
            </a:r>
          </a:p>
        </p:txBody>
      </p:sp>
    </p:spTree>
    <p:extLst>
      <p:ext uri="{BB962C8B-B14F-4D97-AF65-F5344CB8AC3E}">
        <p14:creationId xmlns:p14="http://schemas.microsoft.com/office/powerpoint/2010/main" val="310866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568952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LNA design – PDK components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8</a:t>
            </a:fld>
            <a:endParaRPr lang="en-S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910547-5055-4775-9E17-640082857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348880"/>
            <a:ext cx="8784976" cy="3626031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1D9C53A8-9256-495A-B171-FA307275FAA5}"/>
              </a:ext>
            </a:extLst>
          </p:cNvPr>
          <p:cNvSpPr txBox="1">
            <a:spLocks/>
          </p:cNvSpPr>
          <p:nvPr/>
        </p:nvSpPr>
        <p:spPr>
          <a:xfrm>
            <a:off x="179512" y="739060"/>
            <a:ext cx="8902824" cy="889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S-parameters and Noise Figure (NF) simulated till 30-GHz to check for any undesired spurs/oscillations</a:t>
            </a:r>
          </a:p>
        </p:txBody>
      </p:sp>
    </p:spTree>
    <p:extLst>
      <p:ext uri="{BB962C8B-B14F-4D97-AF65-F5344CB8AC3E}">
        <p14:creationId xmlns:p14="http://schemas.microsoft.com/office/powerpoint/2010/main" val="21732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568952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LNA design – PDK components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9</a:t>
            </a:fld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B44C73-496E-4E6C-B03A-6D84CC8BC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38446"/>
            <a:ext cx="8748464" cy="3606778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94F45B7F-406D-4472-8E10-88878FD46365}"/>
              </a:ext>
            </a:extLst>
          </p:cNvPr>
          <p:cNvSpPr txBox="1">
            <a:spLocks/>
          </p:cNvSpPr>
          <p:nvPr/>
        </p:nvSpPr>
        <p:spPr>
          <a:xfrm>
            <a:off x="107504" y="739060"/>
            <a:ext cx="8974832" cy="451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B1f &gt; 0, K1f &gt; 2.3 – Unconditionally stable till 100GHz</a:t>
            </a:r>
          </a:p>
        </p:txBody>
      </p:sp>
    </p:spTree>
    <p:extLst>
      <p:ext uri="{BB962C8B-B14F-4D97-AF65-F5344CB8AC3E}">
        <p14:creationId xmlns:p14="http://schemas.microsoft.com/office/powerpoint/2010/main" val="333643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16160</TotalTime>
  <Words>1862</Words>
  <Application>Microsoft Office PowerPoint</Application>
  <PresentationFormat>On-screen Show (4:3)</PresentationFormat>
  <Paragraphs>297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           : Energy-Autonomous Always-On Cognitive &amp; Attentive Cameras   for Distributed Real-Time Vision  with milliWatt Power Consumption</vt:lpstr>
      <vt:lpstr>Research Progress</vt:lpstr>
      <vt:lpstr>Proposed Single-Chip Transceiver RFIC</vt:lpstr>
      <vt:lpstr>Proposed Single-Chip Transceiver RFIC</vt:lpstr>
      <vt:lpstr>Super-regenerative oscillator receiver design</vt:lpstr>
      <vt:lpstr>SRO receiver - LNA design</vt:lpstr>
      <vt:lpstr>LNA design – PDK components</vt:lpstr>
      <vt:lpstr>LNA design – PDK components</vt:lpstr>
      <vt:lpstr>LNA design – PDK components</vt:lpstr>
      <vt:lpstr>LNA design – 2.4-GHz - Specification</vt:lpstr>
      <vt:lpstr>Features of DCO Design</vt:lpstr>
      <vt:lpstr>Proposed DCO Design</vt:lpstr>
      <vt:lpstr>DCO Phase noise simulation</vt:lpstr>
      <vt:lpstr>Proposed FLL – HF Loop</vt:lpstr>
      <vt:lpstr>Proposed FLL – HF Loop simulation</vt:lpstr>
      <vt:lpstr>Research Progress - BGR</vt:lpstr>
      <vt:lpstr>Research Progress-LDO</vt:lpstr>
      <vt:lpstr>Future work  </vt:lpstr>
      <vt:lpstr>Tasks – RFIC design – Next Quarter</vt:lpstr>
      <vt:lpstr>Clarifications needed</vt:lpstr>
      <vt:lpstr>PowerPoint Presentation</vt:lpstr>
      <vt:lpstr>Publications</vt:lpstr>
      <vt:lpstr>Publications</vt:lpstr>
      <vt:lpstr>PowerPoint Presentation</vt:lpstr>
      <vt:lpstr>PowerPoint Presentation</vt:lpstr>
      <vt:lpstr>Visibility</vt:lpstr>
      <vt:lpstr>Research Staff</vt:lpstr>
      <vt:lpstr>Publications</vt:lpstr>
      <vt:lpstr>Awards</vt:lpstr>
      <vt:lpstr>Patents</vt:lpstr>
      <vt:lpstr>Demos/Public Materials</vt:lpstr>
      <vt:lpstr>Talks, Videos, News, Press</vt:lpstr>
      <vt:lpstr>Notes and Suggestions</vt:lpstr>
    </vt:vector>
  </TitlesOfParts>
  <Company>Singapore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Ren Jie</dc:creator>
  <cp:lastModifiedBy>Bharatha Kumar</cp:lastModifiedBy>
  <cp:revision>545</cp:revision>
  <cp:lastPrinted>2018-05-17T07:26:46Z</cp:lastPrinted>
  <dcterms:created xsi:type="dcterms:W3CDTF">2012-09-11T07:51:50Z</dcterms:created>
  <dcterms:modified xsi:type="dcterms:W3CDTF">2021-02-20T07:15:14Z</dcterms:modified>
</cp:coreProperties>
</file>