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0" r:id="rId2"/>
    <p:sldId id="259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67BE"/>
    <a:srgbClr val="DC3B3B"/>
    <a:srgbClr val="6BC296"/>
    <a:srgbClr val="66BB8F"/>
    <a:srgbClr val="5FB289"/>
    <a:srgbClr val="D83838"/>
    <a:srgbClr val="62B78C"/>
    <a:srgbClr val="3B65BB"/>
    <a:srgbClr val="61B78B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343" autoAdjust="0"/>
  </p:normalViewPr>
  <p:slideViewPr>
    <p:cSldViewPr>
      <p:cViewPr varScale="1">
        <p:scale>
          <a:sx n="73" d="100"/>
          <a:sy n="73" d="100"/>
        </p:scale>
        <p:origin x="1296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37CBFE-AACC-4984-BD90-17A44F0EE7C8}" type="datetimeFigureOut">
              <a:rPr lang="en-SG" smtClean="0"/>
              <a:t>14/8/2019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80A761-DBE2-4CB6-A549-6F6821863A0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642721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98941-9BEA-4A10-8768-C8DDB0677172}" type="datetimeFigureOut">
              <a:rPr lang="en-SG" smtClean="0"/>
              <a:t>14/8/2019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0392C8-58CE-42A1-9B77-5BA8643870C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87515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772804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10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582168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11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891603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12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227525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2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042576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3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763980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4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957321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5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169802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6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624444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7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269513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8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291731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9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38912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662810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SG" smtClean="0"/>
              <a:t>9/5/2018</a:t>
            </a:r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84575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SG" smtClean="0"/>
              <a:t>9/5/2018</a:t>
            </a:r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94344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7950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SG" smtClean="0"/>
              <a:t>9/5/2018</a:t>
            </a:r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89321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SG" smtClean="0"/>
              <a:t>9/5/2018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477537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SG" smtClean="0"/>
              <a:t>9/5/2018</a:t>
            </a:r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55314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SG" smtClean="0"/>
              <a:t>9/5/2018</a:t>
            </a:r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31458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SG" smtClean="0"/>
              <a:t>9/5/2018</a:t>
            </a:r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400642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SG" smtClean="0"/>
              <a:t>9/5/2018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4705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SG" smtClean="0"/>
              <a:t>9/5/2018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10100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0C9E4-4192-43F3-B29E-F5F0BAFF016B}" type="slidenum">
              <a:rPr lang="en-SG" smtClean="0"/>
              <a:t>‹#›</a:t>
            </a:fld>
            <a:endParaRPr lang="en-SG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395536" y="558334"/>
            <a:ext cx="8280920" cy="0"/>
          </a:xfrm>
          <a:prstGeom prst="line">
            <a:avLst/>
          </a:prstGeom>
          <a:ln w="38100" cmpd="sng">
            <a:gradFill flip="none" rotWithShape="1">
              <a:gsLst>
                <a:gs pos="63000">
                  <a:srgbClr val="92D050"/>
                </a:gs>
                <a:gs pos="31000">
                  <a:srgbClr val="00B050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AutoShape 4" descr="Image result for ethz logo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25289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7504" y="1785786"/>
            <a:ext cx="8856984" cy="1102519"/>
          </a:xfrm>
        </p:spPr>
        <p:txBody>
          <a:bodyPr>
            <a:noAutofit/>
          </a:bodyPr>
          <a:lstStyle/>
          <a:p>
            <a:r>
              <a:rPr lang="en-US" sz="3600" dirty="0" smtClean="0"/>
              <a:t>		         : </a:t>
            </a:r>
            <a:r>
              <a:rPr lang="en-SG" sz="3600" dirty="0" smtClean="0"/>
              <a:t>Energy-Autonomous</a:t>
            </a:r>
            <a:br>
              <a:rPr lang="en-SG" sz="3600" dirty="0" smtClean="0"/>
            </a:br>
            <a:r>
              <a:rPr lang="en-SG" sz="3600" dirty="0" smtClean="0"/>
              <a:t>Always-On Cognitive &amp; Attentive Cameras </a:t>
            </a:r>
            <a:br>
              <a:rPr lang="en-SG" sz="3600" dirty="0" smtClean="0"/>
            </a:br>
            <a:r>
              <a:rPr lang="en-SG" sz="1200" dirty="0" smtClean="0"/>
              <a:t/>
            </a:r>
            <a:br>
              <a:rPr lang="en-SG" sz="1200" dirty="0" smtClean="0"/>
            </a:br>
            <a:r>
              <a:rPr lang="en-SG" sz="3600" dirty="0" smtClean="0"/>
              <a:t>for Distributed Real-Time Vision </a:t>
            </a:r>
            <a:br>
              <a:rPr lang="en-SG" sz="3600" dirty="0" smtClean="0"/>
            </a:br>
            <a:r>
              <a:rPr lang="en-SG" sz="3600" dirty="0" smtClean="0"/>
              <a:t>with </a:t>
            </a:r>
            <a:r>
              <a:rPr lang="en-SG" sz="3600" dirty="0" err="1" smtClean="0"/>
              <a:t>milliWatt</a:t>
            </a:r>
            <a:r>
              <a:rPr lang="en-SG" sz="3600" dirty="0" smtClean="0"/>
              <a:t> Power Consumption</a:t>
            </a:r>
            <a:endParaRPr lang="en-US" sz="36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57474" y="4346798"/>
            <a:ext cx="6366854" cy="109842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</a:rPr>
              <a:t>Quarterly meeting: </a:t>
            </a:r>
            <a:r>
              <a:rPr lang="en-US" sz="2400" i="1" dirty="0">
                <a:solidFill>
                  <a:schemeClr val="tx1"/>
                </a:solidFill>
              </a:rPr>
              <a:t>(date</a:t>
            </a:r>
            <a:r>
              <a:rPr lang="en-US" sz="2400" i="1" dirty="0" smtClean="0">
                <a:solidFill>
                  <a:schemeClr val="tx1"/>
                </a:solidFill>
              </a:rPr>
              <a:t>)</a:t>
            </a: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</a:rPr>
              <a:t>Prof. … </a:t>
            </a:r>
            <a:r>
              <a:rPr lang="en-US" sz="2400" i="1" dirty="0">
                <a:solidFill>
                  <a:schemeClr val="tx1"/>
                </a:solidFill>
              </a:rPr>
              <a:t>(speaker)</a:t>
            </a:r>
          </a:p>
          <a:p>
            <a:pPr>
              <a:spcBef>
                <a:spcPts val="0"/>
              </a:spcBef>
            </a:pPr>
            <a:endParaRPr lang="en-US" i="1" dirty="0">
              <a:solidFill>
                <a:schemeClr val="tx1"/>
              </a:solidFill>
            </a:endParaRPr>
          </a:p>
        </p:txBody>
      </p:sp>
      <p:pic>
        <p:nvPicPr>
          <p:cNvPr id="10" name="Picture 78" descr="C:\Users\nrdaxwa\Desktop\CREATE\Logos\NRF logo vertica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6363837"/>
            <a:ext cx="595838" cy="286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http://www.tedxkrp.com/sites/tedxkrp.com/files/speakers-logos/nus-logo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648140" y="6383347"/>
            <a:ext cx="703042" cy="2860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Image result for sutd log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7948" y="6316018"/>
            <a:ext cx="823258" cy="42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Shirazee\Desktop\NTU Logo Brand\NTU brand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0304" t="24069" r="31627" b="25041"/>
          <a:stretch/>
        </p:blipFill>
        <p:spPr bwMode="auto">
          <a:xfrm>
            <a:off x="4487972" y="6356350"/>
            <a:ext cx="1061784" cy="3651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06522" y="6352890"/>
            <a:ext cx="354360" cy="37416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7649" y="6411005"/>
            <a:ext cx="1458807" cy="240575"/>
          </a:xfrm>
          <a:prstGeom prst="rect">
            <a:avLst/>
          </a:prstGeom>
        </p:spPr>
      </p:pic>
      <p:cxnSp>
        <p:nvCxnSpPr>
          <p:cNvPr id="19" name="Straight Connector 18"/>
          <p:cNvCxnSpPr/>
          <p:nvPr/>
        </p:nvCxnSpPr>
        <p:spPr>
          <a:xfrm>
            <a:off x="384775" y="6257887"/>
            <a:ext cx="8280920" cy="0"/>
          </a:xfrm>
          <a:prstGeom prst="line">
            <a:avLst/>
          </a:prstGeom>
          <a:ln w="38100" cmpd="sng">
            <a:gradFill flip="none" rotWithShape="1">
              <a:gsLst>
                <a:gs pos="63000">
                  <a:srgbClr val="92D050"/>
                </a:gs>
                <a:gs pos="31000">
                  <a:srgbClr val="00B050"/>
                </a:gs>
              </a:gsLst>
              <a:lin ang="1080000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>
            <a:grpSpLocks noChangeAspect="1"/>
          </p:cNvGrpSpPr>
          <p:nvPr/>
        </p:nvGrpSpPr>
        <p:grpSpPr>
          <a:xfrm>
            <a:off x="251520" y="889920"/>
            <a:ext cx="3688830" cy="923330"/>
            <a:chOff x="4869042" y="2479809"/>
            <a:chExt cx="5687680" cy="1423649"/>
          </a:xfrm>
        </p:grpSpPr>
        <p:sp>
          <p:nvSpPr>
            <p:cNvPr id="20" name="TextBox 5"/>
            <p:cNvSpPr txBox="1"/>
            <p:nvPr/>
          </p:nvSpPr>
          <p:spPr>
            <a:xfrm>
              <a:off x="4869042" y="2479809"/>
              <a:ext cx="5687680" cy="14236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5400" dirty="0" smtClean="0">
                  <a:solidFill>
                    <a:srgbClr val="00B050"/>
                  </a:solidFill>
                </a:rPr>
                <a:t>C   </a:t>
              </a:r>
              <a:r>
                <a:rPr lang="en-US" sz="5400" dirty="0" err="1" smtClean="0">
                  <a:solidFill>
                    <a:srgbClr val="00B050"/>
                  </a:solidFill>
                </a:rPr>
                <a:t>gniVisi</a:t>
              </a:r>
              <a:r>
                <a:rPr lang="en-US" sz="5400" dirty="0" smtClean="0">
                  <a:solidFill>
                    <a:srgbClr val="00B050"/>
                  </a:solidFill>
                </a:rPr>
                <a:t>   n</a:t>
              </a:r>
              <a:endParaRPr lang="en-SG" sz="5400" dirty="0">
                <a:solidFill>
                  <a:srgbClr val="00B050"/>
                </a:solidFill>
              </a:endParaRPr>
            </a:p>
          </p:txBody>
        </p:sp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23206" y="2912276"/>
              <a:ext cx="703044" cy="703045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01780" y="2919131"/>
              <a:ext cx="705087" cy="70304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59622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Demos/Public </a:t>
            </a:r>
            <a:r>
              <a:rPr lang="en-US" sz="3600" dirty="0"/>
              <a:t>Materials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394409" y="569524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10</a:t>
            </a:fld>
            <a:endParaRPr lang="en-SG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575441" y="642791"/>
            <a:ext cx="7993117" cy="3769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List of No. of TRL 4/6 Prototypes in “Evidence” sheet in </a:t>
            </a:r>
            <a:r>
              <a:rPr lang="en-US" dirty="0" smtClean="0"/>
              <a:t>“Project-Tracking_Template.xlsx</a:t>
            </a:r>
            <a:r>
              <a:rPr lang="en-US" dirty="0"/>
              <a:t>”</a:t>
            </a:r>
          </a:p>
          <a:p>
            <a:pPr lvl="1"/>
            <a:r>
              <a:rPr lang="en-US" dirty="0" smtClean="0"/>
              <a:t>Links </a:t>
            </a:r>
            <a:r>
              <a:rPr lang="en-US" dirty="0"/>
              <a:t>to demos: … (accumulate over the years, highlight new in red)</a:t>
            </a:r>
          </a:p>
          <a:p>
            <a:pPr lvl="1"/>
            <a:r>
              <a:rPr lang="en-US" dirty="0"/>
              <a:t>Links to public materials (e.g., GitHub): … (accumulate over the years, highlight new in red)</a:t>
            </a:r>
          </a:p>
        </p:txBody>
      </p:sp>
    </p:spTree>
    <p:extLst>
      <p:ext uri="{BB962C8B-B14F-4D97-AF65-F5344CB8AC3E}">
        <p14:creationId xmlns:p14="http://schemas.microsoft.com/office/powerpoint/2010/main" val="2107497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Talks, Videos, News, Press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394409" y="569524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11</a:t>
            </a:fld>
            <a:endParaRPr lang="en-SG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575441" y="642791"/>
            <a:ext cx="7993117" cy="3769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List of items in </a:t>
            </a:r>
            <a:r>
              <a:rPr lang="en-US" dirty="0" smtClean="0"/>
              <a:t>“Project-Tracking_Template.xlsx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Public materials sheet: … (accumulate over the years, highlight new in red)</a:t>
            </a:r>
          </a:p>
          <a:p>
            <a:pPr lvl="1"/>
            <a:r>
              <a:rPr lang="en-US" dirty="0"/>
              <a:t>Talks sheet: … (accumulate over the years, highlight new in red)</a:t>
            </a:r>
          </a:p>
          <a:p>
            <a:pPr lvl="1"/>
            <a:r>
              <a:rPr lang="en-US" dirty="0"/>
              <a:t>Videos sheet: … (accumulate over the years, highlight new in red)</a:t>
            </a:r>
          </a:p>
          <a:p>
            <a:pPr lvl="1"/>
            <a:r>
              <a:rPr lang="en-US" dirty="0"/>
              <a:t>News sheet: … (accumulate over the years, highlight new in red)</a:t>
            </a:r>
          </a:p>
          <a:p>
            <a:pPr lvl="1"/>
            <a:r>
              <a:rPr lang="en-US" dirty="0"/>
              <a:t>Press releases sheet: … (accumulate over the years, highlight new in red)</a:t>
            </a:r>
          </a:p>
        </p:txBody>
      </p:sp>
    </p:spTree>
    <p:extLst>
      <p:ext uri="{BB962C8B-B14F-4D97-AF65-F5344CB8AC3E}">
        <p14:creationId xmlns:p14="http://schemas.microsoft.com/office/powerpoint/2010/main" val="2753124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Notes and Suggestions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394409" y="569524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12</a:t>
            </a:fld>
            <a:endParaRPr lang="en-SG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575441" y="642791"/>
            <a:ext cx="7993117" cy="3769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… (anything that can help progress or do things better)</a:t>
            </a:r>
          </a:p>
          <a:p>
            <a:pPr lvl="1"/>
            <a:r>
              <a:rPr lang="en-US" dirty="0"/>
              <a:t>…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219513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Outline</a:t>
            </a:r>
            <a:endParaRPr lang="en-US" sz="3600" dirty="0"/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57200" y="618568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2</a:t>
            </a:fld>
            <a:endParaRPr lang="en-SG"/>
          </a:p>
        </p:txBody>
      </p:sp>
      <p:sp>
        <p:nvSpPr>
          <p:cNvPr id="21" name="Content Placeholder 4"/>
          <p:cNvSpPr>
            <a:spLocks noGrp="1"/>
          </p:cNvSpPr>
          <p:nvPr>
            <p:ph idx="1"/>
          </p:nvPr>
        </p:nvSpPr>
        <p:spPr>
          <a:xfrm>
            <a:off x="599090" y="746234"/>
            <a:ext cx="8087710" cy="3937526"/>
          </a:xfrm>
        </p:spPr>
        <p:txBody>
          <a:bodyPr>
            <a:noAutofit/>
          </a:bodyPr>
          <a:lstStyle/>
          <a:p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45196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Research Progress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57200" y="618568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3</a:t>
            </a:fld>
            <a:endParaRPr lang="en-SG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693682" y="914400"/>
            <a:ext cx="7993117" cy="3769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… (please have about 10 slides)</a:t>
            </a:r>
          </a:p>
          <a:p>
            <a:pPr lvl="1"/>
            <a:r>
              <a:rPr lang="en-US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413292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Objectives/Deliverables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57200" y="618568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4</a:t>
            </a:fld>
            <a:endParaRPr lang="en-SG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693682" y="914400"/>
            <a:ext cx="7993117" cy="3769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(Summary of upcoming milestones/deliverables and progress towards them)</a:t>
            </a:r>
          </a:p>
        </p:txBody>
      </p:sp>
    </p:spTree>
    <p:extLst>
      <p:ext uri="{BB962C8B-B14F-4D97-AF65-F5344CB8AC3E}">
        <p14:creationId xmlns:p14="http://schemas.microsoft.com/office/powerpoint/2010/main" val="2024221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Visibility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57200" y="618568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5</a:t>
            </a:fld>
            <a:endParaRPr lang="en-SG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693682" y="914400"/>
            <a:ext cx="7993117" cy="3769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Summary of Project-Tracking_Template.xlsx</a:t>
            </a:r>
          </a:p>
          <a:p>
            <a:pPr lvl="1"/>
            <a:r>
              <a:rPr lang="en-US" dirty="0"/>
              <a:t>list of items in “Public materials” sheet</a:t>
            </a:r>
          </a:p>
          <a:p>
            <a:pPr lvl="1"/>
            <a:r>
              <a:rPr lang="en-US" dirty="0"/>
              <a:t>list of items in “Talks” sheet</a:t>
            </a:r>
          </a:p>
          <a:p>
            <a:pPr lvl="1"/>
            <a:r>
              <a:rPr lang="en-US" dirty="0"/>
              <a:t>list of items in “Videos” sheet</a:t>
            </a:r>
          </a:p>
          <a:p>
            <a:pPr lvl="1"/>
            <a:r>
              <a:rPr lang="en-US" dirty="0"/>
              <a:t>list of items in “News” sheet</a:t>
            </a:r>
          </a:p>
          <a:p>
            <a:pPr lvl="1"/>
            <a:r>
              <a:rPr lang="en-US" dirty="0"/>
              <a:t>list of items in “Press releases” </a:t>
            </a:r>
            <a:r>
              <a:rPr lang="en-US" dirty="0" smtClean="0"/>
              <a:t>sheet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168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Research Staff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394409" y="569524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6</a:t>
            </a:fld>
            <a:endParaRPr lang="en-SG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575441" y="642791"/>
            <a:ext cx="7993117" cy="3769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Current research staff (PhD, </a:t>
            </a:r>
            <a:r>
              <a:rPr lang="en-US" dirty="0" err="1"/>
              <a:t>PostDoc</a:t>
            </a:r>
            <a:r>
              <a:rPr lang="en-US" dirty="0"/>
              <a:t>, Research Engineers, etc.)</a:t>
            </a:r>
          </a:p>
          <a:p>
            <a:pPr lvl="1"/>
            <a:r>
              <a:rPr lang="en-US" dirty="0"/>
              <a:t>list of Current Headcount in </a:t>
            </a:r>
            <a:r>
              <a:rPr lang="en-US" dirty="0"/>
              <a:t>“Expenditures” </a:t>
            </a:r>
            <a:r>
              <a:rPr lang="en-US" dirty="0"/>
              <a:t>sheet in </a:t>
            </a:r>
            <a:r>
              <a:rPr lang="en-US" dirty="0" smtClean="0"/>
              <a:t>“Project-Tracking_Template.xlsx”</a:t>
            </a:r>
            <a:endParaRPr lang="en-US" dirty="0"/>
          </a:p>
          <a:p>
            <a:pPr lvl="1"/>
            <a:r>
              <a:rPr lang="en-US" dirty="0"/>
              <a:t>… (PhD)</a:t>
            </a:r>
          </a:p>
          <a:p>
            <a:pPr lvl="1"/>
            <a:r>
              <a:rPr lang="en-US" dirty="0"/>
              <a:t>… (</a:t>
            </a:r>
            <a:r>
              <a:rPr lang="en-US" dirty="0" err="1"/>
              <a:t>PostDoc</a:t>
            </a:r>
            <a:r>
              <a:rPr lang="en-US" dirty="0"/>
              <a:t>/Research Fellow)</a:t>
            </a:r>
          </a:p>
          <a:p>
            <a:r>
              <a:rPr lang="en-US" dirty="0" smtClean="0"/>
              <a:t>Past </a:t>
            </a:r>
            <a:r>
              <a:rPr lang="en-US" dirty="0"/>
              <a:t>research staff (PhD, </a:t>
            </a:r>
            <a:r>
              <a:rPr lang="en-US" dirty="0" err="1"/>
              <a:t>PostDoc</a:t>
            </a:r>
            <a:r>
              <a:rPr lang="en-US" dirty="0"/>
              <a:t>, Research Engineers, etc.)</a:t>
            </a:r>
          </a:p>
          <a:p>
            <a:pPr lvl="1"/>
            <a:r>
              <a:rPr lang="en-US" dirty="0"/>
              <a:t>list of Past Headcount in </a:t>
            </a:r>
            <a:r>
              <a:rPr lang="en-US" dirty="0"/>
              <a:t>“Expenditures” </a:t>
            </a:r>
            <a:r>
              <a:rPr lang="en-US" dirty="0"/>
              <a:t>sheet in </a:t>
            </a:r>
            <a:r>
              <a:rPr lang="en-US" dirty="0" smtClean="0"/>
              <a:t>“</a:t>
            </a:r>
            <a:r>
              <a:rPr lang="en-US" dirty="0"/>
              <a:t>Project-Tracking_Template.xlsx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214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Publications</a:t>
            </a:r>
            <a:endParaRPr lang="en-US" sz="3600" dirty="0"/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394409" y="569524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7</a:t>
            </a:fld>
            <a:endParaRPr lang="en-SG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575441" y="642791"/>
            <a:ext cx="7993117" cy="3769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List of Papers published in International Journals in “Evidence” sheet in </a:t>
            </a:r>
            <a:r>
              <a:rPr lang="en-US" dirty="0" smtClean="0"/>
              <a:t>“Project-Tracking_Template.xlsx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… (accumulate over the years, highlight new in red)</a:t>
            </a:r>
          </a:p>
          <a:p>
            <a:r>
              <a:rPr lang="en-US" dirty="0"/>
              <a:t>List of Presentations at International Conferences in “Evidence” sheet in </a:t>
            </a:r>
            <a:r>
              <a:rPr lang="en-US" dirty="0" smtClean="0"/>
              <a:t>“</a:t>
            </a:r>
            <a:r>
              <a:rPr lang="en-US" dirty="0"/>
              <a:t>Project-Tracking_Template.xlsx</a:t>
            </a:r>
            <a:r>
              <a:rPr lang="en-US" dirty="0" smtClean="0"/>
              <a:t>”</a:t>
            </a:r>
            <a:endParaRPr lang="en-US" dirty="0"/>
          </a:p>
          <a:p>
            <a:pPr lvl="1"/>
            <a:r>
              <a:rPr lang="en-US" dirty="0"/>
              <a:t>… (accumulate over the years, highlight new in red)</a:t>
            </a:r>
          </a:p>
        </p:txBody>
      </p:sp>
    </p:spTree>
    <p:extLst>
      <p:ext uri="{BB962C8B-B14F-4D97-AF65-F5344CB8AC3E}">
        <p14:creationId xmlns:p14="http://schemas.microsoft.com/office/powerpoint/2010/main" val="4282077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Awards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394409" y="569524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8</a:t>
            </a:fld>
            <a:endParaRPr lang="en-SG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575441" y="642791"/>
            <a:ext cx="7993117" cy="3769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List of External Awards for Research at International Level in “Evidence” sheet in </a:t>
            </a:r>
            <a:r>
              <a:rPr lang="en-US" dirty="0" smtClean="0"/>
              <a:t>“Project-Tracking_Template.xlsx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… (accumulate over the years, highlight new in red)</a:t>
            </a:r>
          </a:p>
        </p:txBody>
      </p:sp>
    </p:spTree>
    <p:extLst>
      <p:ext uri="{BB962C8B-B14F-4D97-AF65-F5344CB8AC3E}">
        <p14:creationId xmlns:p14="http://schemas.microsoft.com/office/powerpoint/2010/main" val="3871295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Patents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394409" y="569524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9</a:t>
            </a:fld>
            <a:endParaRPr lang="en-SG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575441" y="642791"/>
            <a:ext cx="7993117" cy="3769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List of Patents Disclosures/Filed/Granted/Commercialized in “Evidence” sheet in </a:t>
            </a:r>
            <a:r>
              <a:rPr lang="en-US" dirty="0" smtClean="0"/>
              <a:t>“Project-Tracking_Template.xlsx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Invention disclosures: … (accumulate over the years, highlight new in red)</a:t>
            </a:r>
          </a:p>
          <a:p>
            <a:pPr lvl="1"/>
            <a:r>
              <a:rPr lang="en-US" dirty="0"/>
              <a:t>Patents filed: … (accumulate over the years, highlight new in red)</a:t>
            </a:r>
          </a:p>
          <a:p>
            <a:pPr lvl="1"/>
            <a:r>
              <a:rPr lang="en-US" dirty="0"/>
              <a:t>Patents granted: … (accumulate over the years, highlight new in red)</a:t>
            </a:r>
          </a:p>
          <a:p>
            <a:pPr lvl="1"/>
            <a:r>
              <a:rPr lang="en-US" dirty="0"/>
              <a:t>Patents commercialized: … (accumulate over the years, highlight new in red)</a:t>
            </a:r>
          </a:p>
        </p:txBody>
      </p:sp>
    </p:spTree>
    <p:extLst>
      <p:ext uri="{BB962C8B-B14F-4D97-AF65-F5344CB8AC3E}">
        <p14:creationId xmlns:p14="http://schemas.microsoft.com/office/powerpoint/2010/main" val="3233690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5381</TotalTime>
  <Words>496</Words>
  <Application>Microsoft Office PowerPoint</Application>
  <PresentationFormat>On-screen Show (4:3)</PresentationFormat>
  <Paragraphs>77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           : Energy-Autonomous Always-On Cognitive &amp; Attentive Cameras   for Distributed Real-Time Vision  with milliWatt Power Consumption</vt:lpstr>
      <vt:lpstr>Outline</vt:lpstr>
      <vt:lpstr>Research Progress</vt:lpstr>
      <vt:lpstr>Objectives/Deliverables</vt:lpstr>
      <vt:lpstr>Visibility</vt:lpstr>
      <vt:lpstr>Research Staff</vt:lpstr>
      <vt:lpstr>Publications</vt:lpstr>
      <vt:lpstr>Awards</vt:lpstr>
      <vt:lpstr>Patents</vt:lpstr>
      <vt:lpstr>Demos/Public Materials</vt:lpstr>
      <vt:lpstr>Talks, Videos, News, Press</vt:lpstr>
      <vt:lpstr>Notes and Suggestions</vt:lpstr>
    </vt:vector>
  </TitlesOfParts>
  <Company>Singapore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Ren Jie</dc:creator>
  <cp:lastModifiedBy>Hephzibah Solomon</cp:lastModifiedBy>
  <cp:revision>311</cp:revision>
  <cp:lastPrinted>2018-05-17T07:26:46Z</cp:lastPrinted>
  <dcterms:created xsi:type="dcterms:W3CDTF">2012-09-11T07:51:50Z</dcterms:created>
  <dcterms:modified xsi:type="dcterms:W3CDTF">2019-08-14T07:57:59Z</dcterms:modified>
</cp:coreProperties>
</file>