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0" r:id="rId2"/>
    <p:sldId id="259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263" r:id="rId26"/>
    <p:sldId id="319" r:id="rId27"/>
    <p:sldId id="264" r:id="rId28"/>
    <p:sldId id="346" r:id="rId29"/>
    <p:sldId id="265" r:id="rId30"/>
    <p:sldId id="266" r:id="rId31"/>
    <p:sldId id="347" r:id="rId32"/>
    <p:sldId id="348" r:id="rId33"/>
    <p:sldId id="314" r:id="rId34"/>
    <p:sldId id="269" r:id="rId35"/>
    <p:sldId id="349" r:id="rId36"/>
    <p:sldId id="315" r:id="rId37"/>
    <p:sldId id="316" r:id="rId38"/>
    <p:sldId id="317" r:id="rId39"/>
    <p:sldId id="318" r:id="rId40"/>
    <p:sldId id="350" r:id="rId41"/>
    <p:sldId id="320" r:id="rId42"/>
    <p:sldId id="321" r:id="rId43"/>
    <p:sldId id="322" r:id="rId44"/>
    <p:sldId id="323" r:id="rId45"/>
    <p:sldId id="271" r:id="rId46"/>
    <p:sldId id="267" r:id="rId47"/>
    <p:sldId id="268" r:id="rId48"/>
    <p:sldId id="351" r:id="rId49"/>
    <p:sldId id="352" r:id="rId50"/>
    <p:sldId id="353" r:id="rId5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7BE"/>
    <a:srgbClr val="DC3B3B"/>
    <a:srgbClr val="6BC296"/>
    <a:srgbClr val="66BB8F"/>
    <a:srgbClr val="5FB289"/>
    <a:srgbClr val="D83838"/>
    <a:srgbClr val="62B78C"/>
    <a:srgbClr val="3B65BB"/>
    <a:srgbClr val="61B78B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>
      <p:cViewPr varScale="1">
        <p:scale>
          <a:sx n="102" d="100"/>
          <a:sy n="102" d="100"/>
        </p:scale>
        <p:origin x="82" y="1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7CBFE-AACC-4984-BD90-17A44F0EE7C8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0A761-DBE2-4CB6-A549-6F6821863A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4272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98941-9BEA-4A10-8768-C8DDB0677172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92C8-58CE-42A1-9B77-5BA8643870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751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7280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9760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7042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680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6204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FA1C-61A8-4EE9-9594-AE57A4DF76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38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FA1C-61A8-4EE9-9594-AE57A4DF76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17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4045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3342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6348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992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4257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6925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7261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6760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0389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0710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5732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1001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6980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219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6244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4165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6951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23087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75279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1275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8216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83371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53880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91374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0533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842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20712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88671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90118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24465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52326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38384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75253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91731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89125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DD7B-2EBD-466F-B277-0EDC35A7E7C2}" type="slidenum">
              <a:rPr lang="it-IT" smtClean="0"/>
              <a:pPr/>
              <a:t>48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41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97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59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2493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6868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092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6281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457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434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95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932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753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531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145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06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7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01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5536" y="558334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utoShape 4" descr="Image result for ethz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28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785786"/>
            <a:ext cx="8856984" cy="1102519"/>
          </a:xfrm>
        </p:spPr>
        <p:txBody>
          <a:bodyPr>
            <a:noAutofit/>
          </a:bodyPr>
          <a:lstStyle/>
          <a:p>
            <a:r>
              <a:rPr lang="en-US" sz="3600" dirty="0" smtClean="0"/>
              <a:t>		         : </a:t>
            </a:r>
            <a:r>
              <a:rPr lang="en-SG" sz="3600" dirty="0" smtClean="0"/>
              <a:t>Energy-Autonomous</a:t>
            </a:r>
            <a:br>
              <a:rPr lang="en-SG" sz="3600" dirty="0" smtClean="0"/>
            </a:br>
            <a:r>
              <a:rPr lang="en-SG" sz="3600" dirty="0" smtClean="0"/>
              <a:t>Always-On Cognitive &amp; Attentive Cameras </a:t>
            </a:r>
            <a:br>
              <a:rPr lang="en-SG" sz="3600" dirty="0" smtClean="0"/>
            </a:br>
            <a:r>
              <a:rPr lang="en-SG" sz="1200" dirty="0" smtClean="0"/>
              <a:t/>
            </a:r>
            <a:br>
              <a:rPr lang="en-SG" sz="1200" dirty="0" smtClean="0"/>
            </a:br>
            <a:r>
              <a:rPr lang="en-SG" sz="3600" dirty="0" smtClean="0"/>
              <a:t>for Distributed Real-Time Vision </a:t>
            </a:r>
            <a:br>
              <a:rPr lang="en-SG" sz="3600" dirty="0" smtClean="0"/>
            </a:br>
            <a:r>
              <a:rPr lang="en-SG" sz="3600" dirty="0" smtClean="0"/>
              <a:t>with </a:t>
            </a:r>
            <a:r>
              <a:rPr lang="en-SG" sz="3600" dirty="0" err="1" smtClean="0"/>
              <a:t>milliWatt</a:t>
            </a:r>
            <a:r>
              <a:rPr lang="en-SG" sz="3600" dirty="0" smtClean="0"/>
              <a:t> Power Consumption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7474" y="4346798"/>
            <a:ext cx="6366854" cy="10984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Quarterly meeting: </a:t>
            </a:r>
            <a:r>
              <a:rPr lang="en-US" sz="2400" i="1" dirty="0" smtClean="0">
                <a:solidFill>
                  <a:schemeClr val="tx1"/>
                </a:solidFill>
              </a:rPr>
              <a:t>Feb 26, 2021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Prof. </a:t>
            </a:r>
            <a:r>
              <a:rPr lang="en-US" sz="2400" dirty="0" smtClean="0">
                <a:solidFill>
                  <a:schemeClr val="tx1"/>
                </a:solidFill>
              </a:rPr>
              <a:t>Massimo Alioto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78" descr="C:\Users\nrdaxwa\Desktop\CREATE\Logos\NRF logo 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63837"/>
            <a:ext cx="595838" cy="2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edxkrp.com/sites/tedxkrp.com/files/speakers-logos/nus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140" y="6383347"/>
            <a:ext cx="703042" cy="2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ut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48" y="6316018"/>
            <a:ext cx="823258" cy="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irazee\Desktop\NTU Logo Brand\NTU bran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4" t="24069" r="31627" b="25041"/>
          <a:stretch/>
        </p:blipFill>
        <p:spPr bwMode="auto">
          <a:xfrm>
            <a:off x="4487972" y="6356350"/>
            <a:ext cx="106178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522" y="6352890"/>
            <a:ext cx="354360" cy="37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9" y="6411005"/>
            <a:ext cx="1458807" cy="2405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84775" y="6257887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1520" y="889920"/>
            <a:ext cx="3688830" cy="923330"/>
            <a:chOff x="4869042" y="2479809"/>
            <a:chExt cx="5687680" cy="1423649"/>
          </a:xfrm>
        </p:grpSpPr>
        <p:sp>
          <p:nvSpPr>
            <p:cNvPr id="20" name="TextBox 5"/>
            <p:cNvSpPr txBox="1"/>
            <p:nvPr/>
          </p:nvSpPr>
          <p:spPr>
            <a:xfrm>
              <a:off x="4869042" y="2479809"/>
              <a:ext cx="5687680" cy="142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 smtClean="0">
                  <a:solidFill>
                    <a:srgbClr val="00B050"/>
                  </a:solidFill>
                </a:rPr>
                <a:t>C   </a:t>
              </a:r>
              <a:r>
                <a:rPr lang="en-US" sz="5400" dirty="0" err="1" smtClean="0">
                  <a:solidFill>
                    <a:srgbClr val="00B050"/>
                  </a:solidFill>
                </a:rPr>
                <a:t>gniVisi</a:t>
              </a:r>
              <a:r>
                <a:rPr lang="en-US" sz="5400" dirty="0" smtClean="0">
                  <a:solidFill>
                    <a:srgbClr val="00B050"/>
                  </a:solidFill>
                </a:rPr>
                <a:t>   n</a:t>
              </a:r>
              <a:endParaRPr lang="en-SG" sz="5400" dirty="0">
                <a:solidFill>
                  <a:srgbClr val="00B05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3206" y="2912276"/>
              <a:ext cx="703044" cy="7030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780" y="2919131"/>
              <a:ext cx="705087" cy="703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6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Overview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507288" cy="583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10</a:t>
            </a:fld>
            <a:endParaRPr lang="en-S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9A0E90-2505-4B3D-A4E5-F740D21CA34B}"/>
              </a:ext>
            </a:extLst>
          </p:cNvPr>
          <p:cNvSpPr/>
          <p:nvPr/>
        </p:nvSpPr>
        <p:spPr>
          <a:xfrm>
            <a:off x="2742211" y="644755"/>
            <a:ext cx="3810989" cy="19633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9FC77-4FB0-48E2-A5C8-0F0ACF1183FD}"/>
              </a:ext>
            </a:extLst>
          </p:cNvPr>
          <p:cNvSpPr txBox="1"/>
          <p:nvPr/>
        </p:nvSpPr>
        <p:spPr>
          <a:xfrm>
            <a:off x="2902925" y="576800"/>
            <a:ext cx="3569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Smart Imager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QVGA – 320 X 240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Technology node: TSMC 40nm low power silicide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Power supply – 1.6V, 0.8V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Frame rate – 30 fps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FOM target – sub pJ/pixel/frame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1B33BB-42BA-4F7A-A1A1-3E6637DEDC85}"/>
              </a:ext>
            </a:extLst>
          </p:cNvPr>
          <p:cNvSpPr/>
          <p:nvPr/>
        </p:nvSpPr>
        <p:spPr>
          <a:xfrm>
            <a:off x="5868144" y="2971800"/>
            <a:ext cx="309634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38523A-FDAE-4867-B309-F6C4B732BFC6}"/>
              </a:ext>
            </a:extLst>
          </p:cNvPr>
          <p:cNvSpPr txBox="1"/>
          <p:nvPr/>
        </p:nvSpPr>
        <p:spPr>
          <a:xfrm>
            <a:off x="6153698" y="316336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CDS + Ramp </a:t>
            </a:r>
            <a:r>
              <a:rPr lang="en-SG" dirty="0" err="1"/>
              <a:t>generator+ADC</a:t>
            </a:r>
            <a:endParaRPr lang="en-SG" dirty="0"/>
          </a:p>
          <a:p>
            <a:pPr algn="ctr"/>
            <a:r>
              <a:rPr lang="en-SG" dirty="0"/>
              <a:t>+scan chain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7F6028-79C1-4225-B20E-044DC321CB60}"/>
              </a:ext>
            </a:extLst>
          </p:cNvPr>
          <p:cNvSpPr/>
          <p:nvPr/>
        </p:nvSpPr>
        <p:spPr>
          <a:xfrm>
            <a:off x="3342005" y="4196125"/>
            <a:ext cx="309634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D360C8-BD0A-4B40-8416-98EB309A16B1}"/>
              </a:ext>
            </a:extLst>
          </p:cNvPr>
          <p:cNvSpPr txBox="1"/>
          <p:nvPr/>
        </p:nvSpPr>
        <p:spPr>
          <a:xfrm>
            <a:off x="3563888" y="434383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Pixel array + Saliency detection circuit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26CDF2-8347-46DF-B5DD-A0A20E541FD4}"/>
              </a:ext>
            </a:extLst>
          </p:cNvPr>
          <p:cNvSpPr/>
          <p:nvPr/>
        </p:nvSpPr>
        <p:spPr>
          <a:xfrm>
            <a:off x="271359" y="3009150"/>
            <a:ext cx="309634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6AA0DE-07B2-49E6-B985-8DD8092B5257}"/>
              </a:ext>
            </a:extLst>
          </p:cNvPr>
          <p:cNvSpPr txBox="1"/>
          <p:nvPr/>
        </p:nvSpPr>
        <p:spPr>
          <a:xfrm>
            <a:off x="333618" y="317677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Digital controller + row drivers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8010AF-A159-414C-B908-04033B0B47D7}"/>
              </a:ext>
            </a:extLst>
          </p:cNvPr>
          <p:cNvSpPr/>
          <p:nvPr/>
        </p:nvSpPr>
        <p:spPr>
          <a:xfrm>
            <a:off x="304106" y="5561644"/>
            <a:ext cx="309634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1B0E8A-F660-40D2-B71B-EA5E3CD09C3E}"/>
              </a:ext>
            </a:extLst>
          </p:cNvPr>
          <p:cNvSpPr txBox="1"/>
          <p:nvPr/>
        </p:nvSpPr>
        <p:spPr>
          <a:xfrm>
            <a:off x="415375" y="562012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Test pixel array + OTA buffers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2D7EFEC-E007-4FDF-B6FF-36AAB7ED1EC9}"/>
              </a:ext>
            </a:extLst>
          </p:cNvPr>
          <p:cNvSpPr/>
          <p:nvPr/>
        </p:nvSpPr>
        <p:spPr>
          <a:xfrm rot="5241543">
            <a:off x="4216135" y="3248804"/>
            <a:ext cx="989419" cy="3066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899ABC-A714-4AD2-8710-BF5991745ADA}"/>
              </a:ext>
            </a:extLst>
          </p:cNvPr>
          <p:cNvSpPr/>
          <p:nvPr/>
        </p:nvSpPr>
        <p:spPr>
          <a:xfrm>
            <a:off x="5776297" y="5441950"/>
            <a:ext cx="309634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BDDCAF-43D2-4D74-AD9B-8DA3485BDE08}"/>
              </a:ext>
            </a:extLst>
          </p:cNvPr>
          <p:cNvSpPr txBox="1"/>
          <p:nvPr/>
        </p:nvSpPr>
        <p:spPr>
          <a:xfrm>
            <a:off x="5920313" y="55972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err="1"/>
              <a:t>Padring+sealring</a:t>
            </a:r>
            <a:endParaRPr lang="en-SG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8893AAA-C580-48BB-B0CE-C354F680DA09}"/>
              </a:ext>
            </a:extLst>
          </p:cNvPr>
          <p:cNvSpPr/>
          <p:nvPr/>
        </p:nvSpPr>
        <p:spPr>
          <a:xfrm rot="1176703">
            <a:off x="1962489" y="4082050"/>
            <a:ext cx="1161673" cy="3066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3FABECE-2B18-4E71-AF4E-5DDCA24B4A1C}"/>
              </a:ext>
            </a:extLst>
          </p:cNvPr>
          <p:cNvSpPr/>
          <p:nvPr/>
        </p:nvSpPr>
        <p:spPr>
          <a:xfrm rot="8940688">
            <a:off x="6710885" y="4258210"/>
            <a:ext cx="1161673" cy="3066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AEED315-5C89-4F44-9932-08317EF7D655}"/>
              </a:ext>
            </a:extLst>
          </p:cNvPr>
          <p:cNvSpPr/>
          <p:nvPr/>
        </p:nvSpPr>
        <p:spPr>
          <a:xfrm rot="19722492">
            <a:off x="3462971" y="5482510"/>
            <a:ext cx="637217" cy="3066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BDA5A9ED-F8B1-458A-AC45-76B957FB83F6}"/>
              </a:ext>
            </a:extLst>
          </p:cNvPr>
          <p:cNvSpPr/>
          <p:nvPr/>
        </p:nvSpPr>
        <p:spPr>
          <a:xfrm rot="12878444">
            <a:off x="5088876" y="5466806"/>
            <a:ext cx="624274" cy="3066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595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Design updates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11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1520" y="614741"/>
            <a:ext cx="8291263" cy="574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Tasks </a:t>
            </a:r>
          </a:p>
          <a:p>
            <a:pPr lvl="1"/>
            <a:r>
              <a:rPr lang="en-US" sz="1400" dirty="0"/>
              <a:t>Integration of the blocks</a:t>
            </a:r>
          </a:p>
          <a:p>
            <a:pPr lvl="1"/>
            <a:r>
              <a:rPr lang="en-US" sz="1400" dirty="0"/>
              <a:t>Test circuit design and placement</a:t>
            </a:r>
          </a:p>
          <a:p>
            <a:pPr lvl="1"/>
            <a:r>
              <a:rPr lang="en-US" sz="1400" dirty="0"/>
              <a:t>Schematic level and post layout verification of integrated blocks and making improvements where necessary </a:t>
            </a:r>
          </a:p>
          <a:p>
            <a:pPr lvl="1"/>
            <a:r>
              <a:rPr lang="en-US" sz="1400" dirty="0"/>
              <a:t>Behavioral verification of digital blocks like scan chain pre-integration</a:t>
            </a:r>
          </a:p>
          <a:p>
            <a:pPr lvl="1"/>
            <a:r>
              <a:rPr lang="en-US" sz="1400" dirty="0"/>
              <a:t>Custom row driver design including level shifters and buffers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Future work</a:t>
            </a:r>
          </a:p>
          <a:p>
            <a:pPr lvl="1"/>
            <a:r>
              <a:rPr lang="en-US" sz="1600" dirty="0" err="1"/>
              <a:t>Padring</a:t>
            </a:r>
            <a:r>
              <a:rPr lang="en-US" sz="1600" dirty="0"/>
              <a:t> design, </a:t>
            </a:r>
            <a:r>
              <a:rPr lang="en-US" sz="1600" dirty="0" err="1"/>
              <a:t>tapeout</a:t>
            </a:r>
            <a:r>
              <a:rPr lang="en-US" sz="1600" dirty="0"/>
              <a:t> and characterization of the imager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785786"/>
            <a:ext cx="8856984" cy="1102519"/>
          </a:xfrm>
        </p:spPr>
        <p:txBody>
          <a:bodyPr>
            <a:noAutofit/>
          </a:bodyPr>
          <a:lstStyle/>
          <a:p>
            <a:r>
              <a:rPr lang="en-US" sz="3600" dirty="0"/>
              <a:t>		         : </a:t>
            </a:r>
            <a:r>
              <a:rPr lang="en-SG" sz="3600" dirty="0"/>
              <a:t>Energy-Autonomous</a:t>
            </a:r>
            <a:br>
              <a:rPr lang="en-SG" sz="3600" dirty="0"/>
            </a:br>
            <a:r>
              <a:rPr lang="en-SG" sz="3600" dirty="0"/>
              <a:t>Always-On Cognitive &amp; Attentive Cameras </a:t>
            </a:r>
            <a:br>
              <a:rPr lang="en-SG" sz="3600" dirty="0"/>
            </a:br>
            <a:r>
              <a:rPr lang="en-SG" sz="1200" dirty="0"/>
              <a:t/>
            </a:r>
            <a:br>
              <a:rPr lang="en-SG" sz="1200" dirty="0"/>
            </a:br>
            <a:r>
              <a:rPr lang="en-SG" sz="3600" dirty="0"/>
              <a:t>for Distributed Real-Time Vision </a:t>
            </a:r>
            <a:br>
              <a:rPr lang="en-SG" sz="3600" dirty="0"/>
            </a:br>
            <a:r>
              <a:rPr lang="en-SG" sz="3600" dirty="0"/>
              <a:t>with </a:t>
            </a:r>
            <a:r>
              <a:rPr lang="en-SG" sz="3600" dirty="0" err="1"/>
              <a:t>milliWatt</a:t>
            </a:r>
            <a:r>
              <a:rPr lang="en-SG" sz="3600" dirty="0"/>
              <a:t> Power Consumption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7474" y="4346798"/>
            <a:ext cx="6366854" cy="10984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Quarterly meeting: </a:t>
            </a:r>
            <a:r>
              <a:rPr lang="en-US" sz="2400" i="1" dirty="0" smtClean="0">
                <a:solidFill>
                  <a:schemeClr val="tx1"/>
                </a:solidFill>
              </a:rPr>
              <a:t>26/02/2020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Udari De Alwis</a:t>
            </a:r>
          </a:p>
          <a:p>
            <a:pPr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78" descr="C:\Users\nrdaxwa\Desktop\CREATE\Logos\NRF logo 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63837"/>
            <a:ext cx="595838" cy="2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edxkrp.com/sites/tedxkrp.com/files/speakers-logos/nus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140" y="6383347"/>
            <a:ext cx="703042" cy="286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ut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48" y="6316018"/>
            <a:ext cx="823258" cy="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irazee\Desktop\NTU Logo Brand\NTU bran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4" t="24069" r="31627" b="25041"/>
          <a:stretch/>
        </p:blipFill>
        <p:spPr bwMode="auto">
          <a:xfrm>
            <a:off x="4487972" y="6356350"/>
            <a:ext cx="1061784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522" y="6352890"/>
            <a:ext cx="354360" cy="37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9" y="6411005"/>
            <a:ext cx="1458807" cy="2405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84775" y="6257887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1520" y="889920"/>
            <a:ext cx="3688830" cy="923330"/>
            <a:chOff x="4869042" y="2479809"/>
            <a:chExt cx="5687680" cy="1423649"/>
          </a:xfrm>
        </p:grpSpPr>
        <p:sp>
          <p:nvSpPr>
            <p:cNvPr id="20" name="TextBox 5"/>
            <p:cNvSpPr txBox="1"/>
            <p:nvPr/>
          </p:nvSpPr>
          <p:spPr>
            <a:xfrm>
              <a:off x="4869042" y="2479809"/>
              <a:ext cx="5687680" cy="142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00B050"/>
                  </a:solidFill>
                </a:rPr>
                <a:t>C   </a:t>
              </a:r>
              <a:r>
                <a:rPr lang="en-US" sz="5400" dirty="0" err="1">
                  <a:solidFill>
                    <a:srgbClr val="00B050"/>
                  </a:solidFill>
                </a:rPr>
                <a:t>gniVisi</a:t>
              </a:r>
              <a:r>
                <a:rPr lang="en-US" sz="5400" dirty="0">
                  <a:solidFill>
                    <a:srgbClr val="00B050"/>
                  </a:solidFill>
                </a:rPr>
                <a:t>   n</a:t>
              </a:r>
              <a:endParaRPr lang="en-SG" sz="5400" dirty="0">
                <a:solidFill>
                  <a:srgbClr val="00B05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3206" y="2912276"/>
              <a:ext cx="703044" cy="7030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780" y="2919131"/>
              <a:ext cx="705087" cy="703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525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Outline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13</a:t>
            </a:fld>
            <a:endParaRPr lang="en-SG"/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599090" y="746234"/>
            <a:ext cx="8087710" cy="393752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Testing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Results</a:t>
            </a:r>
          </a:p>
        </p:txBody>
      </p:sp>
    </p:spTree>
    <p:extLst>
      <p:ext uri="{BB962C8B-B14F-4D97-AF65-F5344CB8AC3E}">
        <p14:creationId xmlns:p14="http://schemas.microsoft.com/office/powerpoint/2010/main" val="20622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5311-7893-4B36-BF77-34A6B872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7"/>
            <a:ext cx="7886700" cy="51529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EA85-4A0B-4B07-A21C-594897C46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4980634"/>
          </a:xfrm>
        </p:spPr>
        <p:txBody>
          <a:bodyPr>
            <a:normAutofit/>
          </a:bodyPr>
          <a:lstStyle/>
          <a:p>
            <a:r>
              <a:rPr lang="en-US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TempDiff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Temporal Difference-Based Feature Map-Level Sparsity Induction in 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CNNs</a:t>
            </a:r>
          </a:p>
          <a:p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TempDiff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was evaluated through 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CAMEL 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video 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dataset on VGG16-Single 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Shot Detector 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(SSD(VGG16)) 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YOLOv1 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VGG16 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backbone (YOLOv1(VGG16)</a:t>
            </a: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8" t="6551" r="1176" b="3058"/>
          <a:stretch/>
        </p:blipFill>
        <p:spPr>
          <a:xfrm>
            <a:off x="143000" y="2386073"/>
            <a:ext cx="90010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5311-7893-4B36-BF77-34A6B872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7"/>
            <a:ext cx="7886700" cy="51529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Testing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EA85-4A0B-4B07-A21C-594897C46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3818"/>
            <a:ext cx="7886700" cy="4980634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B79276E-269E-44FC-A627-458965322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91" y="2669380"/>
            <a:ext cx="11796972" cy="8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B70D1AF5-78CA-48B5-8AA6-BFE547188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91" y="4663280"/>
            <a:ext cx="11796972" cy="5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61685" y="1207691"/>
          <a:ext cx="7511506" cy="3126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59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Method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Neural network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Dataset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RRM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SSD(VGG16)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MERL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22.0%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N/A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PaD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SSD(VGG16)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ImageNet VID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25%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1.10%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N/A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03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This work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SSD(VGG16)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CAMEL moderately fast videos </a:t>
                      </a:r>
                      <a:r>
                        <a:rPr lang="en-US" sz="1400">
                          <a:effectLst/>
                        </a:rPr>
                        <a:t>(all)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32.5%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(35.8%)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6.83%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(12.1%)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3.18%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67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ToDo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YOLO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Video </a:t>
                      </a:r>
                      <a:r>
                        <a:rPr lang="it-IT" sz="1400" dirty="0">
                          <a:effectLst/>
                        </a:rPr>
                        <a:t>from USBcamera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17%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7%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N/A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67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CBInfer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YOLOv3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Trafffic surveilance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80%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MSE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0-0.4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58%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61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This work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YOLOv1 (VGG16)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CAMEL </a:t>
                      </a:r>
                      <a:r>
                        <a:rPr lang="en-US" sz="1400">
                          <a:effectLst/>
                        </a:rPr>
                        <a:t>(all)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18.3%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3.75%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3.28%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61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Activation </a:t>
                      </a:r>
                      <a:r>
                        <a:rPr lang="en-SG" sz="1400" dirty="0" smtClean="0">
                          <a:effectLst/>
                        </a:rPr>
                        <a:t>Pruning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Faster RCNN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KITTI (8 seq.)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57.2%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6.7%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N/A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66997" y="5044353"/>
          <a:ext cx="7484811" cy="1480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12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Method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Network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Accelerator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7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RRM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VGG16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EIE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 24-36%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9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Activation Pruning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FRCNN (Resnet50)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 smtClean="0">
                          <a:effectLst/>
                        </a:rPr>
                        <a:t>SIGMA</a:t>
                      </a:r>
                      <a:r>
                        <a:rPr lang="en-SG" sz="1400" baseline="300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79.8%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57.2%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421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This work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S</a:t>
                      </a:r>
                      <a:r>
                        <a:rPr lang="it-IT" sz="1400">
                          <a:effectLst/>
                        </a:rPr>
                        <a:t>SD(VGG16)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SIGMA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40.2%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54.8%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07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This work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YOLOv1(VGG16)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SIGMA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27.3%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32.0%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61684" y="565157"/>
            <a:ext cx="7490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Comparison with Prior Art: Algorithm-Level Results (AD=Accuracy drop, </a:t>
            </a:r>
            <a:r>
              <a:rPr lang="en-US" dirty="0" smtClean="0">
                <a:solidFill>
                  <a:schemeClr val="dk1"/>
                </a:solidFill>
              </a:rPr>
              <a:t>CR=Computation reduction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smtClean="0">
                <a:solidFill>
                  <a:schemeClr val="dk1"/>
                </a:solidFill>
              </a:rPr>
              <a:t>MO=Memory Overhead</a:t>
            </a:r>
            <a:r>
              <a:rPr lang="en-US" dirty="0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2174" y="4419744"/>
            <a:ext cx="7490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Comparison with Prior Art on Sparsity-Aware SIGMA </a:t>
            </a:r>
            <a:r>
              <a:rPr lang="en-US" dirty="0" smtClean="0">
                <a:solidFill>
                  <a:schemeClr val="dk1"/>
                </a:solidFill>
              </a:rPr>
              <a:t>Architecture (CI=Compute </a:t>
            </a:r>
            <a:r>
              <a:rPr lang="en-US" dirty="0">
                <a:solidFill>
                  <a:schemeClr val="dk1"/>
                </a:solidFill>
              </a:rPr>
              <a:t>Time </a:t>
            </a:r>
            <a:r>
              <a:rPr lang="en-US" dirty="0" smtClean="0">
                <a:solidFill>
                  <a:schemeClr val="dk1"/>
                </a:solidFill>
              </a:rPr>
              <a:t>Improvement, </a:t>
            </a:r>
            <a:r>
              <a:rPr lang="en-US" dirty="0">
                <a:solidFill>
                  <a:schemeClr val="dk1"/>
                </a:solidFill>
              </a:rPr>
              <a:t>EI=Energy </a:t>
            </a:r>
            <a:r>
              <a:rPr lang="en-US" dirty="0" smtClean="0">
                <a:solidFill>
                  <a:schemeClr val="dk1"/>
                </a:solidFill>
              </a:rPr>
              <a:t>Improvement)</a:t>
            </a: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062" y="1977470"/>
            <a:ext cx="8721402" cy="1019482"/>
          </a:xfrm>
        </p:spPr>
        <p:txBody>
          <a:bodyPr>
            <a:noAutofit/>
          </a:bodyPr>
          <a:lstStyle/>
          <a:p>
            <a:r>
              <a:rPr lang="en-US" sz="3600" dirty="0" smtClean="0"/>
              <a:t>Ultra Low Power Imager with Dynamic LSB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7624" y="3573016"/>
            <a:ext cx="6366854" cy="10984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Quarterly meeting: </a:t>
            </a:r>
            <a:r>
              <a:rPr lang="en-US" sz="2400" i="1" dirty="0">
                <a:solidFill>
                  <a:schemeClr val="tx1"/>
                </a:solidFill>
              </a:rPr>
              <a:t>(26.02.2022)</a:t>
            </a:r>
          </a:p>
          <a:p>
            <a:pPr>
              <a:spcBef>
                <a:spcPts val="0"/>
              </a:spcBef>
            </a:pPr>
            <a:r>
              <a:rPr lang="en-US" sz="2400" i="1" dirty="0" smtClean="0">
                <a:solidFill>
                  <a:schemeClr val="tx1"/>
                </a:solidFill>
              </a:rPr>
              <a:t>Karim Ali Ahmed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78" descr="C:\Users\nrdaxwa\Desktop\CREATE\Logos\NRF logo 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63837"/>
            <a:ext cx="595838" cy="2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edxkrp.com/sites/tedxkrp.com/files/speakers-logos/nus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140" y="6383347"/>
            <a:ext cx="703042" cy="286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ut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48" y="6316018"/>
            <a:ext cx="823258" cy="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irazee\Desktop\NTU Logo Brand\NTU bran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4" t="24069" r="31627" b="25041"/>
          <a:stretch/>
        </p:blipFill>
        <p:spPr bwMode="auto">
          <a:xfrm>
            <a:off x="4487972" y="6356350"/>
            <a:ext cx="1061784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522" y="6352890"/>
            <a:ext cx="354360" cy="37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9" y="6411005"/>
            <a:ext cx="1458807" cy="2405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84775" y="6257887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55776" y="936723"/>
            <a:ext cx="3688830" cy="923330"/>
            <a:chOff x="8421895" y="2551973"/>
            <a:chExt cx="5687680" cy="1423649"/>
          </a:xfrm>
        </p:grpSpPr>
        <p:sp>
          <p:nvSpPr>
            <p:cNvPr id="20" name="TextBox 5"/>
            <p:cNvSpPr txBox="1"/>
            <p:nvPr/>
          </p:nvSpPr>
          <p:spPr>
            <a:xfrm>
              <a:off x="8421895" y="2551973"/>
              <a:ext cx="5687680" cy="142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00B050"/>
                  </a:solidFill>
                </a:rPr>
                <a:t>C   </a:t>
              </a:r>
              <a:r>
                <a:rPr lang="en-US" sz="5400" dirty="0" err="1">
                  <a:solidFill>
                    <a:srgbClr val="00B050"/>
                  </a:solidFill>
                </a:rPr>
                <a:t>gniVisi</a:t>
              </a:r>
              <a:r>
                <a:rPr lang="en-US" sz="5400" dirty="0">
                  <a:solidFill>
                    <a:srgbClr val="00B050"/>
                  </a:solidFill>
                </a:rPr>
                <a:t>   n</a:t>
              </a:r>
              <a:endParaRPr lang="en-SG" sz="5400" dirty="0">
                <a:solidFill>
                  <a:srgbClr val="00B05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6688" y="3026189"/>
              <a:ext cx="703044" cy="7030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9084" y="2965869"/>
              <a:ext cx="705087" cy="703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046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Ultra Low Power Image Sensor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546417"/>
            <a:ext cx="5334000" cy="508169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35995" y="3611433"/>
            <a:ext cx="833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Pixel</a:t>
            </a:r>
            <a:endParaRPr lang="en-SG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447800" y="3901440"/>
            <a:ext cx="1524000" cy="110749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692395" y="1606323"/>
            <a:ext cx="1803405" cy="83207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0500" y="698138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Implement an ultra low power image sensor to be used in motion detection, object recognition and/or feature extraction</a:t>
            </a:r>
          </a:p>
        </p:txBody>
      </p:sp>
    </p:spTree>
    <p:extLst>
      <p:ext uri="{BB962C8B-B14F-4D97-AF65-F5344CB8AC3E}">
        <p14:creationId xmlns:p14="http://schemas.microsoft.com/office/powerpoint/2010/main" val="40352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Reduce Power – Reduce Bit Depth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546417"/>
            <a:ext cx="5334000" cy="508169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35995" y="3611433"/>
            <a:ext cx="833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Pixel</a:t>
            </a:r>
            <a:endParaRPr lang="en-SG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447800" y="3901440"/>
            <a:ext cx="1524000" cy="110749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692395" y="1606323"/>
            <a:ext cx="1803405" cy="83207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7187" y="698069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From depth of 8-bits to depth of 4 or 3bits             </a:t>
            </a:r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 4/3 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bits ADC instead of 8 bits</a:t>
            </a:r>
          </a:p>
        </p:txBody>
      </p:sp>
      <p:sp>
        <p:nvSpPr>
          <p:cNvPr id="12" name="Arrow: Right 27">
            <a:extLst>
              <a:ext uri="{FF2B5EF4-FFF2-40B4-BE49-F238E27FC236}">
                <a16:creationId xmlns:a16="http://schemas.microsoft.com/office/drawing/2014/main" id="{B8893AAA-C580-48BB-B0CE-C354F680DA09}"/>
              </a:ext>
            </a:extLst>
          </p:cNvPr>
          <p:cNvSpPr/>
          <p:nvPr/>
        </p:nvSpPr>
        <p:spPr>
          <a:xfrm>
            <a:off x="4218064" y="750343"/>
            <a:ext cx="584543" cy="3066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Arrow: Right 27">
            <a:extLst>
              <a:ext uri="{FF2B5EF4-FFF2-40B4-BE49-F238E27FC236}">
                <a16:creationId xmlns:a16="http://schemas.microsoft.com/office/drawing/2014/main" id="{B8893AAA-C580-48BB-B0CE-C354F680DA09}"/>
              </a:ext>
            </a:extLst>
          </p:cNvPr>
          <p:cNvSpPr/>
          <p:nvPr/>
        </p:nvSpPr>
        <p:spPr>
          <a:xfrm rot="8379553">
            <a:off x="4334347" y="1115076"/>
            <a:ext cx="590455" cy="306642"/>
          </a:xfrm>
          <a:prstGeom prst="rightArrow">
            <a:avLst/>
          </a:prstGeom>
          <a:solidFill>
            <a:srgbClr val="D8383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85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Improve Image Features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Arrow: Right 27">
            <a:extLst>
              <a:ext uri="{FF2B5EF4-FFF2-40B4-BE49-F238E27FC236}">
                <a16:creationId xmlns:a16="http://schemas.microsoft.com/office/drawing/2014/main" id="{B8893AAA-C580-48BB-B0CE-C354F680DA09}"/>
              </a:ext>
            </a:extLst>
          </p:cNvPr>
          <p:cNvSpPr/>
          <p:nvPr/>
        </p:nvSpPr>
        <p:spPr>
          <a:xfrm rot="5400000">
            <a:off x="509598" y="2840654"/>
            <a:ext cx="584543" cy="3066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Arrow: Right 27">
            <a:extLst>
              <a:ext uri="{FF2B5EF4-FFF2-40B4-BE49-F238E27FC236}">
                <a16:creationId xmlns:a16="http://schemas.microsoft.com/office/drawing/2014/main" id="{B8893AAA-C580-48BB-B0CE-C354F680DA09}"/>
              </a:ext>
            </a:extLst>
          </p:cNvPr>
          <p:cNvSpPr/>
          <p:nvPr/>
        </p:nvSpPr>
        <p:spPr>
          <a:xfrm>
            <a:off x="2259619" y="1869040"/>
            <a:ext cx="590455" cy="306642"/>
          </a:xfrm>
          <a:prstGeom prst="rightArrow">
            <a:avLst/>
          </a:prstGeom>
          <a:solidFill>
            <a:srgbClr val="D8383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312" y="1546417"/>
            <a:ext cx="5334000" cy="50816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3100407" y="1606323"/>
            <a:ext cx="1803405" cy="83207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63414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Technique to improve image features at reduced bit depth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1472794"/>
            <a:ext cx="2021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Current based sensing referenced to the whole array average</a:t>
            </a:r>
            <a:endParaRPr lang="en-SG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212976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divide each pixel value by average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696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</a:t>
            </a:fld>
            <a:endParaRPr lang="en-SG"/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599090" y="746234"/>
            <a:ext cx="8087710" cy="3937526"/>
          </a:xfrm>
        </p:spPr>
        <p:txBody>
          <a:bodyPr>
            <a:noAutofit/>
          </a:bodyPr>
          <a:lstStyle/>
          <a:p>
            <a:r>
              <a:rPr lang="en-US" dirty="0"/>
              <a:t>Research </a:t>
            </a:r>
            <a:r>
              <a:rPr lang="en-US" dirty="0" smtClean="0"/>
              <a:t>Progress</a:t>
            </a:r>
          </a:p>
          <a:p>
            <a:r>
              <a:rPr lang="en-US" dirty="0" smtClean="0"/>
              <a:t>Objectives/Deliverables</a:t>
            </a:r>
          </a:p>
          <a:p>
            <a:r>
              <a:rPr lang="en-US" dirty="0" smtClean="0"/>
              <a:t>Visibility</a:t>
            </a:r>
          </a:p>
          <a:p>
            <a:r>
              <a:rPr lang="en-US" dirty="0"/>
              <a:t>Research </a:t>
            </a:r>
            <a:r>
              <a:rPr lang="en-US" dirty="0" smtClean="0"/>
              <a:t>Staff</a:t>
            </a:r>
          </a:p>
          <a:p>
            <a:r>
              <a:rPr lang="en-US" dirty="0" smtClean="0"/>
              <a:t>Publications</a:t>
            </a:r>
          </a:p>
          <a:p>
            <a:r>
              <a:rPr lang="en-US" dirty="0" smtClean="0"/>
              <a:t>Awards</a:t>
            </a:r>
          </a:p>
          <a:p>
            <a:r>
              <a:rPr lang="en-US" dirty="0" smtClean="0"/>
              <a:t>Patents</a:t>
            </a:r>
          </a:p>
          <a:p>
            <a:r>
              <a:rPr lang="en-US" dirty="0"/>
              <a:t>Demos/Public </a:t>
            </a:r>
            <a:r>
              <a:rPr lang="en-US" dirty="0" smtClean="0"/>
              <a:t>Materials</a:t>
            </a:r>
          </a:p>
          <a:p>
            <a:r>
              <a:rPr lang="en-US" dirty="0"/>
              <a:t>Talks, Videos, News, </a:t>
            </a:r>
            <a:r>
              <a:rPr lang="en-US" dirty="0" smtClean="0"/>
              <a:t>Press</a:t>
            </a:r>
          </a:p>
          <a:p>
            <a:r>
              <a:rPr lang="en-US" dirty="0"/>
              <a:t>Notes and Suggestions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1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Sense Ref. to Avg. - Brightness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r="64688"/>
          <a:stretch/>
        </p:blipFill>
        <p:spPr>
          <a:xfrm>
            <a:off x="5436550" y="980728"/>
            <a:ext cx="3469149" cy="5562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523950" y="3884171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Divide by average Quantized to 4bits</a:t>
            </a:r>
            <a:endParaRPr lang="en-SG" dirty="0"/>
          </a:p>
        </p:txBody>
      </p:sp>
      <p:sp>
        <p:nvSpPr>
          <p:cNvPr id="20" name="Rectangle 19"/>
          <p:cNvSpPr/>
          <p:nvPr/>
        </p:nvSpPr>
        <p:spPr>
          <a:xfrm>
            <a:off x="5881325" y="3314405"/>
            <a:ext cx="266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Original Quantized to 4bits</a:t>
            </a:r>
            <a:endParaRPr lang="en-SG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436549" y="5669825"/>
            <a:ext cx="3469149" cy="85064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36549" y="2467849"/>
            <a:ext cx="3469150" cy="85064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17935" y="4515330"/>
            <a:ext cx="2764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26C326"/>
                </a:solidFill>
                <a:latin typeface="Arial Narrow" panose="020B0606020202030204" pitchFamily="34" charset="0"/>
              </a:rPr>
              <a:t>Brighter image, more details appear for darker images</a:t>
            </a:r>
            <a:endParaRPr lang="en-SG" b="1" dirty="0">
              <a:solidFill>
                <a:srgbClr val="26C326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2" y="995968"/>
            <a:ext cx="3953199" cy="278949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6249" y="3735756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Original Image (depth 8bits)</a:t>
            </a:r>
            <a:endParaRPr lang="en-SG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8893AAA-C580-48BB-B0CE-C354F680DA09}"/>
              </a:ext>
            </a:extLst>
          </p:cNvPr>
          <p:cNvSpPr/>
          <p:nvPr/>
        </p:nvSpPr>
        <p:spPr>
          <a:xfrm rot="18696744">
            <a:off x="3898658" y="3977762"/>
            <a:ext cx="1922266" cy="306642"/>
          </a:xfrm>
          <a:prstGeom prst="rightArrow">
            <a:avLst/>
          </a:prstGeom>
          <a:solidFill>
            <a:srgbClr val="D8383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Arrow: Right 27">
            <a:extLst>
              <a:ext uri="{FF2B5EF4-FFF2-40B4-BE49-F238E27FC236}">
                <a16:creationId xmlns:a16="http://schemas.microsoft.com/office/drawing/2014/main" id="{B8893AAA-C580-48BB-B0CE-C354F680DA09}"/>
              </a:ext>
            </a:extLst>
          </p:cNvPr>
          <p:cNvSpPr/>
          <p:nvPr/>
        </p:nvSpPr>
        <p:spPr>
          <a:xfrm rot="2834467">
            <a:off x="3817750" y="5376008"/>
            <a:ext cx="1898404" cy="306642"/>
          </a:xfrm>
          <a:prstGeom prst="rightArrow">
            <a:avLst/>
          </a:prstGeom>
          <a:solidFill>
            <a:srgbClr val="D8383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687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Sense Ref. to Avg. Moderate Bright.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" y="3119871"/>
            <a:ext cx="8986838" cy="34774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10071"/>
            <a:ext cx="2438400" cy="21030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22136" y="3281796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Divide by average Quantized to 4bits</a:t>
            </a:r>
            <a:endParaRPr lang="en-SG" dirty="0"/>
          </a:p>
        </p:txBody>
      </p:sp>
      <p:sp>
        <p:nvSpPr>
          <p:cNvPr id="17" name="Rectangle 16"/>
          <p:cNvSpPr/>
          <p:nvPr/>
        </p:nvSpPr>
        <p:spPr>
          <a:xfrm>
            <a:off x="1371600" y="3272271"/>
            <a:ext cx="266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Original Image</a:t>
            </a:r>
            <a:endParaRPr lang="en-SG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5334000" y="1075785"/>
            <a:ext cx="9584" cy="173928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H="1">
            <a:off x="4984030" y="1075785"/>
            <a:ext cx="71910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H="1">
            <a:off x="4984030" y="2815071"/>
            <a:ext cx="71910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737683" y="910071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255</a:t>
            </a:r>
            <a:endParaRPr lang="en-SG" dirty="0"/>
          </a:p>
        </p:txBody>
      </p:sp>
      <p:sp>
        <p:nvSpPr>
          <p:cNvPr id="31" name="Rectangle 30"/>
          <p:cNvSpPr/>
          <p:nvPr/>
        </p:nvSpPr>
        <p:spPr>
          <a:xfrm>
            <a:off x="5705388" y="2609807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</a:t>
            </a:r>
            <a:endParaRPr lang="en-SG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5373211" y="1965845"/>
            <a:ext cx="615502" cy="657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018340" y="1759939"/>
            <a:ext cx="1154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Avg.=159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22136" y="3616529"/>
            <a:ext cx="299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Similar distribution, no much gain in details and no loss</a:t>
            </a:r>
            <a:endParaRPr lang="en-SG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97421" y="1422873"/>
            <a:ext cx="2997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Average nearly in the middle</a:t>
            </a:r>
            <a:endParaRPr lang="en-SG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Sense Ref. to Avg. – Dark Image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39557"/>
            <a:ext cx="8686800" cy="3557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22136" y="3190120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Divide by average Quantized to 4bits</a:t>
            </a:r>
            <a:endParaRPr lang="en-SG" dirty="0"/>
          </a:p>
        </p:txBody>
      </p:sp>
      <p:sp>
        <p:nvSpPr>
          <p:cNvPr id="6" name="Rectangle 5"/>
          <p:cNvSpPr/>
          <p:nvPr/>
        </p:nvSpPr>
        <p:spPr>
          <a:xfrm>
            <a:off x="1371600" y="3180595"/>
            <a:ext cx="266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Original Image</a:t>
            </a:r>
            <a:endParaRPr lang="en-SG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5334000" y="984109"/>
            <a:ext cx="9584" cy="173928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4984030" y="984109"/>
            <a:ext cx="71910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4984030" y="2723395"/>
            <a:ext cx="71910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37683" y="818395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255</a:t>
            </a:r>
            <a:endParaRPr lang="en-SG" dirty="0"/>
          </a:p>
        </p:txBody>
      </p:sp>
      <p:sp>
        <p:nvSpPr>
          <p:cNvPr id="11" name="Rectangle 10"/>
          <p:cNvSpPr/>
          <p:nvPr/>
        </p:nvSpPr>
        <p:spPr>
          <a:xfrm>
            <a:off x="5705388" y="2518131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</a:t>
            </a:r>
            <a:endParaRPr lang="en-SG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373211" y="2400661"/>
            <a:ext cx="615502" cy="657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18340" y="2194755"/>
            <a:ext cx="1133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Avg.=29.6</a:t>
            </a:r>
            <a:endParaRPr lang="en-SG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74" y="773991"/>
            <a:ext cx="3262312" cy="22033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43000" y="3887281"/>
            <a:ext cx="2331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Pixels concentrated at lower end</a:t>
            </a:r>
            <a:endParaRPr lang="en-SG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2650" y="3552665"/>
            <a:ext cx="2997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Dividing by average zoom in the lower end and gives more details (e.g. edges sharpening)</a:t>
            </a:r>
            <a:endParaRPr lang="en-SG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1630" y="1449327"/>
            <a:ext cx="1901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Avg./2^(n-1)=0.46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587" y="2189992"/>
            <a:ext cx="586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10</a:t>
            </a:r>
            <a:endParaRPr lang="en-SG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7382844" y="1006713"/>
            <a:ext cx="9584" cy="173928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>
            <a:off x="7032874" y="1006713"/>
            <a:ext cx="71910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H="1">
            <a:off x="7032874" y="2745999"/>
            <a:ext cx="71910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786527" y="840999"/>
            <a:ext cx="491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118</a:t>
            </a:r>
            <a:endParaRPr lang="en-SG" dirty="0"/>
          </a:p>
        </p:txBody>
      </p:sp>
      <p:sp>
        <p:nvSpPr>
          <p:cNvPr id="23" name="Rectangle 22"/>
          <p:cNvSpPr/>
          <p:nvPr/>
        </p:nvSpPr>
        <p:spPr>
          <a:xfrm>
            <a:off x="7803799" y="2582663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</a:t>
            </a:r>
            <a:endParaRPr lang="en-SG" dirty="0"/>
          </a:p>
        </p:txBody>
      </p:sp>
      <p:sp>
        <p:nvSpPr>
          <p:cNvPr id="25" name="Arrow: Right 27">
            <a:extLst>
              <a:ext uri="{FF2B5EF4-FFF2-40B4-BE49-F238E27FC236}">
                <a16:creationId xmlns:a16="http://schemas.microsoft.com/office/drawing/2014/main" id="{B8893AAA-C580-48BB-B0CE-C354F680DA09}"/>
              </a:ext>
            </a:extLst>
          </p:cNvPr>
          <p:cNvSpPr/>
          <p:nvPr/>
        </p:nvSpPr>
        <p:spPr>
          <a:xfrm>
            <a:off x="6098893" y="1831882"/>
            <a:ext cx="590455" cy="30664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032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Sense Ref. to Avg. – Edges Sharpening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4688" b="57877"/>
          <a:stretch/>
        </p:blipFill>
        <p:spPr>
          <a:xfrm>
            <a:off x="97987" y="836712"/>
            <a:ext cx="3469149" cy="2343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63627" y="5999262"/>
            <a:ext cx="19050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04776" y="1519595"/>
            <a:ext cx="685800" cy="85064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6857" y="2712819"/>
            <a:ext cx="2067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26C326"/>
                </a:solidFill>
                <a:latin typeface="Arial Narrow" panose="020B0606020202030204" pitchFamily="34" charset="0"/>
              </a:rPr>
              <a:t>Leaf edges are sharper</a:t>
            </a:r>
            <a:endParaRPr lang="en-SG" b="1" dirty="0">
              <a:solidFill>
                <a:srgbClr val="26C326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7943" r="64688"/>
          <a:stretch/>
        </p:blipFill>
        <p:spPr>
          <a:xfrm>
            <a:off x="5602459" y="847537"/>
            <a:ext cx="3469149" cy="23394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54471" y="3168569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Divide by average Quantized to 4bits</a:t>
            </a:r>
            <a:endParaRPr lang="en-SG" dirty="0"/>
          </a:p>
        </p:txBody>
      </p:sp>
      <p:sp>
        <p:nvSpPr>
          <p:cNvPr id="12" name="Rectangle 11"/>
          <p:cNvSpPr/>
          <p:nvPr/>
        </p:nvSpPr>
        <p:spPr>
          <a:xfrm>
            <a:off x="321769" y="3136123"/>
            <a:ext cx="266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Original Quantized to 4bits</a:t>
            </a:r>
            <a:endParaRPr lang="en-SG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562910" y="1501603"/>
            <a:ext cx="685800" cy="85064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67239" b="57445"/>
          <a:stretch/>
        </p:blipFill>
        <p:spPr>
          <a:xfrm>
            <a:off x="76200" y="4141889"/>
            <a:ext cx="3110118" cy="2395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57868" r="67239"/>
          <a:stretch/>
        </p:blipFill>
        <p:spPr>
          <a:xfrm>
            <a:off x="6006641" y="4167606"/>
            <a:ext cx="3110118" cy="23717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3582295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Original 16bits, Original Quantized to 3bits</a:t>
            </a:r>
            <a:endParaRPr lang="en-SG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51792" y="3597804"/>
            <a:ext cx="3019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Divide by average Quantized to 3bits</a:t>
            </a:r>
            <a:endParaRPr lang="en-SG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997403" y="5065750"/>
            <a:ext cx="1335811" cy="85064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8576" y="5148619"/>
            <a:ext cx="1335811" cy="85064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481" y="3551543"/>
            <a:ext cx="2582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26C326"/>
                </a:solidFill>
                <a:latin typeface="Arial Narrow" panose="020B0606020202030204" pitchFamily="34" charset="0"/>
              </a:rPr>
              <a:t>Clearer edges sharpening quantizing down to 3bits compared to original image, while quantizing an image of original bit depth of 16bits </a:t>
            </a:r>
            <a:endParaRPr lang="en-SG" b="1" dirty="0">
              <a:solidFill>
                <a:srgbClr val="26C326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Arrow: Right 27">
            <a:extLst>
              <a:ext uri="{FF2B5EF4-FFF2-40B4-BE49-F238E27FC236}">
                <a16:creationId xmlns:a16="http://schemas.microsoft.com/office/drawing/2014/main" id="{B8893AAA-C580-48BB-B0CE-C354F680DA09}"/>
              </a:ext>
            </a:extLst>
          </p:cNvPr>
          <p:cNvSpPr/>
          <p:nvPr/>
        </p:nvSpPr>
        <p:spPr>
          <a:xfrm rot="11365140">
            <a:off x="783970" y="2269228"/>
            <a:ext cx="3179090" cy="306642"/>
          </a:xfrm>
          <a:prstGeom prst="rightArrow">
            <a:avLst/>
          </a:prstGeom>
          <a:solidFill>
            <a:srgbClr val="D8383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Arrow: Right 27">
            <a:extLst>
              <a:ext uri="{FF2B5EF4-FFF2-40B4-BE49-F238E27FC236}">
                <a16:creationId xmlns:a16="http://schemas.microsoft.com/office/drawing/2014/main" id="{B8893AAA-C580-48BB-B0CE-C354F680DA09}"/>
              </a:ext>
            </a:extLst>
          </p:cNvPr>
          <p:cNvSpPr/>
          <p:nvPr/>
        </p:nvSpPr>
        <p:spPr>
          <a:xfrm rot="20611687">
            <a:off x="3877200" y="2289233"/>
            <a:ext cx="1655306" cy="306642"/>
          </a:xfrm>
          <a:prstGeom prst="rightArrow">
            <a:avLst/>
          </a:prstGeom>
          <a:solidFill>
            <a:srgbClr val="D8383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Arrow: Right 27">
            <a:extLst>
              <a:ext uri="{FF2B5EF4-FFF2-40B4-BE49-F238E27FC236}">
                <a16:creationId xmlns:a16="http://schemas.microsoft.com/office/drawing/2014/main" id="{B8893AAA-C580-48BB-B0CE-C354F680DA09}"/>
              </a:ext>
            </a:extLst>
          </p:cNvPr>
          <p:cNvSpPr/>
          <p:nvPr/>
        </p:nvSpPr>
        <p:spPr>
          <a:xfrm rot="10428095">
            <a:off x="1325997" y="5331417"/>
            <a:ext cx="2869701" cy="306642"/>
          </a:xfrm>
          <a:prstGeom prst="rightArrow">
            <a:avLst/>
          </a:prstGeom>
          <a:solidFill>
            <a:srgbClr val="D8383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Arrow: Right 27">
            <a:extLst>
              <a:ext uri="{FF2B5EF4-FFF2-40B4-BE49-F238E27FC236}">
                <a16:creationId xmlns:a16="http://schemas.microsoft.com/office/drawing/2014/main" id="{B8893AAA-C580-48BB-B0CE-C354F680DA09}"/>
              </a:ext>
            </a:extLst>
          </p:cNvPr>
          <p:cNvSpPr/>
          <p:nvPr/>
        </p:nvSpPr>
        <p:spPr>
          <a:xfrm rot="312721">
            <a:off x="4158818" y="5262218"/>
            <a:ext cx="1835910" cy="306642"/>
          </a:xfrm>
          <a:prstGeom prst="rightArrow">
            <a:avLst/>
          </a:prstGeom>
          <a:solidFill>
            <a:srgbClr val="D8383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22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3" grpId="0" animBg="1"/>
      <p:bldP spid="16" grpId="0"/>
      <p:bldP spid="17" grpId="0"/>
      <p:bldP spid="18" grpId="0" animBg="1"/>
      <p:bldP spid="19" grpId="0" animBg="1"/>
      <p:bldP spid="20" grpId="0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036" y="1124744"/>
            <a:ext cx="8610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Implement an ultra low power image sensor to be used in motion detection, object recognition and/or feature extraction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Reduced bit depth to save power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Technique to improve image features at reduced bit depth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Sensing the pixel value relative to the whole array average value: dividing each pixel by the average</a:t>
            </a:r>
          </a:p>
          <a:p>
            <a:pPr marL="1200150" lvl="2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Change image brightness: more details appears in very dark or very bright images</a:t>
            </a:r>
          </a:p>
          <a:p>
            <a:pPr marL="1200150" lvl="2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Edge sharpening for the objects: improves features extraction and object recognition </a:t>
            </a:r>
            <a:endParaRPr lang="en-SG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Objectives/Deliverables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25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93682" y="914400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Summary </a:t>
            </a:r>
            <a:r>
              <a:rPr lang="en-US" dirty="0"/>
              <a:t>of upcoming milestones/deliverables and progress towards </a:t>
            </a:r>
            <a:r>
              <a:rPr lang="en-US" dirty="0" smtClean="0"/>
              <a:t>them</a:t>
            </a:r>
          </a:p>
          <a:p>
            <a:pPr lvl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24240"/>
              </p:ext>
            </p:extLst>
          </p:nvPr>
        </p:nvGraphicFramePr>
        <p:xfrm>
          <a:off x="395536" y="2636912"/>
          <a:ext cx="8229600" cy="2961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0698">
                  <a:extLst>
                    <a:ext uri="{9D8B030D-6E8A-4147-A177-3AD203B41FA5}">
                      <a16:colId xmlns:a16="http://schemas.microsoft.com/office/drawing/2014/main" val="2259057524"/>
                    </a:ext>
                  </a:extLst>
                </a:gridCol>
                <a:gridCol w="1267506">
                  <a:extLst>
                    <a:ext uri="{9D8B030D-6E8A-4147-A177-3AD203B41FA5}">
                      <a16:colId xmlns:a16="http://schemas.microsoft.com/office/drawing/2014/main" val="4288679439"/>
                    </a:ext>
                  </a:extLst>
                </a:gridCol>
                <a:gridCol w="2320698">
                  <a:extLst>
                    <a:ext uri="{9D8B030D-6E8A-4147-A177-3AD203B41FA5}">
                      <a16:colId xmlns:a16="http://schemas.microsoft.com/office/drawing/2014/main" val="499779792"/>
                    </a:ext>
                  </a:extLst>
                </a:gridCol>
                <a:gridCol w="2320698">
                  <a:extLst>
                    <a:ext uri="{9D8B030D-6E8A-4147-A177-3AD203B41FA5}">
                      <a16:colId xmlns:a16="http://schemas.microsoft.com/office/drawing/2014/main" val="4160143356"/>
                    </a:ext>
                  </a:extLst>
                </a:gridCol>
              </a:tblGrid>
              <a:tr h="2330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Review Time Frame:</a:t>
                      </a:r>
                      <a:endParaRPr lang="en-SG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No.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Objectives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Mid-term and final deliverables as checks for success           </a:t>
                      </a:r>
                      <a:r>
                        <a:rPr lang="en-GB" sz="800">
                          <a:effectLst/>
                        </a:rPr>
                        <a:t>                                   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593373251"/>
                  </a:ext>
                </a:extLst>
              </a:tr>
              <a:tr h="399499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Mid Term (end of year 3)</a:t>
                      </a:r>
                      <a:endParaRPr lang="en-SG" sz="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chip demonstration of low-level scene analysis building blocks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design completion of integrated circuit performing feature extraction at 50 µW power (or lower) at VGA resolution, 5fps frame rate (towards complete demonstration/testing deliverable at end of year 3)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1296442984"/>
                  </a:ext>
                </a:extLst>
              </a:tr>
              <a:tr h="299624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design completion of saliency assessment engine with 80 µW power at VGA resolution, 5pfs frame rate (towards complete demonstration/testing deliverable at end of year 3)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3958789713"/>
                  </a:ext>
                </a:extLst>
              </a:tr>
              <a:tr h="399499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design completion of imager with 100 µW power (VGA, 30 fps) at activity rate of average NeoVision2 benchmark (towards complete demonstration/testing deliverable at end of year 3)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2205994100"/>
                  </a:ext>
                </a:extLst>
              </a:tr>
              <a:tr h="299624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deep learning model with reduced complexity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1,000X reduced size with &lt;2% accuracy degradation in object and human detection, compared to deep learning network with best-in-class accuracy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1532917685"/>
                  </a:ext>
                </a:extLst>
              </a:tr>
              <a:tr h="599248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Project Completion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system on chip demonstration of a complete cognitive camera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Integrated circuit performing image sensing and scene analysis with average power consumption in the mW range, including neural acceleration with maximum accuracy no lower than the best-in-class detection/classification algorithms minus 5-10% (indoor, 500-lux lighting, max. 20 people)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3241994606"/>
                  </a:ext>
                </a:extLst>
              </a:tr>
              <a:tr h="19454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1047887104"/>
                  </a:ext>
                </a:extLst>
              </a:tr>
              <a:tr h="19454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836298489"/>
                  </a:ext>
                </a:extLst>
              </a:tr>
              <a:tr h="19454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SG" sz="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383786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2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Objectives/Deliverables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26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93682" y="914400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Summary </a:t>
            </a:r>
            <a:r>
              <a:rPr lang="en-US" dirty="0"/>
              <a:t>of upcoming milestones/deliverables and progress towards </a:t>
            </a:r>
            <a:r>
              <a:rPr lang="en-US" dirty="0" smtClean="0"/>
              <a:t>them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Visibility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27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93682" y="914400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Summary of Project-Tracking_Template.xlsx</a:t>
            </a:r>
          </a:p>
          <a:p>
            <a:pPr lvl="1"/>
            <a:r>
              <a:rPr lang="en-US" dirty="0"/>
              <a:t>list of items in “Public materials” sheet</a:t>
            </a:r>
          </a:p>
          <a:p>
            <a:pPr lvl="1"/>
            <a:r>
              <a:rPr lang="en-GB" sz="2000" dirty="0" smtClean="0"/>
              <a:t>KEYNOTE: </a:t>
            </a:r>
            <a:r>
              <a:rPr lang="en-GB" sz="2000" i="1" dirty="0" smtClean="0"/>
              <a:t>Widely-Adaptive </a:t>
            </a:r>
            <a:r>
              <a:rPr lang="en-GB" sz="2000" i="1" dirty="0" err="1"/>
              <a:t>Intelligent&amp;Connected</a:t>
            </a:r>
            <a:r>
              <a:rPr lang="en-GB" sz="2000" i="1" dirty="0"/>
              <a:t> Systems for Nearly-Unstoppable Operation under Highly Uncertain Power Availability </a:t>
            </a:r>
            <a:r>
              <a:rPr lang="en-GB" sz="2000" dirty="0"/>
              <a:t>– keynote speech at the IEEE ICCE 2021 conference, Jan 13, 2021, </a:t>
            </a:r>
            <a:r>
              <a:rPr lang="en-GB" sz="2000" dirty="0" err="1"/>
              <a:t>Phu</a:t>
            </a:r>
            <a:r>
              <a:rPr lang="en-GB" sz="2000" dirty="0"/>
              <a:t> </a:t>
            </a:r>
            <a:r>
              <a:rPr lang="en-GB" sz="2000" dirty="0" err="1"/>
              <a:t>Quoc</a:t>
            </a:r>
            <a:r>
              <a:rPr lang="en-GB" sz="2000" dirty="0"/>
              <a:t> Island (Vietnam)</a:t>
            </a:r>
            <a:endParaRPr lang="en-US" sz="2000" dirty="0" smtClean="0"/>
          </a:p>
          <a:p>
            <a:pPr lvl="1"/>
            <a:r>
              <a:rPr lang="en-US" sz="2000" i="1" dirty="0" smtClean="0"/>
              <a:t>From </a:t>
            </a:r>
            <a:r>
              <a:rPr lang="en-US" sz="2000" i="1" dirty="0"/>
              <a:t>Less Batteries to Battery-Less: Enabling A Greener World through Ultra-Wide Power-Performance Adaptation down to </a:t>
            </a:r>
            <a:r>
              <a:rPr lang="en-US" sz="2000" i="1" dirty="0" err="1"/>
              <a:t>pWs</a:t>
            </a:r>
            <a:r>
              <a:rPr lang="en-US" sz="2000" dirty="0"/>
              <a:t> – keynote speech at the IEEE </a:t>
            </a:r>
            <a:r>
              <a:rPr lang="en-US" sz="2000" dirty="0" err="1"/>
              <a:t>WispNet</a:t>
            </a:r>
            <a:r>
              <a:rPr lang="en-US" sz="2000" dirty="0"/>
              <a:t> 2020 conference, June 20, 2020, Chennai (India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KEYNOTE: </a:t>
            </a:r>
            <a:r>
              <a:rPr lang="en-US" sz="2000" i="1" dirty="0"/>
              <a:t>Survival of the fittest: circuits and architectures for computation with ultra-wide power-performance adaptation beyond voltage scaling</a:t>
            </a:r>
            <a:r>
              <a:rPr lang="en-US" sz="2000" dirty="0"/>
              <a:t> – keynote speech at the IEEE S3S 2019 conference, Oct 16, 2019, San Jose (USA</a:t>
            </a:r>
            <a:r>
              <a:rPr lang="en-US" sz="20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Visibility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28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93682" y="914400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dirty="0" smtClean="0"/>
              <a:t>KEYNOTE:</a:t>
            </a:r>
            <a:r>
              <a:rPr lang="en-GB" sz="2000" dirty="0"/>
              <a:t>	Survival of the fittest: circuits and architectures with wide power-performance adaptation – Beyond voltage scaling and down to </a:t>
            </a:r>
            <a:r>
              <a:rPr lang="en-GB" sz="2000" dirty="0" err="1"/>
              <a:t>pWs</a:t>
            </a:r>
            <a:r>
              <a:rPr lang="en-GB" sz="2000" dirty="0"/>
              <a:t> – keynote speech at the IEEE </a:t>
            </a:r>
            <a:r>
              <a:rPr lang="en-GB" sz="2000" dirty="0" err="1"/>
              <a:t>MCSoC</a:t>
            </a:r>
            <a:r>
              <a:rPr lang="en-GB" sz="2000" dirty="0"/>
              <a:t> 2019 conference, Oct 1, 2019, </a:t>
            </a:r>
            <a:r>
              <a:rPr lang="en-GB" sz="2000" dirty="0" smtClean="0"/>
              <a:t>Singapore</a:t>
            </a:r>
          </a:p>
          <a:p>
            <a:pPr lvl="1"/>
            <a:r>
              <a:rPr lang="en-GB" sz="2000" dirty="0" smtClean="0"/>
              <a:t>KEYNOTE: Survival </a:t>
            </a:r>
            <a:r>
              <a:rPr lang="en-GB" sz="2000" dirty="0"/>
              <a:t>of the fittest: circuits and architectures with wide power-performance adaptation beyond voltage scaling – keynote speech at the IEEE SOCC 2019 conference, Sept 3, 2019, </a:t>
            </a:r>
            <a:r>
              <a:rPr lang="en-GB" sz="2000" dirty="0" smtClean="0"/>
              <a:t>Singapore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Research Staff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29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 research staff (PhD, </a:t>
            </a:r>
            <a:r>
              <a:rPr lang="en-US" dirty="0" err="1"/>
              <a:t>PostDoc</a:t>
            </a:r>
            <a:r>
              <a:rPr lang="en-US" dirty="0"/>
              <a:t>, Research Engineers, etc.)</a:t>
            </a:r>
          </a:p>
          <a:p>
            <a:pPr lvl="1"/>
            <a:r>
              <a:rPr lang="en-US" dirty="0"/>
              <a:t>Karim Ali </a:t>
            </a:r>
            <a:r>
              <a:rPr lang="en-US" dirty="0" err="1"/>
              <a:t>Abdeltawwab</a:t>
            </a:r>
            <a:r>
              <a:rPr lang="en-US" dirty="0"/>
              <a:t> </a:t>
            </a:r>
            <a:r>
              <a:rPr lang="en-US" dirty="0" smtClean="0"/>
              <a:t>AHMED (RF)</a:t>
            </a:r>
            <a:endParaRPr lang="en-US" dirty="0"/>
          </a:p>
          <a:p>
            <a:pPr lvl="1"/>
            <a:r>
              <a:rPr lang="en-US" dirty="0" err="1" smtClean="0"/>
              <a:t>Wathuthanthrige</a:t>
            </a:r>
            <a:r>
              <a:rPr lang="en-US" dirty="0" smtClean="0"/>
              <a:t> </a:t>
            </a:r>
            <a:r>
              <a:rPr lang="en-US" dirty="0" err="1"/>
              <a:t>Udari</a:t>
            </a:r>
            <a:r>
              <a:rPr lang="en-US" dirty="0"/>
              <a:t> </a:t>
            </a:r>
            <a:r>
              <a:rPr lang="en-US" dirty="0" err="1"/>
              <a:t>Charitha</a:t>
            </a:r>
            <a:r>
              <a:rPr lang="en-US" dirty="0"/>
              <a:t> De </a:t>
            </a:r>
            <a:r>
              <a:rPr lang="en-US" dirty="0" err="1" smtClean="0"/>
              <a:t>Alwis</a:t>
            </a:r>
            <a:r>
              <a:rPr lang="en-US" dirty="0" smtClean="0"/>
              <a:t> (RE, PhD)</a:t>
            </a:r>
          </a:p>
          <a:p>
            <a:pPr lvl="1"/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Samurdhi</a:t>
            </a:r>
            <a:r>
              <a:rPr lang="en-US" dirty="0"/>
              <a:t> </a:t>
            </a:r>
            <a:r>
              <a:rPr lang="en-US" dirty="0" err="1"/>
              <a:t>Harshanga</a:t>
            </a:r>
            <a:r>
              <a:rPr lang="en-US" dirty="0"/>
              <a:t> KALINGAGE, </a:t>
            </a:r>
            <a:r>
              <a:rPr lang="en-US" dirty="0" err="1"/>
              <a:t>Japesh</a:t>
            </a:r>
            <a:r>
              <a:rPr lang="en-US" dirty="0"/>
              <a:t> Vohra (PhD)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785786"/>
            <a:ext cx="8856984" cy="1102519"/>
          </a:xfrm>
        </p:spPr>
        <p:txBody>
          <a:bodyPr>
            <a:noAutofit/>
          </a:bodyPr>
          <a:lstStyle/>
          <a:p>
            <a:r>
              <a:rPr lang="en-US" sz="3600" dirty="0"/>
              <a:t>		         : </a:t>
            </a:r>
            <a:r>
              <a:rPr lang="en-SG" sz="3600" dirty="0"/>
              <a:t>Energy-Autonomous</a:t>
            </a:r>
            <a:br>
              <a:rPr lang="en-SG" sz="3600" dirty="0"/>
            </a:br>
            <a:r>
              <a:rPr lang="en-SG" sz="3600" dirty="0"/>
              <a:t>Always-On Cognitive &amp; Attentive Cameras </a:t>
            </a:r>
            <a:br>
              <a:rPr lang="en-SG" sz="3600" dirty="0"/>
            </a:br>
            <a:r>
              <a:rPr lang="en-SG" sz="1200" dirty="0"/>
              <a:t/>
            </a:r>
            <a:br>
              <a:rPr lang="en-SG" sz="1200" dirty="0"/>
            </a:br>
            <a:r>
              <a:rPr lang="en-SG" sz="3600" dirty="0"/>
              <a:t>for Distributed Real-Time Vision </a:t>
            </a:r>
            <a:br>
              <a:rPr lang="en-SG" sz="3600" dirty="0"/>
            </a:br>
            <a:r>
              <a:rPr lang="en-SG" sz="3600" dirty="0"/>
              <a:t>with </a:t>
            </a:r>
            <a:r>
              <a:rPr lang="en-SG" sz="3600" dirty="0" err="1"/>
              <a:t>milliWatt</a:t>
            </a:r>
            <a:r>
              <a:rPr lang="en-SG" sz="3600" dirty="0"/>
              <a:t> Power Consumption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7474" y="4346798"/>
            <a:ext cx="6366854" cy="10984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Quarterly meeting: </a:t>
            </a:r>
            <a:r>
              <a:rPr lang="en-US" sz="2400" i="1" dirty="0">
                <a:solidFill>
                  <a:schemeClr val="tx1"/>
                </a:solidFill>
              </a:rPr>
              <a:t>(26/02/2021)</a:t>
            </a: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Japesh Vohra</a:t>
            </a:r>
          </a:p>
          <a:p>
            <a:pPr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78" descr="C:\Users\nrdaxwa\Desktop\CREATE\Logos\NRF logo 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63837"/>
            <a:ext cx="595838" cy="2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edxkrp.com/sites/tedxkrp.com/files/speakers-logos/nus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140" y="6383347"/>
            <a:ext cx="703042" cy="286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ut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48" y="6316018"/>
            <a:ext cx="823258" cy="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irazee\Desktop\NTU Logo Brand\NTU bran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4" t="24069" r="31627" b="25041"/>
          <a:stretch/>
        </p:blipFill>
        <p:spPr bwMode="auto">
          <a:xfrm>
            <a:off x="4487972" y="6356350"/>
            <a:ext cx="1061784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522" y="6352890"/>
            <a:ext cx="354360" cy="37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9" y="6411005"/>
            <a:ext cx="1458807" cy="2405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84775" y="6257887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1520" y="889920"/>
            <a:ext cx="3688830" cy="923330"/>
            <a:chOff x="4869042" y="2479809"/>
            <a:chExt cx="5687680" cy="1423649"/>
          </a:xfrm>
        </p:grpSpPr>
        <p:sp>
          <p:nvSpPr>
            <p:cNvPr id="20" name="TextBox 5"/>
            <p:cNvSpPr txBox="1"/>
            <p:nvPr/>
          </p:nvSpPr>
          <p:spPr>
            <a:xfrm>
              <a:off x="4869042" y="2479809"/>
              <a:ext cx="5687680" cy="142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00B050"/>
                  </a:solidFill>
                </a:rPr>
                <a:t>C   </a:t>
              </a:r>
              <a:r>
                <a:rPr lang="en-US" sz="5400" dirty="0" err="1">
                  <a:solidFill>
                    <a:srgbClr val="00B050"/>
                  </a:solidFill>
                </a:rPr>
                <a:t>gniVisi</a:t>
              </a:r>
              <a:r>
                <a:rPr lang="en-US" sz="5400" dirty="0">
                  <a:solidFill>
                    <a:srgbClr val="00B050"/>
                  </a:solidFill>
                </a:rPr>
                <a:t>   n</a:t>
              </a:r>
              <a:endParaRPr lang="en-SG" sz="5400" dirty="0">
                <a:solidFill>
                  <a:srgbClr val="00B05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3206" y="2912276"/>
              <a:ext cx="703044" cy="7030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780" y="2919131"/>
              <a:ext cx="705087" cy="703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47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Publications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30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Papers published in International Journals in “Evidence” sheet in </a:t>
            </a:r>
            <a:r>
              <a:rPr lang="en-US" dirty="0" smtClean="0"/>
              <a:t>“Project-Tracking_Template.xlsx</a:t>
            </a:r>
            <a:r>
              <a:rPr lang="en-US" dirty="0"/>
              <a:t>”</a:t>
            </a:r>
          </a:p>
          <a:p>
            <a:pPr lvl="1"/>
            <a:r>
              <a:rPr lang="en-US" sz="2000" dirty="0"/>
              <a:t>J. H. </a:t>
            </a:r>
            <a:r>
              <a:rPr lang="en-US" sz="2000" dirty="0" err="1"/>
              <a:t>Teo</a:t>
            </a:r>
            <a:r>
              <a:rPr lang="en-US" sz="2000" dirty="0"/>
              <a:t>, K. Ali, S. Sarkar, M. Alioto, “Dual-Mode Clock Gating and Comparator Merging for 2.7X Energy/Conversion Reduction in SAR ADCs under Low-Activity Inputs,” being submitted to </a:t>
            </a:r>
            <a:r>
              <a:rPr lang="en-US" sz="2000" dirty="0" smtClean="0"/>
              <a:t>SSC-L 2021</a:t>
            </a:r>
            <a:endParaRPr lang="en-US" sz="2000" dirty="0"/>
          </a:p>
          <a:p>
            <a:pPr lvl="1"/>
            <a:r>
              <a:rPr lang="en-US" sz="2000" dirty="0" smtClean="0"/>
              <a:t>L</a:t>
            </a:r>
            <a:r>
              <a:rPr lang="en-US" sz="2000" dirty="0"/>
              <a:t>. Lin, S. Jain, M. Alioto, “Sub-</a:t>
            </a:r>
            <a:r>
              <a:rPr lang="en-US" sz="2000" dirty="0" err="1"/>
              <a:t>nW</a:t>
            </a:r>
            <a:r>
              <a:rPr lang="en-US" sz="2000" dirty="0"/>
              <a:t> Microcontroller with Dual-Mode Logic and Self-Startup for Battery-Indifferent Sensor Nodes,” accepted to IEEE Journal of Solid-State </a:t>
            </a:r>
            <a:r>
              <a:rPr lang="en-US" sz="2000" dirty="0" smtClean="0"/>
              <a:t>Circuits</a:t>
            </a:r>
          </a:p>
          <a:p>
            <a:pPr lvl="1"/>
            <a:r>
              <a:rPr lang="en-GB" sz="2000" dirty="0"/>
              <a:t>O. Aiello, P. </a:t>
            </a:r>
            <a:r>
              <a:rPr lang="en-GB" sz="2000" dirty="0" err="1"/>
              <a:t>Crovetti</a:t>
            </a:r>
            <a:r>
              <a:rPr lang="en-GB" sz="2000" dirty="0"/>
              <a:t>, P. Toledo, M. Alioto, “Rail-to-Rail Dynamic Voltage Comparator Scalable down to </a:t>
            </a:r>
            <a:r>
              <a:rPr lang="en-GB" sz="2000" dirty="0" err="1"/>
              <a:t>pW</a:t>
            </a:r>
            <a:r>
              <a:rPr lang="en-GB" sz="2000" dirty="0"/>
              <a:t>-Range Power and 0.15-V Supply,” accepted to IEEE Trans. on Circuits and Systems – part </a:t>
            </a:r>
            <a:r>
              <a:rPr lang="en-GB" sz="2000" dirty="0" smtClean="0"/>
              <a:t>II</a:t>
            </a:r>
          </a:p>
          <a:p>
            <a:pPr lvl="1"/>
            <a:r>
              <a:rPr lang="en-US" sz="2000" dirty="0"/>
              <a:t>L. </a:t>
            </a:r>
            <a:r>
              <a:rPr lang="en-US" sz="2000" dirty="0" err="1"/>
              <a:t>Fassio</a:t>
            </a:r>
            <a:r>
              <a:rPr lang="en-US" sz="2000" dirty="0"/>
              <a:t>, F. </a:t>
            </a:r>
            <a:r>
              <a:rPr lang="en-US" sz="2000" dirty="0" err="1"/>
              <a:t>Settino</a:t>
            </a:r>
            <a:r>
              <a:rPr lang="en-US" sz="2000" dirty="0"/>
              <a:t>, L. </a:t>
            </a:r>
            <a:r>
              <a:rPr lang="en-US" sz="2000" dirty="0" err="1"/>
              <a:t>Longyang</a:t>
            </a:r>
            <a:r>
              <a:rPr lang="en-US" sz="2000" dirty="0"/>
              <a:t>, R. De Rose, M. </a:t>
            </a:r>
            <a:r>
              <a:rPr lang="en-US" sz="2000" dirty="0" err="1"/>
              <a:t>Lanuzza</a:t>
            </a:r>
            <a:r>
              <a:rPr lang="en-US" sz="2000" dirty="0"/>
              <a:t>, F. </a:t>
            </a:r>
            <a:r>
              <a:rPr lang="en-US" sz="2000" dirty="0" err="1"/>
              <a:t>Crupi</a:t>
            </a:r>
            <a:r>
              <a:rPr lang="en-US" sz="2000" dirty="0"/>
              <a:t>, M. Alioto, “A Robust Sub-Threshold, Low Power-Delay, Energy and Area Efficient Level Shifter,” accepted to IEEE </a:t>
            </a:r>
            <a:r>
              <a:rPr lang="en-US" sz="2000" dirty="0" smtClean="0"/>
              <a:t>TCAS-II</a:t>
            </a:r>
          </a:p>
        </p:txBody>
      </p:sp>
    </p:spTree>
    <p:extLst>
      <p:ext uri="{BB962C8B-B14F-4D97-AF65-F5344CB8AC3E}">
        <p14:creationId xmlns:p14="http://schemas.microsoft.com/office/powerpoint/2010/main" val="42820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Publications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31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S</a:t>
            </a:r>
            <a:r>
              <a:rPr lang="en-US" sz="2000" dirty="0"/>
              <a:t>. Jain, L. Lin, M. Alioto, “Processor Energy-Performance Range Extension Beyond Voltage Scaling via Drop-In Methodologies,” IEEE Journal of Solid-State Circuits (invited), vol. 55, no. 10, pp. 2670-2679, Oct. 2020</a:t>
            </a:r>
            <a:endParaRPr lang="en-US" sz="2000" dirty="0" smtClean="0"/>
          </a:p>
          <a:p>
            <a:pPr lvl="1"/>
            <a:r>
              <a:rPr lang="en-US" sz="2000" dirty="0"/>
              <a:t>P. Toledo, P. </a:t>
            </a:r>
            <a:r>
              <a:rPr lang="en-US" sz="2000" dirty="0" err="1"/>
              <a:t>Crovetti</a:t>
            </a:r>
            <a:r>
              <a:rPr lang="en-US" sz="2000" dirty="0"/>
              <a:t>, O. Aiello, M. Alioto, “Fully Digital Rail-to-Rail OTA with Sub-1,000 µm2 Area, 250-mV Minimum Supply and </a:t>
            </a:r>
            <a:r>
              <a:rPr lang="en-US" sz="2000" dirty="0" err="1"/>
              <a:t>nW</a:t>
            </a:r>
            <a:r>
              <a:rPr lang="en-US" sz="2000" dirty="0"/>
              <a:t> Power at 150-pF Load in 180nm,” IEEE Solid-State Circuits Letters, vol. 3, pp. 474-477, Sept. 2020</a:t>
            </a:r>
            <a:endParaRPr lang="en-US" sz="2000" dirty="0" smtClean="0"/>
          </a:p>
          <a:p>
            <a:pPr lvl="1"/>
            <a:r>
              <a:rPr lang="en-GB" sz="2000" dirty="0"/>
              <a:t>S. Jain, L. Lin, M. Alioto, “Broad-Purpose In-Memory Computing for Signal Monitoring and Machine Learning Workloads,” IEEE Solid-State Circuits Letters (invited), vol. 3, pp. 394-397, Sept. 2020</a:t>
            </a:r>
            <a:endParaRPr lang="en-US" sz="2000" dirty="0"/>
          </a:p>
          <a:p>
            <a:pPr lvl="1"/>
            <a:r>
              <a:rPr lang="en-US" sz="2000" dirty="0" smtClean="0"/>
              <a:t>J</a:t>
            </a:r>
            <a:r>
              <a:rPr lang="en-US" sz="2000" dirty="0"/>
              <a:t>. H. </a:t>
            </a:r>
            <a:r>
              <a:rPr lang="en-US" sz="2000" dirty="0" err="1"/>
              <a:t>Teo</a:t>
            </a:r>
            <a:r>
              <a:rPr lang="en-US" sz="2000" dirty="0"/>
              <a:t>, S. Cheng, M. Alioto, “Low-Energy Voice Activity Detection via Energy-Quality Scaling from Data Conversion to Machine Learning,” IEEE Trans. on CAS – part I, vol. 67, no. 4, pp. 1378-1377, April 2020</a:t>
            </a:r>
            <a:endParaRPr lang="en-US" sz="2000" dirty="0" smtClean="0"/>
          </a:p>
          <a:p>
            <a:pPr lvl="1"/>
            <a:r>
              <a:rPr lang="en-US" sz="2000" dirty="0" smtClean="0"/>
              <a:t>S</a:t>
            </a:r>
            <a:r>
              <a:rPr lang="en-US" sz="2000" dirty="0"/>
              <a:t>. Jain, L. Lin, M. Alioto, Adaptive Digital Circuits for Power-Performance Range beyond Wide Voltage Scaling, Springer, </a:t>
            </a:r>
            <a:r>
              <a:rPr lang="en-US" sz="2000" dirty="0" smtClean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9091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Publications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32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dirty="0" smtClean="0"/>
              <a:t>S</a:t>
            </a:r>
            <a:r>
              <a:rPr lang="en-GB" sz="2000" dirty="0"/>
              <a:t>. Jain, L. </a:t>
            </a:r>
            <a:r>
              <a:rPr lang="en-GB" sz="2000" dirty="0" err="1"/>
              <a:t>Longyang</a:t>
            </a:r>
            <a:r>
              <a:rPr lang="en-GB" sz="2000" dirty="0"/>
              <a:t>, M. Alioto, “Automated Design of Reconfigurable Micro-Architectures for Accelerators under Wide Voltage Scaling,” IEEE Trans. on VLSI Systems, vol. 28, no. 3, pp. 777-790, March 2020</a:t>
            </a:r>
            <a:endParaRPr lang="en-GB" sz="2000" dirty="0" smtClean="0"/>
          </a:p>
          <a:p>
            <a:pPr lvl="1"/>
            <a:r>
              <a:rPr lang="en-US" sz="2000" dirty="0"/>
              <a:t>O. Aiello, P. </a:t>
            </a:r>
            <a:r>
              <a:rPr lang="en-US" sz="2000" dirty="0" err="1"/>
              <a:t>Crovetti</a:t>
            </a:r>
            <a:r>
              <a:rPr lang="en-US" sz="2000" dirty="0"/>
              <a:t>, M. Alioto, “Fully Synthesizable Low-Area Analogue-to-Digital Converters with Minimal Design Effort Based on the Dyadic Digital Pulse Modulation,” accepted to IEEE </a:t>
            </a:r>
            <a:r>
              <a:rPr lang="en-US" sz="2000" dirty="0" smtClean="0"/>
              <a:t>Access</a:t>
            </a:r>
          </a:p>
          <a:p>
            <a:pPr lvl="1"/>
            <a:r>
              <a:rPr lang="en-US" sz="2000" dirty="0"/>
              <a:t>A. Alvarez, G. </a:t>
            </a:r>
            <a:r>
              <a:rPr lang="en-US" sz="2000" dirty="0" err="1"/>
              <a:t>Ponnusamy</a:t>
            </a:r>
            <a:r>
              <a:rPr lang="en-US" sz="2000" dirty="0"/>
              <a:t>, M. Alioto, “Energy-Quality Scalable Memory-Frugal Feature Extraction for Always-On Deep Sub-</a:t>
            </a:r>
            <a:r>
              <a:rPr lang="en-US" sz="2000" dirty="0" err="1"/>
              <a:t>mW</a:t>
            </a:r>
            <a:r>
              <a:rPr lang="en-US" sz="2000" dirty="0"/>
              <a:t> Distributed Vision,” IEEE Access, vol. 8, pp. 18951-18961, Jan. 2020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2403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Publications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33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List </a:t>
            </a:r>
            <a:r>
              <a:rPr lang="en-US" dirty="0"/>
              <a:t>of Presentations at International Conferences in “Evidence” sheet in </a:t>
            </a:r>
            <a:r>
              <a:rPr lang="en-US" dirty="0" smtClean="0"/>
              <a:t>“</a:t>
            </a:r>
            <a:r>
              <a:rPr lang="en-US" dirty="0"/>
              <a:t>Project-Tracking_Template.xlsx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GB" sz="2000" dirty="0"/>
              <a:t>S. Jain, L. Lin, M. Alioto, “Broad-Purpose In-Memory Computing for DSP and Machine Learning Workloads Based on Commercial </a:t>
            </a:r>
            <a:r>
              <a:rPr lang="en-GB" sz="2000" dirty="0" err="1"/>
              <a:t>Bitcell</a:t>
            </a:r>
            <a:r>
              <a:rPr lang="en-GB" sz="2000" dirty="0"/>
              <a:t>,” in Proc. of ASSCC 2020</a:t>
            </a:r>
          </a:p>
          <a:p>
            <a:pPr lvl="1"/>
            <a:r>
              <a:rPr lang="en-US" sz="2000" dirty="0" smtClean="0"/>
              <a:t>S</a:t>
            </a:r>
            <a:r>
              <a:rPr lang="en-US" sz="2000" dirty="0"/>
              <a:t>. Jain, L. </a:t>
            </a:r>
            <a:r>
              <a:rPr lang="en-US" sz="2000" dirty="0" err="1"/>
              <a:t>Longyang</a:t>
            </a:r>
            <a:r>
              <a:rPr lang="en-US" sz="2000" dirty="0"/>
              <a:t>, M. Alioto, “Low-Overhead Drop-In Techniques to Extend the Energy-Performance Tradeoff in Microcontrollers Beyond VDD Scaling,” in Proc. of ASSCC 2019, pp. 125-129, Macau (China), Nov. </a:t>
            </a:r>
            <a:r>
              <a:rPr lang="en-US" sz="2000" dirty="0" smtClean="0"/>
              <a:t>2019</a:t>
            </a:r>
          </a:p>
          <a:p>
            <a:pPr lvl="1"/>
            <a:r>
              <a:rPr lang="en-US" sz="2000" dirty="0"/>
              <a:t>O. Aiello, P. </a:t>
            </a:r>
            <a:r>
              <a:rPr lang="en-US" sz="2000" dirty="0" err="1"/>
              <a:t>Crovetti</a:t>
            </a:r>
            <a:r>
              <a:rPr lang="en-US" sz="2000" dirty="0"/>
              <a:t>, A. Sharma, M. Alioto, “Fully-Synthesizable Current-Input ADCs for Ultra-Low Area and Minimal Design Effort,” </a:t>
            </a:r>
            <a:r>
              <a:rPr lang="en-US" sz="2000" dirty="0" smtClean="0"/>
              <a:t>in Proc. of ICECS </a:t>
            </a:r>
            <a:r>
              <a:rPr lang="en-US" sz="2000" dirty="0"/>
              <a:t>2019</a:t>
            </a:r>
            <a:endParaRPr lang="en-SG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85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Demos/Public </a:t>
            </a:r>
            <a:r>
              <a:rPr lang="en-US" sz="3600" dirty="0"/>
              <a:t>Materials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34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No. of TRL </a:t>
            </a:r>
            <a:r>
              <a:rPr lang="en-US" dirty="0" smtClean="0"/>
              <a:t>4 </a:t>
            </a:r>
            <a:r>
              <a:rPr lang="en-US" dirty="0"/>
              <a:t>Prototypes in “Evidence” sheet in </a:t>
            </a:r>
            <a:r>
              <a:rPr lang="en-US" dirty="0" smtClean="0"/>
              <a:t>“Project-Tracking_Template.xlsx</a:t>
            </a:r>
            <a:r>
              <a:rPr lang="en-US" dirty="0"/>
              <a:t>”</a:t>
            </a:r>
          </a:p>
          <a:p>
            <a:pPr lvl="1"/>
            <a:r>
              <a:rPr lang="en-GB" sz="2400" dirty="0"/>
              <a:t>Dual-Mode Clock Gating and Comparator Merging for 2.7X Energy/Conversion Reduction in SAR ADCs under Low-Activity </a:t>
            </a:r>
            <a:r>
              <a:rPr lang="en-GB" sz="2400" dirty="0" smtClean="0"/>
              <a:t>Inputs</a:t>
            </a:r>
          </a:p>
          <a:p>
            <a:pPr lvl="1"/>
            <a:r>
              <a:rPr lang="en-GB" sz="2400" dirty="0"/>
              <a:t>Sub-</a:t>
            </a:r>
            <a:r>
              <a:rPr lang="en-GB" sz="2400" dirty="0" err="1"/>
              <a:t>nW</a:t>
            </a:r>
            <a:r>
              <a:rPr lang="en-GB" sz="2400" dirty="0"/>
              <a:t> Microcontroller with Dual-Mode Logic and Self-</a:t>
            </a:r>
            <a:r>
              <a:rPr lang="en-GB" sz="2400" dirty="0" err="1"/>
              <a:t>Startup</a:t>
            </a:r>
            <a:r>
              <a:rPr lang="en-GB" sz="2400" dirty="0"/>
              <a:t> for Battery-Indifferent Sensor </a:t>
            </a:r>
            <a:r>
              <a:rPr lang="en-GB" sz="2400" dirty="0" smtClean="0"/>
              <a:t>Nodes</a:t>
            </a:r>
          </a:p>
          <a:p>
            <a:pPr lvl="1"/>
            <a:r>
              <a:rPr lang="en-GB" sz="2400" dirty="0"/>
              <a:t>Rail-to-Rail Dynamic Voltage Comparator Scalable down to </a:t>
            </a:r>
            <a:r>
              <a:rPr lang="en-GB" sz="2400" dirty="0" err="1"/>
              <a:t>pW</a:t>
            </a:r>
            <a:r>
              <a:rPr lang="en-GB" sz="2400" dirty="0"/>
              <a:t>-Range Power and 0.15-V </a:t>
            </a:r>
            <a:r>
              <a:rPr lang="en-GB" sz="2400" dirty="0" smtClean="0"/>
              <a:t>Supply</a:t>
            </a:r>
          </a:p>
          <a:p>
            <a:pPr lvl="1"/>
            <a:r>
              <a:rPr lang="en-GB" sz="2400" dirty="0"/>
              <a:t>A Robust Sub-Threshold, Low Power-Delay, Energy and Area Efficient Level </a:t>
            </a:r>
            <a:r>
              <a:rPr lang="en-GB" sz="2400" dirty="0" smtClean="0"/>
              <a:t>Shifter</a:t>
            </a:r>
          </a:p>
          <a:p>
            <a:pPr lvl="1"/>
            <a:r>
              <a:rPr lang="en-GB" sz="2400" dirty="0"/>
              <a:t>Processor Energy-Performance Range Extension Beyond Voltage Scaling via Drop-In </a:t>
            </a:r>
            <a:r>
              <a:rPr lang="en-GB" sz="2400" dirty="0" smtClean="0"/>
              <a:t>Methodologies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74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Demos/Public </a:t>
            </a:r>
            <a:r>
              <a:rPr lang="en-US" sz="3600" dirty="0"/>
              <a:t>Materials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35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/>
              <a:t>Fully </a:t>
            </a:r>
            <a:r>
              <a:rPr lang="en-GB" sz="2400" dirty="0"/>
              <a:t>Digital Rail-to-Rail OTA with Sub-1,000 µm2 Area, 250-mV Minimum Supply and </a:t>
            </a:r>
            <a:r>
              <a:rPr lang="en-GB" sz="2400" dirty="0" err="1"/>
              <a:t>nW</a:t>
            </a:r>
            <a:r>
              <a:rPr lang="en-GB" sz="2400" dirty="0"/>
              <a:t> Power at 150-pF Load in </a:t>
            </a:r>
            <a:r>
              <a:rPr lang="en-GB" sz="2400" dirty="0" smtClean="0"/>
              <a:t>180nm</a:t>
            </a:r>
          </a:p>
          <a:p>
            <a:pPr lvl="1"/>
            <a:r>
              <a:rPr lang="en-GB" sz="2400" dirty="0"/>
              <a:t>Broad-Purpose In-Memory Computing for Signal Monitoring and Machine Learning </a:t>
            </a:r>
            <a:r>
              <a:rPr lang="en-GB" sz="2400" dirty="0" smtClean="0"/>
              <a:t>Workloads</a:t>
            </a:r>
          </a:p>
          <a:p>
            <a:pPr lvl="1"/>
            <a:r>
              <a:rPr lang="en-US" sz="2400" dirty="0" smtClean="0"/>
              <a:t>Fully </a:t>
            </a:r>
            <a:r>
              <a:rPr lang="en-US" sz="2400" dirty="0"/>
              <a:t>Synthesizable Low-Area Analogue-to-Digital Converters with Minimal Design Effort Based on the Dyadic Digital Pulse </a:t>
            </a:r>
            <a:r>
              <a:rPr lang="en-US" sz="2400" dirty="0" smtClean="0"/>
              <a:t>Modulation</a:t>
            </a:r>
            <a:endParaRPr lang="en-US" sz="2400" dirty="0"/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Sub-</a:t>
            </a:r>
            <a:r>
              <a:rPr lang="en-US" sz="2400" dirty="0" err="1"/>
              <a:t>mW</a:t>
            </a:r>
            <a:r>
              <a:rPr lang="en-US" sz="2400" dirty="0"/>
              <a:t>, Sub-mm2 Energy-Quality Scalable Feature Extraction Accelerator for Distributed Vision in </a:t>
            </a:r>
            <a:r>
              <a:rPr lang="en-US" sz="2400" dirty="0" smtClean="0"/>
              <a:t>40nm</a:t>
            </a:r>
            <a:endParaRPr lang="en-US" sz="2400" dirty="0"/>
          </a:p>
          <a:p>
            <a:pPr lvl="1"/>
            <a:r>
              <a:rPr lang="en-US" sz="2400" dirty="0" smtClean="0"/>
              <a:t>Sub-</a:t>
            </a:r>
            <a:r>
              <a:rPr lang="en-US" sz="2400" dirty="0" err="1" smtClean="0"/>
              <a:t>nW</a:t>
            </a:r>
            <a:r>
              <a:rPr lang="en-US" sz="2400" dirty="0" smtClean="0"/>
              <a:t> </a:t>
            </a:r>
            <a:r>
              <a:rPr lang="en-US" sz="2400" dirty="0"/>
              <a:t>Microcontroller with Dual-Mode Logic and Self-startup for Battery-Indifferent Sensor </a:t>
            </a:r>
            <a:r>
              <a:rPr lang="en-US" sz="2400" dirty="0" smtClean="0"/>
              <a:t>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0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Demos/Public </a:t>
            </a:r>
            <a:r>
              <a:rPr lang="en-US" sz="3600" dirty="0"/>
              <a:t>Materials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36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Links to public materials (e.g., GitHub): … (accumulate over the years, highlight new in red)</a:t>
            </a:r>
          </a:p>
          <a:p>
            <a:pPr lvl="1"/>
            <a:r>
              <a:rPr lang="en-GB" sz="2400" dirty="0"/>
              <a:t>RECMICRO scripts and design flows on </a:t>
            </a:r>
            <a:r>
              <a:rPr lang="en-GB" sz="2400" dirty="0" smtClean="0"/>
              <a:t>GitHub: </a:t>
            </a:r>
            <a:r>
              <a:rPr lang="en-GB" sz="2400" i="1" dirty="0"/>
              <a:t>https://</a:t>
            </a:r>
            <a:r>
              <a:rPr lang="en-GB" sz="2400" i="1" dirty="0" smtClean="0"/>
              <a:t>github.com/srbhjn459/RECMICRO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8231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Talks, Videos, News, Press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37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items in </a:t>
            </a:r>
            <a:r>
              <a:rPr lang="en-US" dirty="0" smtClean="0"/>
              <a:t>“Project-Tracking_Template.xlsx</a:t>
            </a:r>
            <a:r>
              <a:rPr lang="en-US" dirty="0"/>
              <a:t>”</a:t>
            </a:r>
          </a:p>
          <a:p>
            <a:pPr lvl="1"/>
            <a:r>
              <a:rPr lang="en-US" dirty="0" smtClean="0"/>
              <a:t>Press </a:t>
            </a:r>
            <a:r>
              <a:rPr lang="en-US" dirty="0"/>
              <a:t>releases </a:t>
            </a:r>
            <a:r>
              <a:rPr lang="en-US" dirty="0" smtClean="0"/>
              <a:t>sheet</a:t>
            </a:r>
          </a:p>
          <a:p>
            <a:pPr lvl="2"/>
            <a:r>
              <a:rPr lang="en-GB" dirty="0" smtClean="0"/>
              <a:t>Network </a:t>
            </a:r>
            <a:r>
              <a:rPr lang="en-GB" dirty="0"/>
              <a:t>on Chip with quintupled energy efficiency for artificial intelligence applications</a:t>
            </a:r>
          </a:p>
          <a:p>
            <a:pPr marL="914400" lvl="2" indent="0">
              <a:buNone/>
              <a:tabLst>
                <a:tab pos="1162050" algn="l"/>
              </a:tabLst>
            </a:pPr>
            <a:r>
              <a:rPr lang="en-GB" dirty="0" smtClean="0"/>
              <a:t>	</a:t>
            </a:r>
            <a:r>
              <a:rPr lang="en-GB" sz="1600" i="1" dirty="0" smtClean="0"/>
              <a:t>http://news.nus.edu.sg/research/five-times-more-efficient-data-transfer</a:t>
            </a:r>
            <a:endParaRPr lang="en-GB" sz="1600" i="1" dirty="0"/>
          </a:p>
          <a:p>
            <a:pPr marL="914400" lvl="2" indent="0">
              <a:buNone/>
            </a:pPr>
            <a:r>
              <a:rPr lang="en-GB" dirty="0"/>
              <a:t>(media coverage on </a:t>
            </a:r>
            <a:r>
              <a:rPr lang="en-GB" dirty="0" err="1"/>
              <a:t>EurekAlert</a:t>
            </a:r>
            <a:r>
              <a:rPr lang="en-GB" dirty="0"/>
              <a:t>, </a:t>
            </a:r>
            <a:r>
              <a:rPr lang="en-GB" dirty="0" err="1" smtClean="0"/>
              <a:t>HPCWire</a:t>
            </a:r>
            <a:r>
              <a:rPr lang="en-GB" dirty="0" smtClean="0"/>
              <a:t>, …)</a:t>
            </a:r>
            <a:endParaRPr lang="en-GB" dirty="0"/>
          </a:p>
          <a:p>
            <a:pPr lvl="2"/>
            <a:r>
              <a:rPr lang="en-GB" dirty="0" smtClean="0"/>
              <a:t>first </a:t>
            </a:r>
            <a:r>
              <a:rPr lang="en-GB" dirty="0"/>
              <a:t>microprocessor with energy-performance </a:t>
            </a:r>
            <a:r>
              <a:rPr lang="en-GB" dirty="0" err="1"/>
              <a:t>tradeoff</a:t>
            </a:r>
            <a:r>
              <a:rPr lang="en-GB" dirty="0"/>
              <a:t> wider than voltage scaling for faster operation and longer battery </a:t>
            </a:r>
            <a:r>
              <a:rPr lang="en-GB" dirty="0" smtClean="0"/>
              <a:t>life: </a:t>
            </a:r>
            <a:r>
              <a:rPr lang="pt-BR" sz="1600" i="1" dirty="0" smtClean="0"/>
              <a:t>http</a:t>
            </a:r>
            <a:r>
              <a:rPr lang="pt-BR" sz="1600" i="1" dirty="0"/>
              <a:t>://</a:t>
            </a:r>
            <a:r>
              <a:rPr lang="pt-BR" sz="1600" i="1" dirty="0" smtClean="0"/>
              <a:t>news.nus.edu.sg/research/enabling-battery-powered-silicon-chips-work-faster-and-longer</a:t>
            </a:r>
          </a:p>
          <a:p>
            <a:pPr marL="914400" lvl="2" indent="0">
              <a:buNone/>
            </a:pPr>
            <a:r>
              <a:rPr lang="en-GB" dirty="0" smtClean="0"/>
              <a:t>(media coverage on </a:t>
            </a:r>
            <a:r>
              <a:rPr lang="en-GB" dirty="0" err="1" smtClean="0"/>
              <a:t>EurekAlert</a:t>
            </a:r>
            <a:r>
              <a:rPr lang="en-GB" dirty="0" smtClean="0"/>
              <a:t>, Azo Materials, </a:t>
            </a:r>
            <a:r>
              <a:rPr lang="en-GB" dirty="0" err="1" smtClean="0"/>
              <a:t>TechXplore</a:t>
            </a:r>
            <a:r>
              <a:rPr lang="en-GB" dirty="0" smtClean="0"/>
              <a:t>, </a:t>
            </a:r>
            <a:r>
              <a:rPr lang="en-GB" dirty="0" err="1" smtClean="0"/>
              <a:t>ScienMag</a:t>
            </a:r>
            <a:r>
              <a:rPr lang="en-GB" dirty="0" smtClean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4246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Talks, Videos, News, Press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38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dirty="0" smtClean="0"/>
              <a:t>novel </a:t>
            </a:r>
            <a:r>
              <a:rPr lang="en-GB" dirty="0"/>
              <a:t>class of data converters that can be designed with fully-automated digital design flows for design turnaround time down to a few hours instead of months: </a:t>
            </a:r>
            <a:r>
              <a:rPr lang="en-GB" i="1" dirty="0" smtClean="0"/>
              <a:t>https</a:t>
            </a:r>
            <a:r>
              <a:rPr lang="en-GB" i="1" dirty="0"/>
              <a:t>://www.eng.nus.edu.sg/ece/news/nus-innovation-paves-the-way-for-sensor-interfaces-that-are-30-times-smaller/</a:t>
            </a:r>
            <a:endParaRPr lang="pt-BR" i="1" dirty="0" smtClean="0"/>
          </a:p>
          <a:p>
            <a:pPr marL="914400" lvl="2" indent="0">
              <a:buNone/>
            </a:pPr>
            <a:r>
              <a:rPr lang="en-GB" dirty="0"/>
              <a:t>(media coverage on </a:t>
            </a:r>
            <a:r>
              <a:rPr lang="en-GB" dirty="0" err="1" smtClean="0"/>
              <a:t>ScienceDaily</a:t>
            </a:r>
            <a:r>
              <a:rPr lang="en-GB" dirty="0" smtClean="0"/>
              <a:t>, </a:t>
            </a:r>
            <a:r>
              <a:rPr lang="en-GB" dirty="0" err="1" smtClean="0"/>
              <a:t>TechXplore</a:t>
            </a:r>
            <a:r>
              <a:rPr lang="en-GB" dirty="0"/>
              <a:t>, </a:t>
            </a:r>
            <a:r>
              <a:rPr lang="en-GB" dirty="0" err="1" smtClean="0"/>
              <a:t>TechBallad</a:t>
            </a:r>
            <a:r>
              <a:rPr lang="en-GB" dirty="0" smtClean="0"/>
              <a:t>, Semiconductor Engineering, Embedded Conference Finland…)</a:t>
            </a:r>
            <a:endParaRPr lang="en-GB" dirty="0"/>
          </a:p>
          <a:p>
            <a:pPr lvl="2"/>
            <a:endParaRPr lang="pt-BR" dirty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00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Talks, Videos, News, Press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39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Talks</a:t>
            </a:r>
          </a:p>
          <a:p>
            <a:pPr lvl="2"/>
            <a:r>
              <a:rPr lang="en-GB" sz="2000" dirty="0"/>
              <a:t>KEYNOTE: Widely-Adaptive </a:t>
            </a:r>
            <a:r>
              <a:rPr lang="en-GB" sz="2000" dirty="0" err="1"/>
              <a:t>Intelligent&amp;Connected</a:t>
            </a:r>
            <a:r>
              <a:rPr lang="en-GB" sz="2000" dirty="0"/>
              <a:t> Systems for Nearly-Unstoppable Operation under Highly Uncertain Power Availability – keynote speech at the IEEE ICCE 2021 conference, Jan 13, 2021, </a:t>
            </a:r>
            <a:r>
              <a:rPr lang="en-GB" sz="2000" dirty="0" err="1"/>
              <a:t>Phu</a:t>
            </a:r>
            <a:r>
              <a:rPr lang="en-GB" sz="2000" dirty="0"/>
              <a:t> </a:t>
            </a:r>
            <a:r>
              <a:rPr lang="en-GB" sz="2000" dirty="0" err="1"/>
              <a:t>Quoc</a:t>
            </a:r>
            <a:r>
              <a:rPr lang="en-GB" sz="2000" dirty="0"/>
              <a:t> Island (Vietnam)</a:t>
            </a:r>
          </a:p>
          <a:p>
            <a:pPr lvl="2"/>
            <a:r>
              <a:rPr lang="en-GB" sz="2000" dirty="0"/>
              <a:t>From Less Batteries to Battery-Less: Enabling A Greener World through Ultra-Wide Power-Performance Adaptation down to </a:t>
            </a:r>
            <a:r>
              <a:rPr lang="en-GB" sz="2000" dirty="0" err="1"/>
              <a:t>pWs</a:t>
            </a:r>
            <a:r>
              <a:rPr lang="en-GB" sz="2000" dirty="0"/>
              <a:t> – keynote speech at the IEEE </a:t>
            </a:r>
            <a:r>
              <a:rPr lang="en-GB" sz="2000" dirty="0" err="1"/>
              <a:t>WispNet</a:t>
            </a:r>
            <a:r>
              <a:rPr lang="en-GB" sz="2000" dirty="0"/>
              <a:t> 2020 conference, June 20, 2020, Chennai (India)</a:t>
            </a:r>
          </a:p>
          <a:p>
            <a:pPr lvl="2"/>
            <a:r>
              <a:rPr lang="en-GB" sz="2000" dirty="0" smtClean="0"/>
              <a:t>(</a:t>
            </a:r>
            <a:r>
              <a:rPr lang="en-GB" sz="2000" dirty="0"/>
              <a:t>KEYNOTE) </a:t>
            </a:r>
            <a:r>
              <a:rPr lang="en-GB" sz="2000" dirty="0" smtClean="0"/>
              <a:t>Survival </a:t>
            </a:r>
            <a:r>
              <a:rPr lang="en-GB" sz="2000" dirty="0"/>
              <a:t>of the fittest: circuits and architectures for computation with ultra-wide power-performance adaptation beyond voltage scaling – keynote speech at the IEEE S3S 2019 conference, Oct 16, 2019, San Jose (USA</a:t>
            </a:r>
            <a:r>
              <a:rPr lang="en-GB" sz="2000" dirty="0" smtClean="0"/>
              <a:t>)</a:t>
            </a:r>
          </a:p>
          <a:p>
            <a:pPr lvl="2"/>
            <a:r>
              <a:rPr lang="en-GB" sz="2000" dirty="0" smtClean="0"/>
              <a:t>(KEYNOTE) Survival </a:t>
            </a:r>
            <a:r>
              <a:rPr lang="en-GB" sz="2000" dirty="0"/>
              <a:t>of the fittest: circuits and architectures with wide power-performance adaptation – Beyond voltage scaling and down to </a:t>
            </a:r>
            <a:r>
              <a:rPr lang="en-GB" sz="2000" dirty="0" err="1"/>
              <a:t>pWs</a:t>
            </a:r>
            <a:r>
              <a:rPr lang="en-GB" sz="2000" dirty="0"/>
              <a:t> – keynote speech at the IEEE </a:t>
            </a:r>
            <a:r>
              <a:rPr lang="en-GB" sz="2000" dirty="0" err="1"/>
              <a:t>MCSoC</a:t>
            </a:r>
            <a:r>
              <a:rPr lang="en-GB" sz="2000" dirty="0"/>
              <a:t> 2019 conference, Oct 1, 2019, </a:t>
            </a:r>
            <a:r>
              <a:rPr lang="en-GB" sz="2000" dirty="0" smtClean="0"/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19955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Outline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</a:t>
            </a:fld>
            <a:endParaRPr lang="en-SG"/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599090" y="746234"/>
            <a:ext cx="8087710" cy="3937526"/>
          </a:xfrm>
        </p:spPr>
        <p:txBody>
          <a:bodyPr>
            <a:noAutofit/>
          </a:bodyPr>
          <a:lstStyle/>
          <a:p>
            <a:r>
              <a:rPr lang="en-US" dirty="0"/>
              <a:t>Imager with Saliency Detection</a:t>
            </a:r>
          </a:p>
          <a:p>
            <a:pPr lvl="1"/>
            <a:r>
              <a:rPr lang="en-US" dirty="0"/>
              <a:t>Minutes of last meeting</a:t>
            </a:r>
          </a:p>
          <a:p>
            <a:pPr lvl="1"/>
            <a:r>
              <a:rPr lang="en-US" dirty="0"/>
              <a:t>Design Updates for Saliency Detection </a:t>
            </a:r>
          </a:p>
          <a:p>
            <a:pPr lvl="1"/>
            <a:r>
              <a:rPr lang="en-US" dirty="0"/>
              <a:t>Design Updates for Peripheral Circuits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9647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Talks, Videos, News, Press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40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2000" dirty="0" smtClean="0"/>
              <a:t>(KEYNOTE) Survival </a:t>
            </a:r>
            <a:r>
              <a:rPr lang="en-GB" sz="2000" dirty="0"/>
              <a:t>of the fittest: circuits and architectures with wide power-performance adaptation beyond voltage scaling – keynote speech at the IEEE SOCC 2019 conference, Sept 3, 2019, </a:t>
            </a:r>
            <a:r>
              <a:rPr lang="en-GB" sz="2000" dirty="0" smtClean="0"/>
              <a:t>Singapore</a:t>
            </a:r>
          </a:p>
          <a:p>
            <a:pPr lvl="2"/>
            <a:r>
              <a:rPr lang="en-GB" sz="2000" dirty="0"/>
              <a:t>(KEYNOTE) </a:t>
            </a:r>
            <a:r>
              <a:rPr lang="en-GB" sz="2000" dirty="0" smtClean="0"/>
              <a:t>Energy-Quality </a:t>
            </a:r>
            <a:r>
              <a:rPr lang="en-GB" sz="2000" dirty="0"/>
              <a:t>Scalable Integrated Systems - Preserving Energy Downscaling in the Decade Ahead – keynote speech at the IEEE </a:t>
            </a:r>
            <a:r>
              <a:rPr lang="en-GB" sz="2000" dirty="0" err="1"/>
              <a:t>SigTelCom</a:t>
            </a:r>
            <a:r>
              <a:rPr lang="en-GB" sz="2000" dirty="0"/>
              <a:t> 2019 conference, March 20, 2019, Hanoi (Vietnam)</a:t>
            </a:r>
          </a:p>
          <a:p>
            <a:pPr lvl="2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0999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Objectives/Deliverables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41</a:t>
            </a:fld>
            <a:endParaRPr lang="en-SG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3614" y="764708"/>
          <a:ext cx="4536496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438562">
                  <a:extLst>
                    <a:ext uri="{9D8B030D-6E8A-4147-A177-3AD203B41FA5}">
                      <a16:colId xmlns:a16="http://schemas.microsoft.com/office/drawing/2014/main" val="3027516778"/>
                    </a:ext>
                  </a:extLst>
                </a:gridCol>
                <a:gridCol w="1214694">
                  <a:extLst>
                    <a:ext uri="{9D8B030D-6E8A-4147-A177-3AD203B41FA5}">
                      <a16:colId xmlns:a16="http://schemas.microsoft.com/office/drawing/2014/main" val="34205623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998153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76450787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84889994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8946619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5633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2457659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5762447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09537763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678294120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40880354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438854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15449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78208595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12454941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585193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931801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7935666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56231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414940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907806772"/>
                    </a:ext>
                  </a:extLst>
                </a:gridCol>
              </a:tblGrid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5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3942"/>
                  </a:ext>
                </a:extLst>
              </a:tr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3527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Sub-project 1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System modeling, exploration, integration, demonstration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83146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1.1 System simulation/modeling framework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D1.1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033407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1.2 System on board (SoB) integration/characterization (round #1)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M1.2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39595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1.3 System on board (SoB) integration/characterization (round #2)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M1.3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54132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1.4 System on chip (SoC) partitioning, chip level simulation environment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M1.4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353662"/>
                  </a:ext>
                </a:extLst>
              </a:tr>
              <a:tr h="135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1.5 System on chip (SoC) optimization and integration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D1.5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896823"/>
                  </a:ext>
                </a:extLst>
              </a:tr>
              <a:tr h="139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1.6 SoC characterization and in-field validation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M1.6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32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Objectives/Deliverables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42</a:t>
            </a:fld>
            <a:endParaRPr lang="en-SG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3608" y="649420"/>
          <a:ext cx="4536496" cy="6134100"/>
        </p:xfrm>
        <a:graphic>
          <a:graphicData uri="http://schemas.openxmlformats.org/drawingml/2006/table">
            <a:tbl>
              <a:tblPr firstRow="1" firstCol="1" bandRow="1"/>
              <a:tblGrid>
                <a:gridCol w="438562">
                  <a:extLst>
                    <a:ext uri="{9D8B030D-6E8A-4147-A177-3AD203B41FA5}">
                      <a16:colId xmlns:a16="http://schemas.microsoft.com/office/drawing/2014/main" val="3027516778"/>
                    </a:ext>
                  </a:extLst>
                </a:gridCol>
                <a:gridCol w="1214694">
                  <a:extLst>
                    <a:ext uri="{9D8B030D-6E8A-4147-A177-3AD203B41FA5}">
                      <a16:colId xmlns:a16="http://schemas.microsoft.com/office/drawing/2014/main" val="34205623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998153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76450787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84889994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8946619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5633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2457659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5762447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09537763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678294120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40880354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438854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15449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78208595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12454941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585193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931801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7935666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56231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414940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907806772"/>
                    </a:ext>
                  </a:extLst>
                </a:gridCol>
              </a:tblGrid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5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3942"/>
                  </a:ext>
                </a:extLst>
              </a:tr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3527"/>
                  </a:ext>
                </a:extLst>
              </a:tr>
              <a:tr h="296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Sub-project 2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Energy-centric circuit techniques and interaction at imager-sensemaking and wireless-sensemaking boundary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57253"/>
                  </a:ext>
                </a:extLst>
              </a:tr>
              <a:tr h="137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2.1 Imager and transceiver architectural exploration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D2.1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006301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2.2 Imager and transceiver tapeout and testing (round #1)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D2.2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M2.2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617202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2.3 Imager and transceiver tapeout and testing (round #2)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D2.3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M2.3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859507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2.4 Imager and transceiver final revision for SoC, silicon demonstration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M2.4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59241"/>
                  </a:ext>
                </a:extLst>
              </a:tr>
              <a:tr h="139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2.5 Final characterization and validation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M2.5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819463"/>
                  </a:ext>
                </a:extLst>
              </a:tr>
              <a:tr h="1376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5.1 Internal review meetings with Advisory Board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M5.1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M5.2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M5.3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M5.4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M5.5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032390"/>
                  </a:ext>
                </a:extLst>
              </a:tr>
              <a:tr h="133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5.2 Mid-term review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M5.6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459727"/>
                  </a:ext>
                </a:extLst>
              </a:tr>
              <a:tr h="13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5.3 Final review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M5.7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Objectives/Deliverables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43</a:t>
            </a:fld>
            <a:endParaRPr lang="en-SG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3614" y="764708"/>
          <a:ext cx="4536496" cy="2804160"/>
        </p:xfrm>
        <a:graphic>
          <a:graphicData uri="http://schemas.openxmlformats.org/drawingml/2006/table">
            <a:tbl>
              <a:tblPr firstRow="1" firstCol="1" bandRow="1"/>
              <a:tblGrid>
                <a:gridCol w="438562">
                  <a:extLst>
                    <a:ext uri="{9D8B030D-6E8A-4147-A177-3AD203B41FA5}">
                      <a16:colId xmlns:a16="http://schemas.microsoft.com/office/drawing/2014/main" val="3027516778"/>
                    </a:ext>
                  </a:extLst>
                </a:gridCol>
                <a:gridCol w="1214694">
                  <a:extLst>
                    <a:ext uri="{9D8B030D-6E8A-4147-A177-3AD203B41FA5}">
                      <a16:colId xmlns:a16="http://schemas.microsoft.com/office/drawing/2014/main" val="34205623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998153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76450787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84889994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8946619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5633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2457659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5762447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09537763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678294120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40880354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438854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15449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78208595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12454941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585193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931801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7935666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56231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414940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907806772"/>
                    </a:ext>
                  </a:extLst>
                </a:gridCol>
              </a:tblGrid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5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3942"/>
                  </a:ext>
                </a:extLst>
              </a:tr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3527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Sub-project 3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Energy-centric machine learning-circuit co-design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58231"/>
                  </a:ext>
                </a:extLst>
              </a:tr>
              <a:tr h="1652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3.1 Deep learning model compression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M3.1a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M3.1b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D3.1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733204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3.2 Energy-aware deep learning network design and training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D3.2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62091"/>
                  </a:ext>
                </a:extLst>
              </a:tr>
              <a:tr h="136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3.3 Saliency model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M3.3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505984"/>
                  </a:ext>
                </a:extLst>
              </a:tr>
              <a:tr h="135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3.4 In-field model fine-tuning, validation and integration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M3.4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9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8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Objectives/Deliverables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44</a:t>
            </a:fld>
            <a:endParaRPr lang="en-SG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3614" y="764708"/>
          <a:ext cx="4536496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438562">
                  <a:extLst>
                    <a:ext uri="{9D8B030D-6E8A-4147-A177-3AD203B41FA5}">
                      <a16:colId xmlns:a16="http://schemas.microsoft.com/office/drawing/2014/main" val="3027516778"/>
                    </a:ext>
                  </a:extLst>
                </a:gridCol>
                <a:gridCol w="1214694">
                  <a:extLst>
                    <a:ext uri="{9D8B030D-6E8A-4147-A177-3AD203B41FA5}">
                      <a16:colId xmlns:a16="http://schemas.microsoft.com/office/drawing/2014/main" val="34205623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998153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76450787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84889994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8946619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5633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2457659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5762447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09537763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678294120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40880354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438854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15449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78208595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12454941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585193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931801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7935666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56231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414940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907806772"/>
                    </a:ext>
                  </a:extLst>
                </a:gridCol>
              </a:tblGrid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5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3942"/>
                  </a:ext>
                </a:extLst>
              </a:tr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3527"/>
                  </a:ext>
                </a:extLst>
              </a:tr>
              <a:tr h="237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Sub-project 4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Irrelevant activity skipping/EQ-scalable sensemaking circuits/architectures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928182"/>
                  </a:ext>
                </a:extLst>
              </a:tr>
              <a:tr h="1349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4.1 Activity skipping architectures/circuits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M4.1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603867"/>
                  </a:ext>
                </a:extLst>
              </a:tr>
              <a:tr h="1349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4.2 EQ-scalable architectures/circuits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M4.2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480629"/>
                  </a:ext>
                </a:extLst>
              </a:tr>
              <a:tr h="237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4.3 Feature extraction, novelty assessment, deep learning, SRAM tapeout and testing (round #1)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D4.3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M4.3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918265"/>
                  </a:ext>
                </a:extLst>
              </a:tr>
              <a:tr h="237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4.4 Feature extraction, novelty assessment, deep learning, SRAM tapeout and testing (round #2)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D4.4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M4.4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646834"/>
                  </a:ext>
                </a:extLst>
              </a:tr>
              <a:tr h="1355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4.5 Final characterization and validation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M4.4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775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2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Notes and Suggestions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45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discussion</a:t>
            </a:r>
          </a:p>
          <a:p>
            <a:pPr lvl="1"/>
            <a:r>
              <a:rPr lang="en-US" i="1" dirty="0" err="1" smtClean="0"/>
              <a:t>Sachin</a:t>
            </a:r>
            <a:r>
              <a:rPr lang="en-US" i="1" dirty="0" smtClean="0"/>
              <a:t> (novelty assessment, DNN)</a:t>
            </a:r>
          </a:p>
          <a:p>
            <a:pPr lvl="1"/>
            <a:r>
              <a:rPr lang="en-US" i="1" dirty="0" smtClean="0"/>
              <a:t>Karim (scalable-LSB imager)</a:t>
            </a:r>
          </a:p>
          <a:p>
            <a:pPr lvl="1"/>
            <a:r>
              <a:rPr lang="en-US" i="1" dirty="0" err="1" smtClean="0"/>
              <a:t>Udari</a:t>
            </a:r>
            <a:r>
              <a:rPr lang="en-US" i="1" dirty="0" smtClean="0"/>
              <a:t> (</a:t>
            </a:r>
            <a:r>
              <a:rPr lang="en-US" i="1" smtClean="0"/>
              <a:t>diff method)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5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Awards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46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External Awards for Research at International Level in “Evidence” sheet in </a:t>
            </a:r>
            <a:r>
              <a:rPr lang="en-US" dirty="0" smtClean="0"/>
              <a:t>“Project-Tracking_Template.xlsx</a:t>
            </a:r>
            <a:r>
              <a:rPr lang="en-US" dirty="0"/>
              <a:t>”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… (accumulate over the years, highlight new in red)</a:t>
            </a:r>
          </a:p>
        </p:txBody>
      </p:sp>
    </p:spTree>
    <p:extLst>
      <p:ext uri="{BB962C8B-B14F-4D97-AF65-F5344CB8AC3E}">
        <p14:creationId xmlns:p14="http://schemas.microsoft.com/office/powerpoint/2010/main" val="387129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Patents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47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Patents Disclosures/Filed/Granted/Commercialized in “Evidence” sheet in </a:t>
            </a:r>
            <a:r>
              <a:rPr lang="en-US" dirty="0" smtClean="0"/>
              <a:t>“Project-Tracking_Template.xlsx</a:t>
            </a:r>
            <a:r>
              <a:rPr lang="en-US" dirty="0"/>
              <a:t>”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Invention disclosures: … (accumulate over the years, highlight new in red)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Patents filed: … (accumulate over the years, highlight new in red)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Patents granted: … (accumulate over the years, highlight new in red)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Patents commercialized: … (accumulate over the years, highlight new in red)</a:t>
            </a:r>
          </a:p>
        </p:txBody>
      </p:sp>
    </p:spTree>
    <p:extLst>
      <p:ext uri="{BB962C8B-B14F-4D97-AF65-F5344CB8AC3E}">
        <p14:creationId xmlns:p14="http://schemas.microsoft.com/office/powerpoint/2010/main" val="32336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333500" y="2362200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 u="sng" dirty="0">
                <a:solidFill>
                  <a:srgbClr val="009999"/>
                </a:solidFill>
                <a:latin typeface="Arial" charset="0"/>
              </a:rPr>
              <a:t>Project Owner: Sayan Kumar</a:t>
            </a:r>
          </a:p>
          <a:p>
            <a:pPr algn="ctr" eaLnBrk="0" hangingPunct="0"/>
            <a:r>
              <a:rPr lang="it-IT" sz="2800" b="1" u="sng" dirty="0">
                <a:solidFill>
                  <a:srgbClr val="009999"/>
                </a:solidFill>
                <a:latin typeface="Arial" charset="0"/>
              </a:rPr>
              <a:t>Presenter: Sachin Taneja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981200" y="546315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900"/>
              </a:spcAft>
            </a:pPr>
            <a:r>
              <a:rPr lang="en-US" sz="3200" b="1" dirty="0">
                <a:solidFill>
                  <a:srgbClr val="CC0066"/>
                </a:solidFill>
                <a:latin typeface="Arial" charset="0"/>
                <a:cs typeface="Times New Roman" pitchFamily="18" charset="0"/>
              </a:rPr>
              <a:t>Optimal CNN Exploration 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438400" y="3505200"/>
            <a:ext cx="434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</a:rPr>
              <a:t>National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</a:rPr>
              <a:t>University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</a:rPr>
              <a:t>of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</a:rPr>
              <a:t> Singapore (NUS)</a:t>
            </a:r>
          </a:p>
          <a:p>
            <a:pPr>
              <a:defRPr/>
            </a:pPr>
            <a:r>
              <a:rPr lang="it-IT" kern="0" dirty="0">
                <a:solidFill>
                  <a:srgbClr val="003399"/>
                </a:solidFill>
                <a:latin typeface="Arial" charset="0"/>
              </a:rPr>
              <a:t>ECE </a:t>
            </a:r>
            <a:r>
              <a:rPr lang="it-IT" kern="0" dirty="0" err="1">
                <a:solidFill>
                  <a:srgbClr val="003399"/>
                </a:solidFill>
                <a:latin typeface="Arial" charset="0"/>
              </a:rPr>
              <a:t>Department</a:t>
            </a:r>
            <a:endParaRPr lang="it-IT" kern="0" dirty="0">
              <a:solidFill>
                <a:srgbClr val="003399"/>
              </a:solidFill>
              <a:latin typeface="Arial" charset="0"/>
            </a:endParaRPr>
          </a:p>
          <a:p>
            <a:pPr>
              <a:defRPr/>
            </a:pPr>
            <a:r>
              <a:rPr lang="it-IT" b="1" kern="0" dirty="0">
                <a:solidFill>
                  <a:schemeClr val="accent1"/>
                </a:solidFill>
                <a:latin typeface="Arial" charset="0"/>
              </a:rPr>
              <a:t>Green IC</a:t>
            </a:r>
            <a:r>
              <a:rPr lang="it-IT" kern="0" dirty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it-IT" kern="0" dirty="0" err="1">
                <a:solidFill>
                  <a:srgbClr val="003399"/>
                </a:solidFill>
                <a:latin typeface="Arial" charset="0"/>
              </a:rPr>
              <a:t>group</a:t>
            </a:r>
            <a:endParaRPr lang="it-IT" kern="0" dirty="0">
              <a:solidFill>
                <a:srgbClr val="003399"/>
              </a:solidFill>
              <a:latin typeface="Arial" charset="0"/>
            </a:endParaRPr>
          </a:p>
        </p:txBody>
      </p:sp>
      <p:pic>
        <p:nvPicPr>
          <p:cNvPr id="16" name="Picture 12" descr="http://www.nus.edu.sg/identity/logo/images/nus-hlogo-col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05200"/>
            <a:ext cx="152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logo_horizon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8190" y="3581400"/>
            <a:ext cx="1892410" cy="533400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785776" y="5943600"/>
            <a:ext cx="1828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it-IT" sz="1500" b="1" u="sng" dirty="0">
                <a:solidFill>
                  <a:srgbClr val="009999"/>
                </a:solidFill>
                <a:latin typeface="Arial" charset="0"/>
              </a:rPr>
              <a:t>Date: 02/12/2020</a:t>
            </a:r>
          </a:p>
        </p:txBody>
      </p:sp>
    </p:spTree>
    <p:extLst>
      <p:ext uri="{BB962C8B-B14F-4D97-AF65-F5344CB8AC3E}">
        <p14:creationId xmlns:p14="http://schemas.microsoft.com/office/powerpoint/2010/main" val="5423806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SG" sz="3200" dirty="0"/>
              <a:t>System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334000"/>
          </a:xfrm>
        </p:spPr>
        <p:txBody>
          <a:bodyPr/>
          <a:lstStyle/>
          <a:p>
            <a:r>
              <a:rPr lang="en-SG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Novelty Detection</a:t>
            </a:r>
          </a:p>
          <a:p>
            <a:pPr lvl="1"/>
            <a:r>
              <a:rPr lang="en-SG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novel (new frames) features between i</a:t>
            </a:r>
            <a:r>
              <a:rPr lang="en-SG" sz="1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SG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frame and (i+1)</a:t>
            </a:r>
            <a:r>
              <a:rPr lang="en-SG" sz="1600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SG" sz="1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frame.</a:t>
            </a:r>
          </a:p>
          <a:p>
            <a:pPr lvl="1"/>
            <a:r>
              <a:rPr lang="en-SG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From the system perspective it may look like as follows-</a:t>
            </a:r>
          </a:p>
          <a:p>
            <a:pPr marL="0" indent="0">
              <a:buNone/>
            </a:pPr>
            <a:endParaRPr lang="en-SG" sz="2000" dirty="0"/>
          </a:p>
          <a:p>
            <a:endParaRPr lang="en-SG" sz="2000" dirty="0"/>
          </a:p>
          <a:p>
            <a:endParaRPr lang="en-SG" sz="2000" dirty="0"/>
          </a:p>
          <a:p>
            <a:r>
              <a:rPr lang="en-SG" sz="2000" dirty="0"/>
              <a:t>Novelty with Contour Approach (Contour cut image pass to CNN)</a:t>
            </a:r>
          </a:p>
          <a:p>
            <a:pPr lvl="1"/>
            <a:r>
              <a:rPr lang="en-US" sz="1600" dirty="0"/>
              <a:t>Left Hand side: Saliency Region from Image Sensor.</a:t>
            </a:r>
          </a:p>
          <a:p>
            <a:pPr lvl="1"/>
            <a:r>
              <a:rPr lang="en-US" sz="1600" dirty="0"/>
              <a:t>Store the Corresponding Bounding Box (BB) in Memory.</a:t>
            </a:r>
          </a:p>
          <a:p>
            <a:pPr lvl="1"/>
            <a:r>
              <a:rPr lang="en-US" sz="1600" dirty="0"/>
              <a:t>Compare the BB in the subsequent memory location and get Novel bounding box.</a:t>
            </a:r>
          </a:p>
          <a:p>
            <a:pPr lvl="1"/>
            <a:r>
              <a:rPr lang="en-US" sz="1600" dirty="0"/>
              <a:t>Multiply the BB with the image to get focus region in full image, pass to CNN.</a:t>
            </a:r>
          </a:p>
          <a:p>
            <a:pPr marL="457200" lvl="1" indent="0">
              <a:buNone/>
            </a:pPr>
            <a:endParaRPr lang="en-SG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/>
              <a:t>Sayan Kumar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95400" y="1981200"/>
            <a:ext cx="6477000" cy="914400"/>
            <a:chOff x="0" y="0"/>
            <a:chExt cx="5575111" cy="552734"/>
          </a:xfrm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764275" cy="54261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SG" sz="1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Image Sensor</a:t>
              </a:r>
              <a:endParaRPr lang="en-SG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119116" y="13647"/>
              <a:ext cx="763905" cy="49784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SG" sz="11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ADC</a:t>
              </a:r>
              <a:endParaRPr lang="en-SG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354239" y="13647"/>
              <a:ext cx="968375" cy="5390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SG" sz="11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Novelty Assessment</a:t>
              </a:r>
              <a:r>
                <a:rPr lang="en-SG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SG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03260" y="0"/>
              <a:ext cx="968375" cy="532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SG" sz="1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CNN Accelerator</a:t>
              </a:r>
              <a:endParaRPr lang="en-SG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64275" y="232012"/>
              <a:ext cx="3347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890215" y="232012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336878" y="245659"/>
              <a:ext cx="5459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13"/>
            <p:cNvSpPr txBox="1"/>
            <p:nvPr/>
          </p:nvSpPr>
          <p:spPr>
            <a:xfrm>
              <a:off x="3283121" y="245659"/>
              <a:ext cx="709295" cy="3067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SG" sz="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Novel Location</a:t>
              </a:r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4865427" y="246029"/>
              <a:ext cx="709684" cy="3067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SG" sz="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Detected Object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872251" y="238835"/>
              <a:ext cx="5459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3C1ED6E-375E-4568-B0BD-CCA1162B6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0"/>
            <a:ext cx="2271494" cy="17036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F4C8C-A47B-4FB1-920E-359E6F0F17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618092"/>
            <a:ext cx="2210039" cy="165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0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Imager with Saliency Detection</a:t>
            </a:r>
            <a:endParaRPr lang="en-US" sz="3600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5</a:t>
            </a:fld>
            <a:endParaRPr lang="en-SG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70BDB9-20A8-42E9-94D3-D1E20EC59404}"/>
              </a:ext>
            </a:extLst>
          </p:cNvPr>
          <p:cNvSpPr txBox="1"/>
          <p:nvPr/>
        </p:nvSpPr>
        <p:spPr>
          <a:xfrm>
            <a:off x="524599" y="908720"/>
            <a:ext cx="80855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/>
              <a:t>Detecting saliency early (before conversion) in an imager can reduce the amount of data processed significantly (5% of the entire data).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/>
              <a:t>Saliency detection is done using background subtraction which can be implemented using simple circuits enabling in-pixel saliency detection.</a:t>
            </a:r>
          </a:p>
          <a:p>
            <a:pPr algn="just">
              <a:spcAft>
                <a:spcPts val="600"/>
              </a:spcAft>
            </a:pPr>
            <a:endParaRPr lang="en-SG" dirty="0"/>
          </a:p>
          <a:p>
            <a:pPr algn="just">
              <a:spcAft>
                <a:spcPts val="600"/>
              </a:spcAft>
            </a:pPr>
            <a:r>
              <a:rPr lang="en-US" b="1" dirty="0"/>
              <a:t>Minutes of last meetings: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input image is subsampled</a:t>
            </a:r>
            <a:r>
              <a:rPr lang="en-SG" dirty="0"/>
              <a:t> through spatial averaging</a:t>
            </a:r>
            <a:r>
              <a:rPr lang="en-US" dirty="0"/>
              <a:t> to limit the amount of processing and memory (analog) required for </a:t>
            </a:r>
            <a:r>
              <a:rPr lang="en-SG" dirty="0"/>
              <a:t>saliency detection.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Background Subtraction is carried out within a tile and the Long-term average (background) value is updated to keep track of the changing background.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Morphological Image Closing is performed on initial saliency values detected by background subtraction to improve the performance of saliency detection.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CDS architecture was improved to limit the circuitry and signals required along with lowering the energy consumption.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SS-ADC was introduced which exploits the spatial correlation in the image data by implementing differential sampling in a novel manner in single-slope ADCs.</a:t>
            </a:r>
          </a:p>
        </p:txBody>
      </p:sp>
    </p:spTree>
    <p:extLst>
      <p:ext uri="{BB962C8B-B14F-4D97-AF65-F5344CB8AC3E}">
        <p14:creationId xmlns:p14="http://schemas.microsoft.com/office/powerpoint/2010/main" val="80521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SG" sz="3200" dirty="0"/>
              <a:t>CNN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334000"/>
          </a:xfrm>
        </p:spPr>
        <p:txBody>
          <a:bodyPr/>
          <a:lstStyle/>
          <a:p>
            <a:r>
              <a:rPr lang="en-SG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Experiment</a:t>
            </a:r>
          </a:p>
          <a:p>
            <a:pPr lvl="1"/>
            <a:r>
              <a:rPr lang="en-SG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Inference Task: </a:t>
            </a:r>
            <a:r>
              <a:rPr lang="en-SG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vs non-human (2 classes)</a:t>
            </a:r>
          </a:p>
          <a:p>
            <a:pPr lvl="1"/>
            <a:r>
              <a:rPr lang="en-SG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Dataset: </a:t>
            </a:r>
            <a:r>
              <a:rPr lang="en-SG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vs Non-Human (Kaggle.com)</a:t>
            </a:r>
          </a:p>
          <a:p>
            <a:pPr lvl="1"/>
            <a:r>
              <a:rPr lang="en-SG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CNN Architecture:</a:t>
            </a:r>
            <a:r>
              <a:rPr lang="en-SG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CNN in keras without any customization (architecture below)</a:t>
            </a:r>
          </a:p>
          <a:p>
            <a:pPr lvl="1"/>
            <a:r>
              <a:rPr lang="en-SG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Hardware friendly optimization: </a:t>
            </a:r>
            <a:r>
              <a:rPr lang="en-SG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quantization, compression, pruning not done</a:t>
            </a:r>
          </a:p>
          <a:p>
            <a:pPr marL="457200" lvl="1" indent="0">
              <a:buNone/>
            </a:pP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SG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SG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 Optimal CNN Requirements </a:t>
            </a:r>
          </a:p>
          <a:p>
            <a:pPr lvl="1"/>
            <a:r>
              <a:rPr lang="en-SG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Inference Task: </a:t>
            </a:r>
            <a:r>
              <a:rPr lang="en-SG" sz="1600" dirty="0"/>
              <a:t>Animal, Vehicles, Human, None of the first three (4 class)</a:t>
            </a:r>
          </a:p>
          <a:p>
            <a:pPr lvl="1"/>
            <a:r>
              <a:rPr lang="en-SG" sz="1600" b="1" dirty="0"/>
              <a:t>Current status: A</a:t>
            </a:r>
            <a:r>
              <a:rPr lang="en-SG" sz="1600" dirty="0"/>
              <a:t>bove CNN performs training &gt; 95%, validation &lt; 90% </a:t>
            </a:r>
          </a:p>
          <a:p>
            <a:pPr lvl="1"/>
            <a:r>
              <a:rPr lang="en-SG" sz="1600" b="1" dirty="0"/>
              <a:t>Discussion points: </a:t>
            </a:r>
            <a:r>
              <a:rPr lang="en-SG" sz="1600" dirty="0"/>
              <a:t>Community accepted dataset, Low Complexity CNN or simpler network (with hardware friendly optimization) architecture or less layers</a:t>
            </a:r>
          </a:p>
          <a:p>
            <a:pPr lvl="1"/>
            <a:endParaRPr lang="en-SG" sz="1600" dirty="0"/>
          </a:p>
          <a:p>
            <a:pPr lvl="1"/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/>
              <a:t>Sayan Kumar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B3FDD1-F534-4168-A3AA-53ECF4DD2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16" y="2542309"/>
            <a:ext cx="2914168" cy="19393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71EAFE-DFA6-4DE6-8E37-39908FBD7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500" y="2542309"/>
            <a:ext cx="251636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6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68C28-A4B7-45BE-8CD9-1BD5CF8DA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00" y="4005064"/>
            <a:ext cx="8363272" cy="24142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Design Updates for Saliency Detection</a:t>
            </a:r>
            <a:endParaRPr lang="en-US" sz="3600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6</a:t>
            </a:fld>
            <a:endParaRPr lang="en-SG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70BDB9-20A8-42E9-94D3-D1E20EC59404}"/>
              </a:ext>
            </a:extLst>
          </p:cNvPr>
          <p:cNvSpPr txBox="1"/>
          <p:nvPr/>
        </p:nvSpPr>
        <p:spPr>
          <a:xfrm>
            <a:off x="529208" y="836712"/>
            <a:ext cx="808558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/>
              <a:t>Circuit level improvements were implemented in the following in-pixel components for saliency detection: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/>
              <a:t>A pre-amplifier was included before latch comparator which enabled offset cancellation and user-defined offset injection to allow a more accurate and flexible background subtraction operation.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/>
              <a:t>Low leakage and Low charge injection switches were designed to improve the performance of the analog memory circuit.</a:t>
            </a:r>
            <a:endParaRPr lang="en-US" dirty="0"/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Integration of the designed in-pixel components has been carried out and tested and some design changes can be further incorporated to decrease the effect of charge injection and leakage.</a:t>
            </a:r>
            <a:endParaRPr lang="en-SG" dirty="0"/>
          </a:p>
          <a:p>
            <a:pPr algn="just">
              <a:spcAft>
                <a:spcPts val="600"/>
              </a:spcAft>
            </a:pPr>
            <a:endParaRPr lang="en-SG" dirty="0"/>
          </a:p>
          <a:p>
            <a:pPr algn="just">
              <a:spcAft>
                <a:spcPts val="600"/>
              </a:spcAft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79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Peripheral Circuits and Future Work</a:t>
            </a:r>
            <a:endParaRPr lang="en-US" sz="3600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7</a:t>
            </a:fld>
            <a:endParaRPr lang="en-SG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70BDB9-20A8-42E9-94D3-D1E20EC59404}"/>
              </a:ext>
            </a:extLst>
          </p:cNvPr>
          <p:cNvSpPr txBox="1"/>
          <p:nvPr/>
        </p:nvSpPr>
        <p:spPr>
          <a:xfrm>
            <a:off x="529208" y="881564"/>
            <a:ext cx="808558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/>
              <a:t>A digital controller has been proposed which operates on a low frequency divided clock signal for a constant operation and a gated high frequency on-chip clock with a low activity factor for generating high frequency signals required by the image sensor block.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/>
              <a:t>CDS architecture has been modified to support a completely passive readout without requiring another source follower before ADC which removes the FPN of the source follower.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/>
              <a:t>In-Pixel comparator has been modified to tolerate an offset of 40 mV at an 8-bit resolution and can be used with minimal changes for the proposed differential single slope ADC architecture</a:t>
            </a:r>
          </a:p>
          <a:p>
            <a:pPr algn="just">
              <a:spcAft>
                <a:spcPts val="600"/>
              </a:spcAft>
            </a:pPr>
            <a:endParaRPr lang="en-SG" dirty="0"/>
          </a:p>
          <a:p>
            <a:pPr algn="just">
              <a:spcAft>
                <a:spcPts val="600"/>
              </a:spcAft>
            </a:pPr>
            <a:r>
              <a:rPr lang="en-US" b="1" dirty="0"/>
              <a:t>Future Work</a:t>
            </a:r>
            <a:r>
              <a:rPr lang="en-SG" b="1" dirty="0"/>
              <a:t>:</a:t>
            </a:r>
            <a:endParaRPr lang="en-SG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/>
              <a:t>Post-Layout Simulations for the In-Pixel design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/>
              <a:t>Integrating the periphery circuits (CDS and SS-ADCs)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/>
              <a:t>Integration of the Imager block and periphery circuits with digital control block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/>
              <a:t>Integrating the Testing components (Scan chains and analog buffers)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/>
              <a:t>Post-Layout simulations and verification of the complete system</a:t>
            </a:r>
          </a:p>
        </p:txBody>
      </p:sp>
    </p:spTree>
    <p:extLst>
      <p:ext uri="{BB962C8B-B14F-4D97-AF65-F5344CB8AC3E}">
        <p14:creationId xmlns:p14="http://schemas.microsoft.com/office/powerpoint/2010/main" val="12290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062" y="1977470"/>
            <a:ext cx="8721402" cy="1019482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Smart Imager</a:t>
            </a:r>
            <a:r>
              <a:rPr lang="en-SG" sz="3600" dirty="0"/>
              <a:t/>
            </a:r>
            <a:br>
              <a:rPr lang="en-SG" sz="3600" dirty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7624" y="3573016"/>
            <a:ext cx="6366854" cy="10984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Quarterly meeting: </a:t>
            </a:r>
            <a:r>
              <a:rPr lang="en-US" sz="2400" i="1" dirty="0">
                <a:solidFill>
                  <a:schemeClr val="tx1"/>
                </a:solidFill>
              </a:rPr>
              <a:t>(26.02.2022)</a:t>
            </a: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Udara Samurdhi Harshanga Kalingage</a:t>
            </a:r>
          </a:p>
          <a:p>
            <a:pPr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78" descr="C:\Users\nrdaxwa\Desktop\CREATE\Logos\NRF logo 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63837"/>
            <a:ext cx="595838" cy="2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edxkrp.com/sites/tedxkrp.com/files/speakers-logos/nus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140" y="6383347"/>
            <a:ext cx="703042" cy="2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ut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48" y="6316018"/>
            <a:ext cx="823258" cy="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irazee\Desktop\NTU Logo Brand\NTU bran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4" t="24069" r="31627" b="25041"/>
          <a:stretch/>
        </p:blipFill>
        <p:spPr bwMode="auto">
          <a:xfrm>
            <a:off x="4487972" y="6356350"/>
            <a:ext cx="106178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522" y="6352890"/>
            <a:ext cx="354360" cy="37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9" y="6411005"/>
            <a:ext cx="1458807" cy="2405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84775" y="6257887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55776" y="936723"/>
            <a:ext cx="3688830" cy="923330"/>
            <a:chOff x="8421895" y="2551973"/>
            <a:chExt cx="5687680" cy="1423649"/>
          </a:xfrm>
        </p:grpSpPr>
        <p:sp>
          <p:nvSpPr>
            <p:cNvPr id="20" name="TextBox 5"/>
            <p:cNvSpPr txBox="1"/>
            <p:nvPr/>
          </p:nvSpPr>
          <p:spPr>
            <a:xfrm>
              <a:off x="8421895" y="2551973"/>
              <a:ext cx="5687680" cy="142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00B050"/>
                  </a:solidFill>
                </a:rPr>
                <a:t>C   </a:t>
              </a:r>
              <a:r>
                <a:rPr lang="en-US" sz="5400" dirty="0" err="1">
                  <a:solidFill>
                    <a:srgbClr val="00B050"/>
                  </a:solidFill>
                </a:rPr>
                <a:t>gniVisi</a:t>
              </a:r>
              <a:r>
                <a:rPr lang="en-US" sz="5400" dirty="0">
                  <a:solidFill>
                    <a:srgbClr val="00B050"/>
                  </a:solidFill>
                </a:rPr>
                <a:t>   n</a:t>
              </a:r>
              <a:endParaRPr lang="en-SG" sz="5400" dirty="0">
                <a:solidFill>
                  <a:srgbClr val="00B05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6688" y="3026189"/>
              <a:ext cx="703044" cy="7030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9084" y="2965869"/>
              <a:ext cx="705087" cy="703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1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Outline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9</a:t>
            </a:fld>
            <a:endParaRPr lang="en-SG"/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599090" y="746234"/>
            <a:ext cx="8087710" cy="3937526"/>
          </a:xfrm>
        </p:spPr>
        <p:txBody>
          <a:bodyPr>
            <a:noAutofit/>
          </a:bodyPr>
          <a:lstStyle/>
          <a:p>
            <a:r>
              <a:rPr lang="en-US" sz="3200" dirty="0"/>
              <a:t>Overview </a:t>
            </a:r>
            <a:endParaRPr lang="en-US" dirty="0"/>
          </a:p>
          <a:p>
            <a:r>
              <a:rPr lang="en-US" dirty="0"/>
              <a:t>Design updates</a:t>
            </a:r>
          </a:p>
        </p:txBody>
      </p:sp>
    </p:spTree>
    <p:extLst>
      <p:ext uri="{BB962C8B-B14F-4D97-AF65-F5344CB8AC3E}">
        <p14:creationId xmlns:p14="http://schemas.microsoft.com/office/powerpoint/2010/main" val="13546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5520</TotalTime>
  <Words>4416</Words>
  <Application>Microsoft Office PowerPoint</Application>
  <PresentationFormat>On-screen Show (4:3)</PresentationFormat>
  <Paragraphs>1192</Paragraphs>
  <Slides>50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SimSun</vt:lpstr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           : Energy-Autonomous Always-On Cognitive &amp; Attentive Cameras   for Distributed Real-Time Vision  with milliWatt Power Consumption</vt:lpstr>
      <vt:lpstr>Outline</vt:lpstr>
      <vt:lpstr>           : Energy-Autonomous Always-On Cognitive &amp; Attentive Cameras   for Distributed Real-Time Vision  with milliWatt Power Consumption</vt:lpstr>
      <vt:lpstr>Outline</vt:lpstr>
      <vt:lpstr>Imager with Saliency Detection</vt:lpstr>
      <vt:lpstr>Design Updates for Saliency Detection</vt:lpstr>
      <vt:lpstr>Peripheral Circuits and Future Work</vt:lpstr>
      <vt:lpstr>   Smart Imager </vt:lpstr>
      <vt:lpstr>Outline</vt:lpstr>
      <vt:lpstr>Overview</vt:lpstr>
      <vt:lpstr>Design updates</vt:lpstr>
      <vt:lpstr>           : Energy-Autonomous Always-On Cognitive &amp; Attentive Cameras   for Distributed Real-Time Vision  with milliWatt Power Consumption</vt:lpstr>
      <vt:lpstr>Outline</vt:lpstr>
      <vt:lpstr>Methodology</vt:lpstr>
      <vt:lpstr>Testing and Results</vt:lpstr>
      <vt:lpstr>Ultra Low Power Imager with Dynamic LSB</vt:lpstr>
      <vt:lpstr>Ultra Low Power Image Sensor</vt:lpstr>
      <vt:lpstr>Reduce Power – Reduce Bit Depth</vt:lpstr>
      <vt:lpstr>Improve Image Features</vt:lpstr>
      <vt:lpstr>Sense Ref. to Avg. - Brightness</vt:lpstr>
      <vt:lpstr>Sense Ref. to Avg. Moderate Bright.</vt:lpstr>
      <vt:lpstr>Sense Ref. to Avg. – Dark Image </vt:lpstr>
      <vt:lpstr>Sense Ref. to Avg. – Edges Sharpening</vt:lpstr>
      <vt:lpstr>Summary</vt:lpstr>
      <vt:lpstr>Objectives/Deliverables</vt:lpstr>
      <vt:lpstr>Objectives/Deliverables</vt:lpstr>
      <vt:lpstr>Visibility</vt:lpstr>
      <vt:lpstr>Visibility</vt:lpstr>
      <vt:lpstr>Research Staff</vt:lpstr>
      <vt:lpstr>Publications</vt:lpstr>
      <vt:lpstr>Publications</vt:lpstr>
      <vt:lpstr>Publications</vt:lpstr>
      <vt:lpstr>Publications</vt:lpstr>
      <vt:lpstr>Demos/Public Materials</vt:lpstr>
      <vt:lpstr>Demos/Public Materials</vt:lpstr>
      <vt:lpstr>Demos/Public Materials</vt:lpstr>
      <vt:lpstr>Talks, Videos, News, Press</vt:lpstr>
      <vt:lpstr>Talks, Videos, News, Press</vt:lpstr>
      <vt:lpstr>Talks, Videos, News, Press</vt:lpstr>
      <vt:lpstr>Talks, Videos, News, Press</vt:lpstr>
      <vt:lpstr>Objectives/Deliverables</vt:lpstr>
      <vt:lpstr>Objectives/Deliverables</vt:lpstr>
      <vt:lpstr>Objectives/Deliverables</vt:lpstr>
      <vt:lpstr>Objectives/Deliverables</vt:lpstr>
      <vt:lpstr>Notes and Suggestions</vt:lpstr>
      <vt:lpstr>Awards</vt:lpstr>
      <vt:lpstr>Patents</vt:lpstr>
      <vt:lpstr>PowerPoint Presentation</vt:lpstr>
      <vt:lpstr>System Pipeline</vt:lpstr>
      <vt:lpstr>CNN Experiment</vt:lpstr>
    </vt:vector>
  </TitlesOfParts>
  <Company>Singapore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Ren Jie</dc:creator>
  <cp:lastModifiedBy>Alioto, Massimo Bruno</cp:lastModifiedBy>
  <cp:revision>358</cp:revision>
  <cp:lastPrinted>2018-05-17T07:26:46Z</cp:lastPrinted>
  <dcterms:created xsi:type="dcterms:W3CDTF">2012-09-11T07:51:50Z</dcterms:created>
  <dcterms:modified xsi:type="dcterms:W3CDTF">2021-02-26T07:37:11Z</dcterms:modified>
</cp:coreProperties>
</file>