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60" r:id="rId2"/>
    <p:sldId id="259" r:id="rId3"/>
    <p:sldId id="363" r:id="rId4"/>
    <p:sldId id="364" r:id="rId5"/>
    <p:sldId id="365" r:id="rId6"/>
    <p:sldId id="366" r:id="rId7"/>
    <p:sldId id="367" r:id="rId8"/>
    <p:sldId id="368" r:id="rId9"/>
    <p:sldId id="358" r:id="rId10"/>
    <p:sldId id="359" r:id="rId11"/>
    <p:sldId id="360" r:id="rId12"/>
    <p:sldId id="361" r:id="rId13"/>
    <p:sldId id="362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1" r:id="rId27"/>
    <p:sldId id="263" r:id="rId28"/>
    <p:sldId id="264" r:id="rId29"/>
    <p:sldId id="382" r:id="rId30"/>
    <p:sldId id="265" r:id="rId31"/>
    <p:sldId id="266" r:id="rId32"/>
    <p:sldId id="383" r:id="rId33"/>
    <p:sldId id="314" r:id="rId34"/>
    <p:sldId id="269" r:id="rId35"/>
    <p:sldId id="315" r:id="rId36"/>
    <p:sldId id="316" r:id="rId37"/>
    <p:sldId id="317" r:id="rId38"/>
    <p:sldId id="318" r:id="rId39"/>
    <p:sldId id="357" r:id="rId40"/>
    <p:sldId id="320" r:id="rId41"/>
    <p:sldId id="321" r:id="rId42"/>
    <p:sldId id="322" r:id="rId43"/>
    <p:sldId id="323" r:id="rId44"/>
    <p:sldId id="271" r:id="rId45"/>
    <p:sldId id="267" r:id="rId46"/>
    <p:sldId id="268" r:id="rId4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67BE"/>
    <a:srgbClr val="DC3B3B"/>
    <a:srgbClr val="6BC296"/>
    <a:srgbClr val="66BB8F"/>
    <a:srgbClr val="5FB289"/>
    <a:srgbClr val="D83838"/>
    <a:srgbClr val="62B78C"/>
    <a:srgbClr val="3B65BB"/>
    <a:srgbClr val="61B78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43" autoAdjust="0"/>
  </p:normalViewPr>
  <p:slideViewPr>
    <p:cSldViewPr>
      <p:cViewPr varScale="1">
        <p:scale>
          <a:sx n="64" d="100"/>
          <a:sy n="64" d="100"/>
        </p:scale>
        <p:origin x="134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ewuc\Dropbox\Green%20IC%20Group\Action%20detection%20in%20videos\Network%20Properti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ewuc\Dropbox\Green%20IC%20Group\Action%20detection%20in%20videos\Diff%20method%20results%20-fin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VGG16SSD (input 3x300x300) Activation progression along layers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VGG16SSD (input 3x300x300) activations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Sheet1!$A$2:$A$37</c:f>
              <c:numCache>
                <c:formatCode>General</c:formatCode>
                <c:ptCount val="3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</c:numCache>
            </c:numRef>
          </c:cat>
          <c:val>
            <c:numRef>
              <c:f>Sheet1!$C$2:$C$37</c:f>
              <c:numCache>
                <c:formatCode>General</c:formatCode>
                <c:ptCount val="36"/>
                <c:pt idx="0">
                  <c:v>270000</c:v>
                </c:pt>
                <c:pt idx="1">
                  <c:v>5760000</c:v>
                </c:pt>
                <c:pt idx="2">
                  <c:v>5760000</c:v>
                </c:pt>
                <c:pt idx="3">
                  <c:v>5760000</c:v>
                </c:pt>
                <c:pt idx="4">
                  <c:v>5760000</c:v>
                </c:pt>
                <c:pt idx="5">
                  <c:v>1440000</c:v>
                </c:pt>
                <c:pt idx="6">
                  <c:v>2880000</c:v>
                </c:pt>
                <c:pt idx="7">
                  <c:v>2880000</c:v>
                </c:pt>
                <c:pt idx="8">
                  <c:v>2880000</c:v>
                </c:pt>
                <c:pt idx="9">
                  <c:v>2880000</c:v>
                </c:pt>
                <c:pt idx="10">
                  <c:v>720000</c:v>
                </c:pt>
                <c:pt idx="11">
                  <c:v>1440000</c:v>
                </c:pt>
                <c:pt idx="12">
                  <c:v>1440000</c:v>
                </c:pt>
                <c:pt idx="13">
                  <c:v>1440000</c:v>
                </c:pt>
                <c:pt idx="14">
                  <c:v>1440000</c:v>
                </c:pt>
                <c:pt idx="15">
                  <c:v>1440000</c:v>
                </c:pt>
                <c:pt idx="16">
                  <c:v>1440000</c:v>
                </c:pt>
                <c:pt idx="17">
                  <c:v>369664</c:v>
                </c:pt>
                <c:pt idx="18">
                  <c:v>739328</c:v>
                </c:pt>
                <c:pt idx="19">
                  <c:v>739328</c:v>
                </c:pt>
                <c:pt idx="20">
                  <c:v>739328</c:v>
                </c:pt>
                <c:pt idx="21">
                  <c:v>739328</c:v>
                </c:pt>
                <c:pt idx="22">
                  <c:v>739328</c:v>
                </c:pt>
                <c:pt idx="23">
                  <c:v>739328</c:v>
                </c:pt>
                <c:pt idx="24">
                  <c:v>184832</c:v>
                </c:pt>
                <c:pt idx="25">
                  <c:v>184832</c:v>
                </c:pt>
                <c:pt idx="26">
                  <c:v>184832</c:v>
                </c:pt>
                <c:pt idx="27">
                  <c:v>184832</c:v>
                </c:pt>
                <c:pt idx="28">
                  <c:v>184832</c:v>
                </c:pt>
                <c:pt idx="29">
                  <c:v>184832</c:v>
                </c:pt>
                <c:pt idx="30">
                  <c:v>184832</c:v>
                </c:pt>
                <c:pt idx="31">
                  <c:v>184832</c:v>
                </c:pt>
                <c:pt idx="32">
                  <c:v>369664</c:v>
                </c:pt>
                <c:pt idx="33">
                  <c:v>369664</c:v>
                </c:pt>
                <c:pt idx="34">
                  <c:v>369664</c:v>
                </c:pt>
                <c:pt idx="35">
                  <c:v>369664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99-4C3F-9038-7F0C025605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19213280"/>
        <c:axId val="919214912"/>
      </c:barChart>
      <c:lineChart>
        <c:grouping val="standard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Activation progression along the layers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Sheet1!$E$2:$E$37</c:f>
              <c:numCache>
                <c:formatCode>0.00%</c:formatCode>
                <c:ptCount val="36"/>
                <c:pt idx="0">
                  <c:v>5.0568479610339527E-3</c:v>
                </c:pt>
                <c:pt idx="1">
                  <c:v>0.11293627112975826</c:v>
                </c:pt>
                <c:pt idx="2">
                  <c:v>0.22081569429848258</c:v>
                </c:pt>
                <c:pt idx="3">
                  <c:v>0.32869511746720692</c:v>
                </c:pt>
                <c:pt idx="4">
                  <c:v>0.43657454063593121</c:v>
                </c:pt>
                <c:pt idx="5">
                  <c:v>0.46354439642811229</c:v>
                </c:pt>
                <c:pt idx="6">
                  <c:v>0.51748410801247446</c:v>
                </c:pt>
                <c:pt idx="7">
                  <c:v>0.57142381959683664</c:v>
                </c:pt>
                <c:pt idx="8">
                  <c:v>0.62536353118119881</c:v>
                </c:pt>
                <c:pt idx="9">
                  <c:v>0.67930324276556098</c:v>
                </c:pt>
                <c:pt idx="10">
                  <c:v>0.69278817066165144</c:v>
                </c:pt>
                <c:pt idx="11">
                  <c:v>0.71975802645383258</c:v>
                </c:pt>
                <c:pt idx="12">
                  <c:v>0.74672788224601361</c:v>
                </c:pt>
                <c:pt idx="13">
                  <c:v>0.77369773803819475</c:v>
                </c:pt>
                <c:pt idx="14">
                  <c:v>0.80066759383037578</c:v>
                </c:pt>
                <c:pt idx="15">
                  <c:v>0.82763744962255692</c:v>
                </c:pt>
                <c:pt idx="16">
                  <c:v>0.85460730541473795</c:v>
                </c:pt>
                <c:pt idx="17">
                  <c:v>0.86153076706165521</c:v>
                </c:pt>
                <c:pt idx="18">
                  <c:v>0.87537769035548962</c:v>
                </c:pt>
                <c:pt idx="19">
                  <c:v>0.88922461364932415</c:v>
                </c:pt>
                <c:pt idx="20">
                  <c:v>0.90307153694315867</c:v>
                </c:pt>
                <c:pt idx="21">
                  <c:v>0.91691846023699308</c:v>
                </c:pt>
                <c:pt idx="22">
                  <c:v>0.93076538353082761</c:v>
                </c:pt>
                <c:pt idx="23">
                  <c:v>0.94461230682466213</c:v>
                </c:pt>
                <c:pt idx="24">
                  <c:v>0.9480740376481207</c:v>
                </c:pt>
                <c:pt idx="25">
                  <c:v>0.95153576847157928</c:v>
                </c:pt>
                <c:pt idx="26">
                  <c:v>0.95499749929503797</c:v>
                </c:pt>
                <c:pt idx="27">
                  <c:v>0.95845923011849654</c:v>
                </c:pt>
                <c:pt idx="28">
                  <c:v>0.96192096094195523</c:v>
                </c:pt>
                <c:pt idx="29">
                  <c:v>0.9653826917654138</c:v>
                </c:pt>
                <c:pt idx="30">
                  <c:v>0.96884442258887238</c:v>
                </c:pt>
                <c:pt idx="31">
                  <c:v>0.97230615341233106</c:v>
                </c:pt>
                <c:pt idx="32">
                  <c:v>0.97922961505924833</c:v>
                </c:pt>
                <c:pt idx="33">
                  <c:v>0.98615307670616548</c:v>
                </c:pt>
                <c:pt idx="34">
                  <c:v>0.99307653835308274</c:v>
                </c:pt>
                <c:pt idx="3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99-4C3F-9038-7F0C025605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9214368"/>
        <c:axId val="919213824"/>
      </c:lineChart>
      <c:catAx>
        <c:axId val="9192132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Layer number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9214912"/>
        <c:crosses val="autoZero"/>
        <c:auto val="1"/>
        <c:lblAlgn val="ctr"/>
        <c:lblOffset val="100"/>
        <c:noMultiLvlLbl val="0"/>
      </c:catAx>
      <c:valAx>
        <c:axId val="919214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Activations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9213280"/>
        <c:crosses val="autoZero"/>
        <c:crossBetween val="between"/>
      </c:valAx>
      <c:valAx>
        <c:axId val="91921382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</a:t>
                </a:r>
                <a:r>
                  <a:rPr lang="en-US" baseline="0"/>
                  <a:t> of activations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9214368"/>
        <c:crosses val="max"/>
        <c:crossBetween val="between"/>
      </c:valAx>
      <c:catAx>
        <c:axId val="919214368"/>
        <c:scaling>
          <c:orientation val="minMax"/>
        </c:scaling>
        <c:delete val="1"/>
        <c:axPos val="b"/>
        <c:majorTickMark val="out"/>
        <c:minorTickMark val="none"/>
        <c:tickLblPos val="nextTo"/>
        <c:crossAx val="9192138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3866095731262"/>
          <c:y val="0.9392554816410893"/>
          <c:w val="0.74924910613518458"/>
          <c:h val="4.48116122031006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Temporal Difference method vs Normal method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VGG16SSD_ref_newthre!$F$77</c:f>
              <c:strCache>
                <c:ptCount val="1"/>
                <c:pt idx="0">
                  <c:v>Number of non zero computations up to the nth layer (normal method)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VGG16SSD_ref_newthre!$D$78:$D$83</c:f>
              <c:numCache>
                <c:formatCode>General</c:formatCode>
                <c:ptCount val="6"/>
                <c:pt idx="0">
                  <c:v>3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  <c:pt idx="4">
                  <c:v>13</c:v>
                </c:pt>
                <c:pt idx="5">
                  <c:v>15</c:v>
                </c:pt>
              </c:numCache>
            </c:numRef>
          </c:cat>
          <c:val>
            <c:numRef>
              <c:f>VGG16SSD_ref_newthre!$F$78:$F$83</c:f>
              <c:numCache>
                <c:formatCode>0</c:formatCode>
                <c:ptCount val="6"/>
                <c:pt idx="0">
                  <c:v>15054554.166666666</c:v>
                </c:pt>
                <c:pt idx="1">
                  <c:v>22524328.722222224</c:v>
                </c:pt>
                <c:pt idx="2">
                  <c:v>27043165.944444444</c:v>
                </c:pt>
                <c:pt idx="3">
                  <c:v>29764251.833333332</c:v>
                </c:pt>
                <c:pt idx="4">
                  <c:v>31798083.5</c:v>
                </c:pt>
                <c:pt idx="5">
                  <c:v>33473308.667879477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84-43E2-B744-5252C829B94E}"/>
            </c:ext>
          </c:extLst>
        </c:ser>
        <c:ser>
          <c:idx val="1"/>
          <c:order val="1"/>
          <c:tx>
            <c:strRef>
              <c:f>VGG16SSD_ref_newthre!$G$77</c:f>
              <c:strCache>
                <c:ptCount val="1"/>
                <c:pt idx="0">
                  <c:v>Number of non zero computations up to the nth layer (diff method)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VGG16SSD_ref_newthre!$D$78:$D$83</c:f>
              <c:numCache>
                <c:formatCode>General</c:formatCode>
                <c:ptCount val="6"/>
                <c:pt idx="0">
                  <c:v>3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  <c:pt idx="4">
                  <c:v>13</c:v>
                </c:pt>
                <c:pt idx="5">
                  <c:v>15</c:v>
                </c:pt>
              </c:numCache>
            </c:numRef>
          </c:cat>
          <c:val>
            <c:numRef>
              <c:f>VGG16SSD_ref_newthre!$G$78:$G$83</c:f>
              <c:numCache>
                <c:formatCode>0</c:formatCode>
                <c:ptCount val="6"/>
                <c:pt idx="0">
                  <c:v>10922463.587017654</c:v>
                </c:pt>
                <c:pt idx="1">
                  <c:v>16778298.197422117</c:v>
                </c:pt>
                <c:pt idx="2">
                  <c:v>20583436.268743709</c:v>
                </c:pt>
                <c:pt idx="3">
                  <c:v>23014895.129684482</c:v>
                </c:pt>
                <c:pt idx="4">
                  <c:v>24893662.55448588</c:v>
                </c:pt>
                <c:pt idx="5">
                  <c:v>26734878.470020656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84-43E2-B744-5252C829B9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85137184"/>
        <c:axId val="785136096"/>
      </c:barChart>
      <c:lineChart>
        <c:grouping val="standard"/>
        <c:varyColors val="0"/>
        <c:ser>
          <c:idx val="2"/>
          <c:order val="2"/>
          <c:tx>
            <c:strRef>
              <c:f>VGG16SSD_ref_newthre!$E$77</c:f>
              <c:strCache>
                <c:ptCount val="1"/>
                <c:pt idx="0">
                  <c:v>Accuracy drop (all sequences)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50000"/>
                </a:schemeClr>
              </a:solidFill>
              <a:ln w="9525">
                <a:solidFill>
                  <a:schemeClr val="accent6">
                    <a:lumMod val="50000"/>
                  </a:schemeClr>
                </a:solidFill>
              </a:ln>
              <a:effectLst/>
            </c:spPr>
          </c:marker>
          <c:val>
            <c:numRef>
              <c:f>VGG16SSD_ref_newthre!$E$78:$E$83</c:f>
              <c:numCache>
                <c:formatCode>0.00%</c:formatCode>
                <c:ptCount val="6"/>
                <c:pt idx="0">
                  <c:v>2.6007163784351413E-2</c:v>
                </c:pt>
                <c:pt idx="1">
                  <c:v>9.9512417834598965E-2</c:v>
                </c:pt>
                <c:pt idx="2">
                  <c:v>0.1148174288376133</c:v>
                </c:pt>
                <c:pt idx="3">
                  <c:v>0.12136527253521259</c:v>
                </c:pt>
                <c:pt idx="4">
                  <c:v>0.11592969676647173</c:v>
                </c:pt>
                <c:pt idx="5">
                  <c:v>0.12090820816342934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C6-43F4-AA7C-E8F5551710E4}"/>
            </c:ext>
          </c:extLst>
        </c:ser>
        <c:ser>
          <c:idx val="3"/>
          <c:order val="3"/>
          <c:tx>
            <c:strRef>
              <c:f>VGG16SSD_ref_newthre!$J$77</c:f>
              <c:strCache>
                <c:ptCount val="1"/>
                <c:pt idx="0">
                  <c:v>Cumulative activation percentage  upto the nth layer  from architecture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50000"/>
                </a:schemeClr>
              </a:solidFill>
              <a:ln w="9525">
                <a:solidFill>
                  <a:srgbClr val="C00000"/>
                </a:solidFill>
              </a:ln>
              <a:effectLst/>
            </c:spPr>
          </c:marker>
          <c:val>
            <c:numRef>
              <c:f>VGG16SSD_ref_newthre!$J$78:$J$83</c:f>
              <c:numCache>
                <c:formatCode>0.00%</c:formatCode>
                <c:ptCount val="6"/>
                <c:pt idx="0">
                  <c:v>0.32869511746720692</c:v>
                </c:pt>
                <c:pt idx="1">
                  <c:v>0.51748410801247446</c:v>
                </c:pt>
                <c:pt idx="2">
                  <c:v>0.62536353118119881</c:v>
                </c:pt>
                <c:pt idx="3">
                  <c:v>0.74672788224601361</c:v>
                </c:pt>
                <c:pt idx="4">
                  <c:v>0.77369773803819475</c:v>
                </c:pt>
                <c:pt idx="5">
                  <c:v>0.82763744962255692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C6-43F4-AA7C-E8F5551710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5124560"/>
        <c:axId val="785133920"/>
      </c:lineChart>
      <c:catAx>
        <c:axId val="7851371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Layer Number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5136096"/>
        <c:crosses val="autoZero"/>
        <c:auto val="1"/>
        <c:lblAlgn val="ctr"/>
        <c:lblOffset val="100"/>
        <c:noMultiLvlLbl val="0"/>
      </c:catAx>
      <c:valAx>
        <c:axId val="78513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Cumulative number of activtions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5137184"/>
        <c:crosses val="autoZero"/>
        <c:crossBetween val="between"/>
      </c:valAx>
      <c:valAx>
        <c:axId val="78513392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accuracy drop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5124560"/>
        <c:crosses val="max"/>
        <c:crossBetween val="between"/>
      </c:valAx>
      <c:catAx>
        <c:axId val="785124560"/>
        <c:scaling>
          <c:orientation val="minMax"/>
        </c:scaling>
        <c:delete val="1"/>
        <c:axPos val="b"/>
        <c:majorTickMark val="out"/>
        <c:minorTickMark val="none"/>
        <c:tickLblPos val="nextTo"/>
        <c:crossAx val="7851339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331646653199426E-2"/>
          <c:y val="0.8890865276843759"/>
          <c:w val="0.90253145699621051"/>
          <c:h val="9.45535380706866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7CBFE-AACC-4984-BD90-17A44F0EE7C8}" type="datetimeFigureOut">
              <a:rPr lang="en-SG" smtClean="0"/>
              <a:t>18/11/2020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0A761-DBE2-4CB6-A549-6F6821863A0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64272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98941-9BEA-4A10-8768-C8DDB0677172}" type="datetimeFigureOut">
              <a:rPr lang="en-SG" smtClean="0"/>
              <a:t>18/11/2020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392C8-58CE-42A1-9B77-5BA8643870C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87515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77280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80426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319526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429308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174308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69361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397280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0720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358690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20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458824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92FA1C-61A8-4EE9-9594-AE57A4DF761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05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042576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92FA1C-61A8-4EE9-9594-AE57A4DF761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843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92FA1C-61A8-4EE9-9594-AE57A4DF761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549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27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57321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28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169802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29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20876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624444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269513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046597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112751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58216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194517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053880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591374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205337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584228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942877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40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9901189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41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5244654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42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2523269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43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8383845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44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7525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439905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45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2917311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46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38912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20378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04466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21264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26119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31041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6281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8457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9434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795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8932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7753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5531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3145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006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470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1010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95536" y="558334"/>
            <a:ext cx="8280920" cy="0"/>
          </a:xfrm>
          <a:prstGeom prst="line">
            <a:avLst/>
          </a:prstGeom>
          <a:ln w="38100" cmpd="sng">
            <a:gradFill flip="none" rotWithShape="1">
              <a:gsLst>
                <a:gs pos="63000">
                  <a:srgbClr val="92D050"/>
                </a:gs>
                <a:gs pos="31000">
                  <a:srgbClr val="00B050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AutoShape 4" descr="Image result for ethz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528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hyperlink" Target="https://doi.org/10.1016/j.patcog.2017.04.01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504" y="1785786"/>
            <a:ext cx="8856984" cy="1102519"/>
          </a:xfrm>
        </p:spPr>
        <p:txBody>
          <a:bodyPr>
            <a:noAutofit/>
          </a:bodyPr>
          <a:lstStyle/>
          <a:p>
            <a:r>
              <a:rPr lang="en-US" sz="3600" dirty="0" smtClean="0"/>
              <a:t>		         : </a:t>
            </a:r>
            <a:r>
              <a:rPr lang="en-SG" sz="3600" dirty="0" smtClean="0"/>
              <a:t>Energy-Autonomous</a:t>
            </a:r>
            <a:br>
              <a:rPr lang="en-SG" sz="3600" dirty="0" smtClean="0"/>
            </a:br>
            <a:r>
              <a:rPr lang="en-SG" sz="3600" dirty="0" smtClean="0"/>
              <a:t>Always-On Cognitive &amp; Attentive Cameras </a:t>
            </a:r>
            <a:br>
              <a:rPr lang="en-SG" sz="3600" dirty="0" smtClean="0"/>
            </a:br>
            <a:r>
              <a:rPr lang="en-SG" sz="1200" dirty="0" smtClean="0"/>
              <a:t/>
            </a:r>
            <a:br>
              <a:rPr lang="en-SG" sz="1200" dirty="0" smtClean="0"/>
            </a:br>
            <a:r>
              <a:rPr lang="en-SG" sz="3600" dirty="0" smtClean="0"/>
              <a:t>for Distributed Real-Time Vision </a:t>
            </a:r>
            <a:br>
              <a:rPr lang="en-SG" sz="3600" dirty="0" smtClean="0"/>
            </a:br>
            <a:r>
              <a:rPr lang="en-SG" sz="3600" dirty="0" smtClean="0"/>
              <a:t>with </a:t>
            </a:r>
            <a:r>
              <a:rPr lang="en-SG" sz="3600" dirty="0" err="1" smtClean="0"/>
              <a:t>milliWatt</a:t>
            </a:r>
            <a:r>
              <a:rPr lang="en-SG" sz="3600" dirty="0" smtClean="0"/>
              <a:t> Power Consumption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57474" y="4346798"/>
            <a:ext cx="6366854" cy="109842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Quarterly meeting: </a:t>
            </a:r>
            <a:r>
              <a:rPr lang="en-US" sz="2400" i="1" dirty="0" smtClean="0">
                <a:solidFill>
                  <a:schemeClr val="tx1"/>
                </a:solidFill>
              </a:rPr>
              <a:t>July 20, 2020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Prof. </a:t>
            </a:r>
            <a:r>
              <a:rPr lang="en-US" sz="2400" dirty="0" smtClean="0">
                <a:solidFill>
                  <a:schemeClr val="tx1"/>
                </a:solidFill>
              </a:rPr>
              <a:t>Massimo Alioto</a:t>
            </a:r>
            <a:endParaRPr lang="en-US" sz="2400" i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78" descr="C:\Users\nrdaxwa\Desktop\CREATE\Logos\NRF logo vertic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6363837"/>
            <a:ext cx="595838" cy="28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http://www.tedxkrp.com/sites/tedxkrp.com/files/speakers-logos/nus-logo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48140" y="6383347"/>
            <a:ext cx="703042" cy="28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sutd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948" y="6316018"/>
            <a:ext cx="823258" cy="42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Shirazee\Desktop\NTU Logo Brand\NTU bran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304" t="24069" r="31627" b="25041"/>
          <a:stretch/>
        </p:blipFill>
        <p:spPr bwMode="auto">
          <a:xfrm>
            <a:off x="4487972" y="6356350"/>
            <a:ext cx="1061784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6522" y="6352890"/>
            <a:ext cx="354360" cy="37416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649" y="6411005"/>
            <a:ext cx="1458807" cy="240575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384775" y="6257887"/>
            <a:ext cx="8280920" cy="0"/>
          </a:xfrm>
          <a:prstGeom prst="line">
            <a:avLst/>
          </a:prstGeom>
          <a:ln w="38100" cmpd="sng">
            <a:gradFill flip="none" rotWithShape="1">
              <a:gsLst>
                <a:gs pos="63000">
                  <a:srgbClr val="92D050"/>
                </a:gs>
                <a:gs pos="31000">
                  <a:srgbClr val="00B050"/>
                </a:gs>
              </a:gsLst>
              <a:lin ang="1080000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251520" y="889920"/>
            <a:ext cx="3688830" cy="923330"/>
            <a:chOff x="4869042" y="2479809"/>
            <a:chExt cx="5687680" cy="1423649"/>
          </a:xfrm>
        </p:grpSpPr>
        <p:sp>
          <p:nvSpPr>
            <p:cNvPr id="20" name="TextBox 5"/>
            <p:cNvSpPr txBox="1"/>
            <p:nvPr/>
          </p:nvSpPr>
          <p:spPr>
            <a:xfrm>
              <a:off x="4869042" y="2479809"/>
              <a:ext cx="5687680" cy="14236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400" dirty="0" smtClean="0">
                  <a:solidFill>
                    <a:srgbClr val="00B050"/>
                  </a:solidFill>
                </a:rPr>
                <a:t>C   </a:t>
              </a:r>
              <a:r>
                <a:rPr lang="en-US" sz="5400" dirty="0" err="1" smtClean="0">
                  <a:solidFill>
                    <a:srgbClr val="00B050"/>
                  </a:solidFill>
                </a:rPr>
                <a:t>gniVisi</a:t>
              </a:r>
              <a:r>
                <a:rPr lang="en-US" sz="5400" dirty="0" smtClean="0">
                  <a:solidFill>
                    <a:srgbClr val="00B050"/>
                  </a:solidFill>
                </a:rPr>
                <a:t>   n</a:t>
              </a:r>
              <a:endParaRPr lang="en-SG" sz="5400" dirty="0">
                <a:solidFill>
                  <a:srgbClr val="00B050"/>
                </a:solidFill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3206" y="2912276"/>
              <a:ext cx="703044" cy="70304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1780" y="2919131"/>
              <a:ext cx="705087" cy="7030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962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Outline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10</a:t>
            </a:fld>
            <a:endParaRPr lang="en-SG"/>
          </a:p>
        </p:txBody>
      </p:sp>
      <p:sp>
        <p:nvSpPr>
          <p:cNvPr id="21" name="Content Placeholder 4"/>
          <p:cNvSpPr>
            <a:spLocks noGrp="1"/>
          </p:cNvSpPr>
          <p:nvPr>
            <p:ph idx="1"/>
          </p:nvPr>
        </p:nvSpPr>
        <p:spPr>
          <a:xfrm>
            <a:off x="599090" y="746234"/>
            <a:ext cx="8087710" cy="3937526"/>
          </a:xfrm>
        </p:spPr>
        <p:txBody>
          <a:bodyPr>
            <a:noAutofit/>
          </a:bodyPr>
          <a:lstStyle/>
          <a:p>
            <a:r>
              <a:rPr lang="en-US" dirty="0"/>
              <a:t>Saliency Detection</a:t>
            </a:r>
          </a:p>
          <a:p>
            <a:pPr lvl="1"/>
            <a:r>
              <a:rPr lang="en-US" dirty="0"/>
              <a:t>Minutes of last meeting</a:t>
            </a:r>
          </a:p>
          <a:p>
            <a:pPr lvl="1"/>
            <a:r>
              <a:rPr lang="en-US" dirty="0"/>
              <a:t>Design Updates for Saliency Detection</a:t>
            </a:r>
          </a:p>
          <a:p>
            <a:r>
              <a:rPr lang="en-US" dirty="0"/>
              <a:t>ADC</a:t>
            </a:r>
          </a:p>
          <a:p>
            <a:pPr lvl="1"/>
            <a:r>
              <a:rPr lang="en-US" dirty="0"/>
              <a:t>Proposed Design and Future Work</a:t>
            </a:r>
          </a:p>
        </p:txBody>
      </p:sp>
    </p:spTree>
    <p:extLst>
      <p:ext uri="{BB962C8B-B14F-4D97-AF65-F5344CB8AC3E}">
        <p14:creationId xmlns:p14="http://schemas.microsoft.com/office/powerpoint/2010/main" val="388626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Saliency Detection</a:t>
            </a:r>
            <a:endParaRPr lang="en-US" sz="3600" dirty="0">
              <a:latin typeface="+mj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11</a:t>
            </a:fld>
            <a:endParaRPr lang="en-SG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D70BDB9-20A8-42E9-94D3-D1E20EC59404}"/>
              </a:ext>
            </a:extLst>
          </p:cNvPr>
          <p:cNvSpPr txBox="1"/>
          <p:nvPr/>
        </p:nvSpPr>
        <p:spPr>
          <a:xfrm>
            <a:off x="524599" y="1052736"/>
            <a:ext cx="808558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SG" dirty="0"/>
              <a:t>Detecting saliency early (before conversion) in an imager can reduce the amount of data processed significantly (5% of the entire data).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SG" dirty="0"/>
              <a:t>Saliency detection is done using background subtraction which can be implemented using simple circuits enabling in-pixel saliency detection.</a:t>
            </a:r>
          </a:p>
          <a:p>
            <a:pPr algn="just">
              <a:spcAft>
                <a:spcPts val="600"/>
              </a:spcAft>
            </a:pPr>
            <a:endParaRPr lang="en-SG" sz="1600" dirty="0"/>
          </a:p>
          <a:p>
            <a:pPr algn="just">
              <a:spcAft>
                <a:spcPts val="600"/>
              </a:spcAft>
            </a:pPr>
            <a:r>
              <a:rPr lang="en-US" b="1" dirty="0"/>
              <a:t>Minutes of last meeting: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 input image is subsampled</a:t>
            </a:r>
            <a:r>
              <a:rPr lang="en-SG" dirty="0"/>
              <a:t> through spatial averaging</a:t>
            </a:r>
            <a:r>
              <a:rPr lang="en-US" dirty="0"/>
              <a:t> to limit the amount of processing and memory (analog) required for </a:t>
            </a:r>
            <a:r>
              <a:rPr lang="en-SG" dirty="0"/>
              <a:t>saliency detection.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Current sample is compared with a long-term average (background) to determine change beyond a threshold.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Long-term average (background) value is updated to keep track of the changing background. The proposed design allows the background update rate to be adjusted dynamically.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Morphological Image Closing is performed on initial saliency values detected by background subtraction to improve the performance of saliency detection.</a:t>
            </a:r>
            <a:endParaRPr lang="en-SG" sz="1600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SG" sz="1600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148393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Design Updates for Saliency Detection</a:t>
            </a:r>
            <a:endParaRPr lang="en-US" sz="3600" dirty="0">
              <a:latin typeface="+mj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12</a:t>
            </a:fld>
            <a:endParaRPr lang="en-SG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D70BDB9-20A8-42E9-94D3-D1E20EC59404}"/>
              </a:ext>
            </a:extLst>
          </p:cNvPr>
          <p:cNvSpPr txBox="1"/>
          <p:nvPr/>
        </p:nvSpPr>
        <p:spPr>
          <a:xfrm>
            <a:off x="529208" y="1052736"/>
            <a:ext cx="808558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SG" dirty="0"/>
              <a:t>Design for the in-pixel saliency detection has been finalized and schematic simulations completed with circuit level improvements introduced in the following parts: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SG" dirty="0"/>
              <a:t>Spatial Averaging (Tiling)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SG" dirty="0"/>
              <a:t>Correlated Double Sampling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SG" dirty="0"/>
              <a:t>The proposed architecture targets an in-pixel mixed signal approach to reduce the energy consumption while simultaneously achieving a more accurate programmable saliency detection operation.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SG" dirty="0"/>
              <a:t>The increase in accuracy translates to lesser false positives and a  more accurate alarm generation by the imager algorithm which triggers the conversion and transmission of data (dominant energy consumption parts).</a:t>
            </a:r>
          </a:p>
          <a:p>
            <a:pPr algn="just">
              <a:spcAft>
                <a:spcPts val="600"/>
              </a:spcAft>
            </a:pPr>
            <a:endParaRPr lang="en-SG" sz="2000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72812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Proposed ADC Design and Future Work </a:t>
            </a:r>
            <a:endParaRPr lang="en-US" sz="3600" dirty="0">
              <a:latin typeface="+mj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13</a:t>
            </a:fld>
            <a:endParaRPr lang="en-SG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D70BDB9-20A8-42E9-94D3-D1E20EC59404}"/>
              </a:ext>
            </a:extLst>
          </p:cNvPr>
          <p:cNvSpPr txBox="1"/>
          <p:nvPr/>
        </p:nvSpPr>
        <p:spPr>
          <a:xfrm>
            <a:off x="529208" y="881564"/>
            <a:ext cx="8085584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b="1" dirty="0"/>
              <a:t>Proposed ADC :</a:t>
            </a:r>
            <a:endParaRPr lang="en-SG" b="1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Single Slope ADCs are most widely used for imagers owing to their simpler design with shared components and compact design allowing it to match the pixel pitch.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They are energy inefficient due to their linear search which requires an average of 2^(N-1) comparisons for an N-bit ADC.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 proposed ADC design targets to exploit the spatial correlation in the image data by implementing differential sampling in a novel manner in single-slope ADCs.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 high amount of spatial correlation present in the image data enables a reduction from an average of 128 comparisons (for an 8-bit ADC) to 5.02 comparisons.</a:t>
            </a:r>
          </a:p>
          <a:p>
            <a:pPr algn="just">
              <a:spcAft>
                <a:spcPts val="600"/>
              </a:spcAft>
            </a:pPr>
            <a:endParaRPr lang="en-US" dirty="0"/>
          </a:p>
          <a:p>
            <a:pPr algn="just">
              <a:spcAft>
                <a:spcPts val="600"/>
              </a:spcAft>
            </a:pPr>
            <a:r>
              <a:rPr lang="en-US" b="1" dirty="0"/>
              <a:t>Future Work</a:t>
            </a:r>
            <a:r>
              <a:rPr lang="en-SG" b="1" dirty="0"/>
              <a:t>: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SG" dirty="0"/>
              <a:t>Integration of the designed in-pixel components.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SG" dirty="0"/>
              <a:t>Integrating the CDS, ADC and testing components.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SG" dirty="0"/>
              <a:t>Fabricating and testing the performance of the </a:t>
            </a:r>
            <a:r>
              <a:rPr lang="en-SG"/>
              <a:t>imager.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395636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6743" y="2074653"/>
            <a:ext cx="8856984" cy="1102519"/>
          </a:xfrm>
        </p:spPr>
        <p:txBody>
          <a:bodyPr>
            <a:noAutofit/>
          </a:bodyPr>
          <a:lstStyle/>
          <a:p>
            <a:r>
              <a:rPr lang="en-US" sz="3600" dirty="0" smtClean="0"/>
              <a:t>Novelty Assessment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57474" y="4346798"/>
            <a:ext cx="6366854" cy="109842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Quarterly meeting: </a:t>
            </a:r>
            <a:r>
              <a:rPr lang="en-US" sz="2400" i="1" dirty="0" smtClean="0">
                <a:solidFill>
                  <a:schemeClr val="tx1"/>
                </a:solidFill>
              </a:rPr>
              <a:t>14/04/2020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Sayan Kumar</a:t>
            </a:r>
            <a:endParaRPr lang="en-US" sz="2400" i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78" descr="C:\Users\nrdaxwa\Desktop\CREATE\Logos\NRF logo vertic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6363837"/>
            <a:ext cx="595838" cy="28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http://www.tedxkrp.com/sites/tedxkrp.com/files/speakers-logos/nus-logo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48140" y="6383347"/>
            <a:ext cx="703042" cy="2860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sutd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948" y="6316018"/>
            <a:ext cx="823258" cy="42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Shirazee\Desktop\NTU Logo Brand\NTU bran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304" t="24069" r="31627" b="25041"/>
          <a:stretch/>
        </p:blipFill>
        <p:spPr bwMode="auto">
          <a:xfrm>
            <a:off x="4487972" y="6356350"/>
            <a:ext cx="1061784" cy="365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6522" y="6352890"/>
            <a:ext cx="354360" cy="37416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649" y="6411005"/>
            <a:ext cx="1458807" cy="240575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384775" y="6257887"/>
            <a:ext cx="8280920" cy="0"/>
          </a:xfrm>
          <a:prstGeom prst="line">
            <a:avLst/>
          </a:prstGeom>
          <a:ln w="38100" cmpd="sng">
            <a:gradFill flip="none" rotWithShape="1">
              <a:gsLst>
                <a:gs pos="63000">
                  <a:srgbClr val="92D050"/>
                </a:gs>
                <a:gs pos="31000">
                  <a:srgbClr val="00B050"/>
                </a:gs>
              </a:gsLst>
              <a:lin ang="1080000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251520" y="889920"/>
            <a:ext cx="3688830" cy="923330"/>
            <a:chOff x="4869042" y="2479809"/>
            <a:chExt cx="5687680" cy="1423649"/>
          </a:xfrm>
        </p:grpSpPr>
        <p:sp>
          <p:nvSpPr>
            <p:cNvPr id="20" name="TextBox 5"/>
            <p:cNvSpPr txBox="1"/>
            <p:nvPr/>
          </p:nvSpPr>
          <p:spPr>
            <a:xfrm>
              <a:off x="4869042" y="2479809"/>
              <a:ext cx="5687680" cy="14236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400" dirty="0" smtClean="0">
                  <a:solidFill>
                    <a:srgbClr val="00B050"/>
                  </a:solidFill>
                </a:rPr>
                <a:t>C   </a:t>
              </a:r>
              <a:r>
                <a:rPr lang="en-US" sz="5400" dirty="0" err="1" smtClean="0">
                  <a:solidFill>
                    <a:srgbClr val="00B050"/>
                  </a:solidFill>
                </a:rPr>
                <a:t>gniVisi</a:t>
              </a:r>
              <a:r>
                <a:rPr lang="en-US" sz="5400" dirty="0" smtClean="0">
                  <a:solidFill>
                    <a:srgbClr val="00B050"/>
                  </a:solidFill>
                </a:rPr>
                <a:t>   n</a:t>
              </a:r>
              <a:endParaRPr lang="en-SG" sz="5400" dirty="0">
                <a:solidFill>
                  <a:srgbClr val="00B050"/>
                </a:solidFill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3206" y="2912276"/>
              <a:ext cx="703044" cy="70304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1780" y="2919131"/>
              <a:ext cx="705087" cy="7030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490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Outline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15</a:t>
            </a:fld>
            <a:endParaRPr lang="en-SG"/>
          </a:p>
        </p:txBody>
      </p:sp>
      <p:sp>
        <p:nvSpPr>
          <p:cNvPr id="21" name="Content Placeholder 4"/>
          <p:cNvSpPr>
            <a:spLocks noGrp="1"/>
          </p:cNvSpPr>
          <p:nvPr>
            <p:ph idx="1"/>
          </p:nvPr>
        </p:nvSpPr>
        <p:spPr>
          <a:xfrm>
            <a:off x="599090" y="746234"/>
            <a:ext cx="8087710" cy="3937526"/>
          </a:xfrm>
        </p:spPr>
        <p:txBody>
          <a:bodyPr>
            <a:noAutofit/>
          </a:bodyPr>
          <a:lstStyle/>
          <a:p>
            <a:r>
              <a:rPr lang="en-SG" dirty="0" smtClean="0"/>
              <a:t>Why </a:t>
            </a:r>
            <a:r>
              <a:rPr lang="en-SG" dirty="0"/>
              <a:t>Novelty </a:t>
            </a:r>
            <a:r>
              <a:rPr lang="en-SG" dirty="0" smtClean="0"/>
              <a:t>Assessment</a:t>
            </a:r>
            <a:endParaRPr lang="en-SG" dirty="0"/>
          </a:p>
          <a:p>
            <a:r>
              <a:rPr lang="en-SG" dirty="0" smtClean="0"/>
              <a:t>Last Meeting Conclusion</a:t>
            </a:r>
          </a:p>
          <a:p>
            <a:r>
              <a:rPr lang="en-SG" dirty="0" smtClean="0"/>
              <a:t>Current Approach</a:t>
            </a:r>
            <a:r>
              <a:rPr lang="en-SG" dirty="0"/>
              <a:t> </a:t>
            </a:r>
            <a:r>
              <a:rPr lang="en-SG" dirty="0" smtClean="0"/>
              <a:t>and Progress</a:t>
            </a:r>
            <a:endParaRPr lang="en-SG" dirty="0"/>
          </a:p>
          <a:p>
            <a:r>
              <a:rPr lang="en-SG" dirty="0" smtClean="0"/>
              <a:t>Future Work</a:t>
            </a:r>
            <a:endParaRPr lang="en-SG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415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Why Novelty Assessment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16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project is about finding novel (which are new in the frame) features between </a:t>
            </a:r>
            <a:r>
              <a:rPr lang="en-SG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SG" sz="2000" baseline="30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SG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frame and (i+1)</a:t>
            </a:r>
            <a:r>
              <a:rPr lang="en-SG" sz="2000" baseline="30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SG" sz="20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frame.</a:t>
            </a:r>
          </a:p>
          <a:p>
            <a:r>
              <a:rPr lang="en-SG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From the system perspective it may look like as </a:t>
            </a:r>
            <a:r>
              <a:rPr lang="en-SG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follows-</a:t>
            </a:r>
          </a:p>
          <a:p>
            <a:r>
              <a:rPr lang="en-SG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This simple technique may lead to reducing the energy consumption of the subsequent stages by order of magnitude.</a:t>
            </a:r>
            <a:endParaRPr lang="en-SG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SG" sz="2000" dirty="0"/>
          </a:p>
          <a:p>
            <a:endParaRPr lang="en-SG" sz="2000" dirty="0"/>
          </a:p>
          <a:p>
            <a:endParaRPr lang="en-SG" sz="2000" dirty="0"/>
          </a:p>
          <a:p>
            <a:endParaRPr lang="en-SG" sz="2000" dirty="0"/>
          </a:p>
          <a:p>
            <a:pPr marL="0" indent="0">
              <a:buNone/>
            </a:pPr>
            <a:endParaRPr lang="en-SG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1081336" y="3096242"/>
            <a:ext cx="6858000" cy="1066800"/>
            <a:chOff x="0" y="0"/>
            <a:chExt cx="5575111" cy="552734"/>
          </a:xfrm>
        </p:grpSpPr>
        <p:sp>
          <p:nvSpPr>
            <p:cNvPr id="7" name="Rounded Rectangle 6"/>
            <p:cNvSpPr/>
            <p:nvPr/>
          </p:nvSpPr>
          <p:spPr>
            <a:xfrm>
              <a:off x="0" y="0"/>
              <a:ext cx="764275" cy="54261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SG" sz="110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Image Sensor</a:t>
              </a:r>
              <a:endParaRPr lang="en-SG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119116" y="13647"/>
              <a:ext cx="763905" cy="49784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SG" sz="110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ADC</a:t>
              </a:r>
              <a:endParaRPr lang="en-SG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354239" y="13647"/>
              <a:ext cx="968375" cy="53908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SG" sz="1100" dirty="0" smtClean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Novel Object Detector</a:t>
              </a:r>
              <a:endParaRPr lang="en-SG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903260" y="0"/>
              <a:ext cx="968375" cy="53213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SG" sz="110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CNN Accelerator</a:t>
              </a:r>
              <a:endParaRPr lang="en-SG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764275" y="232012"/>
              <a:ext cx="3347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1890215" y="232012"/>
              <a:ext cx="4572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336878" y="245659"/>
              <a:ext cx="54591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 Box 13"/>
            <p:cNvSpPr txBox="1"/>
            <p:nvPr/>
          </p:nvSpPr>
          <p:spPr>
            <a:xfrm>
              <a:off x="3283121" y="245659"/>
              <a:ext cx="709295" cy="306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SG" sz="7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Novel Location</a:t>
              </a:r>
            </a:p>
          </p:txBody>
        </p:sp>
        <p:sp>
          <p:nvSpPr>
            <p:cNvPr id="17" name="Text Box 14"/>
            <p:cNvSpPr txBox="1"/>
            <p:nvPr/>
          </p:nvSpPr>
          <p:spPr>
            <a:xfrm>
              <a:off x="4865427" y="246029"/>
              <a:ext cx="709684" cy="306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SG" sz="7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Detected Object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4872251" y="238835"/>
              <a:ext cx="54591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 bwMode="auto">
          <a:xfrm>
            <a:off x="2519635" y="4722911"/>
            <a:ext cx="1519337" cy="1298377"/>
          </a:xfrm>
          <a:prstGeom prst="ellipse">
            <a:avLst/>
          </a:prstGeom>
          <a:noFill/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SG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My</a:t>
            </a:r>
            <a:r>
              <a:rPr kumimoji="0" lang="en-SG" b="0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 Scope of Work</a:t>
            </a:r>
            <a:endParaRPr kumimoji="0" lang="en-SG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3412700" y="4160046"/>
            <a:ext cx="818107" cy="568166"/>
          </a:xfrm>
          <a:prstGeom prst="straightConnector1">
            <a:avLst/>
          </a:prstGeom>
          <a:noFill/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9251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087"/>
            <a:ext cx="7772400" cy="609600"/>
          </a:xfrm>
        </p:spPr>
        <p:txBody>
          <a:bodyPr/>
          <a:lstStyle/>
          <a:p>
            <a:pPr algn="l"/>
            <a:r>
              <a:rPr lang="en-SG" sz="3200" dirty="0" smtClean="0"/>
              <a:t>Last Meeting Overview</a:t>
            </a:r>
            <a:endParaRPr lang="en-SG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55576" y="692696"/>
                <a:ext cx="7772400" cy="5544616"/>
              </a:xfrm>
            </p:spPr>
            <p:txBody>
              <a:bodyPr>
                <a:normAutofit/>
              </a:bodyPr>
              <a:lstStyle/>
              <a:p>
                <a:r>
                  <a:rPr lang="en-SG" sz="2000" dirty="0" smtClean="0"/>
                  <a:t>The Connected Component Analysis is latency prone and so speed up is required.</a:t>
                </a:r>
              </a:p>
              <a:p>
                <a:r>
                  <a:rPr lang="en-SG" sz="2000" dirty="0" smtClean="0"/>
                  <a:t>Current Literature states solves 2 pixel/cycle, thus needs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SG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G" sz="20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SG" sz="2000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SG" sz="20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</m:oMath>
                </a14:m>
                <a:r>
                  <a:rPr lang="en-SG" sz="2000" dirty="0" smtClean="0"/>
                  <a:t>/2 cycle to process a frame. [2]</a:t>
                </a:r>
              </a:p>
              <a:p>
                <a:r>
                  <a:rPr lang="en-SG" sz="2000" dirty="0" smtClean="0"/>
                  <a:t>We will be using Single Pass CCA run-based algorithm and determine the bounding box only feature. [1]</a:t>
                </a:r>
                <a:endParaRPr lang="en-SG" sz="2000" dirty="0"/>
              </a:p>
              <a:p>
                <a:r>
                  <a:rPr lang="en-SG" sz="2000" dirty="0" smtClean="0"/>
                  <a:t>The micro-architecture development was done and design started.</a:t>
                </a:r>
              </a:p>
              <a:p>
                <a:r>
                  <a:rPr lang="en-SG" sz="2000" dirty="0" smtClean="0"/>
                  <a:t>The estimated cycle required is =</a:t>
                </a:r>
                <a14:m>
                  <m:oMath xmlns:m="http://schemas.openxmlformats.org/officeDocument/2006/math">
                    <m:r>
                      <a:rPr lang="en-SG" sz="2000" b="0" i="1" smtClean="0">
                        <a:latin typeface="Cambria Math" panose="02040503050406030204" pitchFamily="18" charset="0"/>
                      </a:rPr>
                      <m:t>3×</m:t>
                    </m:r>
                    <m:r>
                      <a:rPr lang="en-SG" sz="20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SG" sz="2000" b="0" i="1" smtClean="0">
                        <a:latin typeface="Cambria Math" panose="02040503050406030204" pitchFamily="18" charset="0"/>
                      </a:rPr>
                      <m:t> ±0.5%</m:t>
                    </m:r>
                  </m:oMath>
                </a14:m>
                <a:r>
                  <a:rPr lang="en-SG" sz="2000" dirty="0" smtClean="0"/>
                  <a:t> which is O(N). (The analysis is based on changedetection.net baseline dataset</a:t>
                </a:r>
              </a:p>
              <a:p>
                <a:pPr marL="0" indent="0">
                  <a:buNone/>
                </a:pPr>
                <a:endParaRPr lang="en-SG" sz="2000" dirty="0" smtClean="0"/>
              </a:p>
              <a:p>
                <a:endParaRPr lang="en-SG" sz="2000" dirty="0"/>
              </a:p>
              <a:p>
                <a:pPr marL="0" indent="0">
                  <a:buNone/>
                </a:pPr>
                <a:endParaRPr lang="en-SG" sz="2000" dirty="0" smtClean="0"/>
              </a:p>
              <a:p>
                <a:endParaRPr lang="en-SG" sz="2000" dirty="0"/>
              </a:p>
              <a:p>
                <a:pPr marL="0" indent="0">
                  <a:buNone/>
                </a:pPr>
                <a:r>
                  <a:rPr lang="en-SG" sz="1000" kern="0" dirty="0" smtClean="0">
                    <a:solidFill>
                      <a:srgbClr val="003399"/>
                    </a:solidFill>
                    <a:latin typeface="Times New Roman"/>
                  </a:rPr>
                  <a:t>[1] </a:t>
                </a:r>
                <a:r>
                  <a:rPr lang="en-SG" sz="1000" kern="0" dirty="0" err="1">
                    <a:solidFill>
                      <a:srgbClr val="003399"/>
                    </a:solidFill>
                    <a:latin typeface="Times New Roman"/>
                  </a:rPr>
                  <a:t>Lifeng</a:t>
                </a:r>
                <a:r>
                  <a:rPr lang="en-SG" sz="1000" kern="0" dirty="0">
                    <a:solidFill>
                      <a:srgbClr val="003399"/>
                    </a:solidFill>
                    <a:latin typeface="Times New Roman"/>
                  </a:rPr>
                  <a:t> He, </a:t>
                </a:r>
                <a:r>
                  <a:rPr lang="en-SG" sz="1000" kern="0" dirty="0" err="1">
                    <a:solidFill>
                      <a:srgbClr val="003399"/>
                    </a:solidFill>
                    <a:latin typeface="Times New Roman"/>
                  </a:rPr>
                  <a:t>Xiwei</a:t>
                </a:r>
                <a:r>
                  <a:rPr lang="en-SG" sz="1000" kern="0" dirty="0">
                    <a:solidFill>
                      <a:srgbClr val="003399"/>
                    </a:solidFill>
                    <a:latin typeface="Times New Roman"/>
                  </a:rPr>
                  <a:t> Ren, </a:t>
                </a:r>
                <a:r>
                  <a:rPr lang="en-SG" sz="1000" kern="0" dirty="0" err="1">
                    <a:solidFill>
                      <a:srgbClr val="003399"/>
                    </a:solidFill>
                    <a:latin typeface="Times New Roman"/>
                  </a:rPr>
                  <a:t>Qihang</a:t>
                </a:r>
                <a:r>
                  <a:rPr lang="en-SG" sz="1000" kern="0" dirty="0">
                    <a:solidFill>
                      <a:srgbClr val="003399"/>
                    </a:solidFill>
                    <a:latin typeface="Times New Roman"/>
                  </a:rPr>
                  <a:t> Gao, Xiao Zhao, Bin Yao, </a:t>
                </a:r>
                <a:r>
                  <a:rPr lang="en-SG" sz="1000" kern="0" dirty="0" err="1">
                    <a:solidFill>
                      <a:srgbClr val="003399"/>
                    </a:solidFill>
                    <a:latin typeface="Times New Roman"/>
                  </a:rPr>
                  <a:t>Yuyan</a:t>
                </a:r>
                <a:r>
                  <a:rPr lang="en-SG" sz="1000" kern="0" dirty="0">
                    <a:solidFill>
                      <a:srgbClr val="003399"/>
                    </a:solidFill>
                    <a:latin typeface="Times New Roman"/>
                  </a:rPr>
                  <a:t> Chao, “The connected-component labelling problem: A review of state-of-the-art </a:t>
                </a:r>
                <a:r>
                  <a:rPr lang="en-SG" sz="1000" kern="0" dirty="0" err="1">
                    <a:solidFill>
                      <a:srgbClr val="003399"/>
                    </a:solidFill>
                    <a:latin typeface="Times New Roman"/>
                  </a:rPr>
                  <a:t>algorithms,”Pattern</a:t>
                </a:r>
                <a:r>
                  <a:rPr lang="en-SG" sz="1000" kern="0" dirty="0">
                    <a:solidFill>
                      <a:srgbClr val="003399"/>
                    </a:solidFill>
                    <a:latin typeface="Times New Roman"/>
                  </a:rPr>
                  <a:t> Recognition, Volume 70, 2017, Pages 25-43, ISSN 0031-3203, </a:t>
                </a:r>
                <a:r>
                  <a:rPr lang="en-SG" sz="1000" kern="0" dirty="0">
                    <a:solidFill>
                      <a:srgbClr val="003399"/>
                    </a:solidFill>
                    <a:latin typeface="Times New Roman"/>
                    <a:hlinkClick r:id="rId2"/>
                  </a:rPr>
                  <a:t>https://</a:t>
                </a:r>
                <a:r>
                  <a:rPr lang="en-SG" sz="1000" kern="0" dirty="0" smtClean="0">
                    <a:solidFill>
                      <a:srgbClr val="003399"/>
                    </a:solidFill>
                    <a:latin typeface="Times New Roman"/>
                    <a:hlinkClick r:id="rId2"/>
                  </a:rPr>
                  <a:t>doi.org/10.1016/j.patcog.2017.04.018</a:t>
                </a:r>
                <a:r>
                  <a:rPr lang="en-SG" sz="1000" kern="0" dirty="0" smtClean="0">
                    <a:solidFill>
                      <a:srgbClr val="003399"/>
                    </a:solidFill>
                    <a:latin typeface="Times New Roman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SG" sz="1000" kern="0" dirty="0" smtClean="0">
                    <a:solidFill>
                      <a:srgbClr val="003399"/>
                    </a:solidFill>
                    <a:latin typeface="Times New Roman"/>
                  </a:rPr>
                  <a:t>[2</a:t>
                </a:r>
                <a:r>
                  <a:rPr lang="en-SG" sz="1000" kern="0" dirty="0">
                    <a:solidFill>
                      <a:srgbClr val="003399"/>
                    </a:solidFill>
                    <a:latin typeface="Times New Roman"/>
                  </a:rPr>
                  <a:t>] </a:t>
                </a:r>
                <a:r>
                  <a:rPr lang="en-SG" sz="1000" kern="0" dirty="0" err="1">
                    <a:solidFill>
                      <a:srgbClr val="003399"/>
                    </a:solidFill>
                    <a:latin typeface="Times New Roman"/>
                  </a:rPr>
                  <a:t>Perri</a:t>
                </a:r>
                <a:r>
                  <a:rPr lang="en-SG" sz="1000" kern="0" dirty="0">
                    <a:solidFill>
                      <a:srgbClr val="003399"/>
                    </a:solidFill>
                    <a:latin typeface="Times New Roman"/>
                  </a:rPr>
                  <a:t>, S.; </a:t>
                </a:r>
                <a:r>
                  <a:rPr lang="en-SG" sz="1000" kern="0" dirty="0" err="1">
                    <a:solidFill>
                      <a:srgbClr val="003399"/>
                    </a:solidFill>
                    <a:latin typeface="Times New Roman"/>
                  </a:rPr>
                  <a:t>Spagnolo</a:t>
                </a:r>
                <a:r>
                  <a:rPr lang="en-SG" sz="1000" kern="0" dirty="0">
                    <a:solidFill>
                      <a:srgbClr val="003399"/>
                    </a:solidFill>
                    <a:latin typeface="Times New Roman"/>
                  </a:rPr>
                  <a:t>, F.; </a:t>
                </a:r>
                <a:r>
                  <a:rPr lang="en-SG" sz="1000" kern="0" dirty="0" err="1">
                    <a:solidFill>
                      <a:srgbClr val="003399"/>
                    </a:solidFill>
                    <a:latin typeface="Times New Roman"/>
                  </a:rPr>
                  <a:t>Corsonello</a:t>
                </a:r>
                <a:r>
                  <a:rPr lang="en-SG" sz="1000" kern="0" dirty="0">
                    <a:solidFill>
                      <a:srgbClr val="003399"/>
                    </a:solidFill>
                    <a:latin typeface="Times New Roman"/>
                  </a:rPr>
                  <a:t>, P. A Parallel Connected Component </a:t>
                </a:r>
                <a:r>
                  <a:rPr lang="en-SG" sz="1000" kern="0" dirty="0" err="1">
                    <a:solidFill>
                      <a:srgbClr val="003399"/>
                    </a:solidFill>
                    <a:latin typeface="Times New Roman"/>
                  </a:rPr>
                  <a:t>Labeling</a:t>
                </a:r>
                <a:r>
                  <a:rPr lang="en-SG" sz="1000" kern="0" dirty="0">
                    <a:solidFill>
                      <a:srgbClr val="003399"/>
                    </a:solidFill>
                    <a:latin typeface="Times New Roman"/>
                  </a:rPr>
                  <a:t> Architecture for Heterogeneous Systems-on-Chip. Electronics 2020, 9, 292.</a:t>
                </a:r>
                <a:endParaRPr lang="en-SG" sz="2000" dirty="0"/>
              </a:p>
              <a:p>
                <a:endParaRPr lang="en-SG" sz="2000" dirty="0" smtClean="0"/>
              </a:p>
              <a:p>
                <a:endParaRPr lang="en-SG" sz="2000" dirty="0"/>
              </a:p>
              <a:p>
                <a:endParaRPr lang="en-SG" sz="2000" dirty="0" smtClean="0"/>
              </a:p>
              <a:p>
                <a:endParaRPr lang="en-SG" sz="2000" dirty="0"/>
              </a:p>
              <a:p>
                <a:endParaRPr lang="en-SG" sz="2000" dirty="0" smtClean="0"/>
              </a:p>
              <a:p>
                <a:pPr marL="0" indent="0">
                  <a:buNone/>
                </a:pPr>
                <a:endParaRPr lang="en-SG" sz="2000" dirty="0"/>
              </a:p>
              <a:p>
                <a:endParaRPr lang="en-SG" sz="2000" dirty="0"/>
              </a:p>
              <a:p>
                <a:pPr marL="0" indent="0">
                  <a:buNone/>
                </a:pPr>
                <a:endParaRPr lang="en-SG" sz="2000" dirty="0"/>
              </a:p>
              <a:p>
                <a:endParaRPr lang="en-SG" sz="2000" dirty="0"/>
              </a:p>
              <a:p>
                <a:endParaRPr lang="en-SG" sz="2000" dirty="0" smtClean="0"/>
              </a:p>
              <a:p>
                <a:endParaRPr lang="en-SG" sz="2000" dirty="0" smtClean="0"/>
              </a:p>
              <a:p>
                <a:endParaRPr lang="en-SG" sz="2000" dirty="0" smtClean="0"/>
              </a:p>
              <a:p>
                <a:pPr marL="0" indent="0">
                  <a:buNone/>
                </a:pPr>
                <a:endParaRPr lang="en-SG" sz="2000" dirty="0" smtClean="0"/>
              </a:p>
              <a:p>
                <a:endParaRPr lang="en-SG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576" y="692696"/>
                <a:ext cx="7772400" cy="5544616"/>
              </a:xfrm>
              <a:blipFill>
                <a:blip r:embed="rId3"/>
                <a:stretch>
                  <a:fillRect l="-706" t="-660" r="-157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28" name="Straight Arrow Connector 27"/>
          <p:cNvCxnSpPr>
            <a:stCxn id="26" idx="3"/>
          </p:cNvCxnSpPr>
          <p:nvPr/>
        </p:nvCxnSpPr>
        <p:spPr bwMode="auto">
          <a:xfrm flipV="1">
            <a:off x="7112748" y="2095500"/>
            <a:ext cx="507252" cy="16407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-1295400" y="1385170"/>
            <a:ext cx="4521948" cy="974193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5349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087"/>
            <a:ext cx="7772400" cy="609600"/>
          </a:xfrm>
        </p:spPr>
        <p:txBody>
          <a:bodyPr/>
          <a:lstStyle/>
          <a:p>
            <a:pPr algn="l"/>
            <a:r>
              <a:rPr lang="en-SG" sz="3200" dirty="0" smtClean="0"/>
              <a:t>Design of CCA</a:t>
            </a:r>
            <a:endParaRPr lang="en-S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92696"/>
            <a:ext cx="7772400" cy="5400600"/>
          </a:xfrm>
        </p:spPr>
        <p:txBody>
          <a:bodyPr/>
          <a:lstStyle/>
          <a:p>
            <a:r>
              <a:rPr lang="en-SG" sz="2000" dirty="0" smtClean="0"/>
              <a:t>Design of CCA is done.</a:t>
            </a:r>
          </a:p>
          <a:p>
            <a:r>
              <a:rPr lang="en-SG" sz="2000" dirty="0" smtClean="0"/>
              <a:t>Our system is able to make bounding box in 4x N no of cycles (in </a:t>
            </a:r>
            <a:r>
              <a:rPr lang="en-SG" sz="2000" dirty="0" err="1" smtClean="0"/>
              <a:t>MxN</a:t>
            </a:r>
            <a:r>
              <a:rPr lang="en-SG" sz="2000" dirty="0" smtClean="0"/>
              <a:t> image.)</a:t>
            </a:r>
          </a:p>
          <a:p>
            <a:r>
              <a:rPr lang="en-SG" sz="2000" dirty="0" smtClean="0"/>
              <a:t>Latch Ram replaces the SRAM for better voltage scalability and reduction of amount of memory.</a:t>
            </a:r>
          </a:p>
          <a:p>
            <a:r>
              <a:rPr lang="en-SG" sz="2000" dirty="0" smtClean="0"/>
              <a:t>Literature Review to defend our work with the state-of-the art papers are done.</a:t>
            </a:r>
          </a:p>
          <a:p>
            <a:r>
              <a:rPr lang="en-SG" sz="2000" dirty="0" smtClean="0"/>
              <a:t>Our CCA only logic outperforming w.r.t existing design w.r.t throughput, power and memory usage by exploiting efficient micro-architectural trade-offs.</a:t>
            </a:r>
          </a:p>
          <a:p>
            <a:r>
              <a:rPr lang="en-SG" sz="2000" dirty="0" smtClean="0"/>
              <a:t>Other System enhancement and corresponding validation is in progress.</a:t>
            </a:r>
          </a:p>
          <a:p>
            <a:pPr marL="0" indent="0">
              <a:buNone/>
            </a:pPr>
            <a:endParaRPr lang="en-SG" sz="2000" dirty="0" smtClean="0"/>
          </a:p>
          <a:p>
            <a:endParaRPr lang="en-SG" sz="2000" dirty="0"/>
          </a:p>
          <a:p>
            <a:endParaRPr lang="en-SG" sz="2000" dirty="0" smtClean="0"/>
          </a:p>
          <a:p>
            <a:endParaRPr lang="en-SG" sz="2000" dirty="0"/>
          </a:p>
          <a:p>
            <a:endParaRPr lang="en-SG" sz="2000" dirty="0" smtClean="0"/>
          </a:p>
          <a:p>
            <a:pPr marL="0" indent="0">
              <a:buNone/>
            </a:pPr>
            <a:endParaRPr lang="en-SG" sz="2000" dirty="0"/>
          </a:p>
          <a:p>
            <a:endParaRPr lang="en-SG" sz="2000" dirty="0"/>
          </a:p>
          <a:p>
            <a:pPr marL="0" indent="0">
              <a:buNone/>
            </a:pPr>
            <a:endParaRPr lang="en-SG" sz="2000" dirty="0"/>
          </a:p>
          <a:p>
            <a:endParaRPr lang="en-SG" sz="2000" dirty="0"/>
          </a:p>
          <a:p>
            <a:endParaRPr lang="en-SG" sz="2000" dirty="0" smtClean="0"/>
          </a:p>
          <a:p>
            <a:endParaRPr lang="en-SG" sz="2000" dirty="0" smtClean="0"/>
          </a:p>
          <a:p>
            <a:endParaRPr lang="en-SG" sz="2000" dirty="0" smtClean="0"/>
          </a:p>
          <a:p>
            <a:pPr marL="0" indent="0">
              <a:buNone/>
            </a:pPr>
            <a:endParaRPr lang="en-SG" sz="2000" dirty="0" smtClean="0"/>
          </a:p>
          <a:p>
            <a:endParaRPr lang="en-SG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cxnSp>
        <p:nvCxnSpPr>
          <p:cNvPr id="28" name="Straight Arrow Connector 27"/>
          <p:cNvCxnSpPr>
            <a:stCxn id="26" idx="3"/>
          </p:cNvCxnSpPr>
          <p:nvPr/>
        </p:nvCxnSpPr>
        <p:spPr bwMode="auto">
          <a:xfrm flipV="1">
            <a:off x="7112748" y="2095500"/>
            <a:ext cx="507252" cy="16407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-1295400" y="1385170"/>
            <a:ext cx="4521948" cy="974193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364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504" y="1785786"/>
            <a:ext cx="8856984" cy="1102519"/>
          </a:xfrm>
        </p:spPr>
        <p:txBody>
          <a:bodyPr>
            <a:noAutofit/>
          </a:bodyPr>
          <a:lstStyle/>
          <a:p>
            <a:r>
              <a:rPr lang="en-US" sz="3600" dirty="0"/>
              <a:t>		         : </a:t>
            </a:r>
            <a:r>
              <a:rPr lang="en-SG" sz="3600" dirty="0"/>
              <a:t>Energy-Autonomous</a:t>
            </a:r>
            <a:br>
              <a:rPr lang="en-SG" sz="3600" dirty="0"/>
            </a:br>
            <a:r>
              <a:rPr lang="en-SG" sz="3600" dirty="0"/>
              <a:t>Always-On Cognitive &amp; Attentive Cameras </a:t>
            </a:r>
            <a:br>
              <a:rPr lang="en-SG" sz="3600" dirty="0"/>
            </a:br>
            <a:r>
              <a:rPr lang="en-SG" sz="1200" dirty="0"/>
              <a:t/>
            </a:r>
            <a:br>
              <a:rPr lang="en-SG" sz="1200" dirty="0"/>
            </a:br>
            <a:r>
              <a:rPr lang="en-SG" sz="3600" dirty="0"/>
              <a:t>for Distributed Real-Time Vision </a:t>
            </a:r>
            <a:br>
              <a:rPr lang="en-SG" sz="3600" dirty="0"/>
            </a:br>
            <a:r>
              <a:rPr lang="en-SG" sz="3600" dirty="0"/>
              <a:t>with </a:t>
            </a:r>
            <a:r>
              <a:rPr lang="en-SG" sz="3600" dirty="0" err="1"/>
              <a:t>milliWatt</a:t>
            </a:r>
            <a:r>
              <a:rPr lang="en-SG" sz="3600" dirty="0"/>
              <a:t> Power Consumption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57474" y="4346798"/>
            <a:ext cx="6366854" cy="109842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Quarterly meeting: </a:t>
            </a:r>
            <a:r>
              <a:rPr lang="en-US" sz="2400" i="1" dirty="0" smtClean="0">
                <a:solidFill>
                  <a:schemeClr val="tx1"/>
                </a:solidFill>
              </a:rPr>
              <a:t>16/11/2020</a:t>
            </a:r>
            <a:endParaRPr lang="en-US" sz="2400" i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i="1" dirty="0">
                <a:solidFill>
                  <a:schemeClr val="tx1"/>
                </a:solidFill>
              </a:rPr>
              <a:t>Udari De Alwis</a:t>
            </a:r>
          </a:p>
          <a:p>
            <a:pPr>
              <a:spcBef>
                <a:spcPts val="0"/>
              </a:spcBef>
            </a:pP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78" descr="C:\Users\nrdaxwa\Desktop\CREATE\Logos\NRF logo vertic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6363837"/>
            <a:ext cx="595838" cy="28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http://www.tedxkrp.com/sites/tedxkrp.com/files/speakers-logos/nus-logo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48140" y="6383347"/>
            <a:ext cx="703042" cy="28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sutd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948" y="6316018"/>
            <a:ext cx="823258" cy="42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Shirazee\Desktop\NTU Logo Brand\NTU bran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304" t="24069" r="31627" b="25041"/>
          <a:stretch/>
        </p:blipFill>
        <p:spPr bwMode="auto">
          <a:xfrm>
            <a:off x="4487972" y="6356350"/>
            <a:ext cx="1061784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6522" y="6352890"/>
            <a:ext cx="354360" cy="37416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649" y="6411005"/>
            <a:ext cx="1458807" cy="240575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384775" y="6257887"/>
            <a:ext cx="8280920" cy="0"/>
          </a:xfrm>
          <a:prstGeom prst="line">
            <a:avLst/>
          </a:prstGeom>
          <a:ln w="38100" cmpd="sng">
            <a:gradFill flip="none" rotWithShape="1">
              <a:gsLst>
                <a:gs pos="63000">
                  <a:srgbClr val="92D050"/>
                </a:gs>
                <a:gs pos="31000">
                  <a:srgbClr val="00B050"/>
                </a:gs>
              </a:gsLst>
              <a:lin ang="1080000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251520" y="889920"/>
            <a:ext cx="3688830" cy="923330"/>
            <a:chOff x="4869042" y="2479809"/>
            <a:chExt cx="5687680" cy="1423649"/>
          </a:xfrm>
        </p:grpSpPr>
        <p:sp>
          <p:nvSpPr>
            <p:cNvPr id="20" name="TextBox 5"/>
            <p:cNvSpPr txBox="1"/>
            <p:nvPr/>
          </p:nvSpPr>
          <p:spPr>
            <a:xfrm>
              <a:off x="4869042" y="2479809"/>
              <a:ext cx="5687680" cy="14236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400" dirty="0">
                  <a:solidFill>
                    <a:srgbClr val="00B050"/>
                  </a:solidFill>
                </a:rPr>
                <a:t>C   </a:t>
              </a:r>
              <a:r>
                <a:rPr lang="en-US" sz="5400" dirty="0" err="1">
                  <a:solidFill>
                    <a:srgbClr val="00B050"/>
                  </a:solidFill>
                </a:rPr>
                <a:t>gniVisi</a:t>
              </a:r>
              <a:r>
                <a:rPr lang="en-US" sz="5400" dirty="0">
                  <a:solidFill>
                    <a:srgbClr val="00B050"/>
                  </a:solidFill>
                </a:rPr>
                <a:t>   n</a:t>
              </a:r>
              <a:endParaRPr lang="en-SG" sz="5400" dirty="0">
                <a:solidFill>
                  <a:srgbClr val="00B050"/>
                </a:solidFill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3206" y="2912276"/>
              <a:ext cx="703044" cy="70304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1780" y="2919131"/>
              <a:ext cx="705087" cy="7030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893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Outline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2</a:t>
            </a:fld>
            <a:endParaRPr lang="en-SG"/>
          </a:p>
        </p:txBody>
      </p:sp>
      <p:sp>
        <p:nvSpPr>
          <p:cNvPr id="21" name="Content Placeholder 4"/>
          <p:cNvSpPr>
            <a:spLocks noGrp="1"/>
          </p:cNvSpPr>
          <p:nvPr>
            <p:ph idx="1"/>
          </p:nvPr>
        </p:nvSpPr>
        <p:spPr>
          <a:xfrm>
            <a:off x="599090" y="746234"/>
            <a:ext cx="8087710" cy="3937526"/>
          </a:xfrm>
        </p:spPr>
        <p:txBody>
          <a:bodyPr>
            <a:noAutofit/>
          </a:bodyPr>
          <a:lstStyle/>
          <a:p>
            <a:r>
              <a:rPr lang="en-US" dirty="0"/>
              <a:t>Research </a:t>
            </a:r>
            <a:r>
              <a:rPr lang="en-US" dirty="0" smtClean="0"/>
              <a:t>Progress</a:t>
            </a:r>
          </a:p>
          <a:p>
            <a:r>
              <a:rPr lang="en-US" dirty="0" smtClean="0"/>
              <a:t>Objectives/Deliverables</a:t>
            </a:r>
          </a:p>
          <a:p>
            <a:r>
              <a:rPr lang="en-US" dirty="0" smtClean="0"/>
              <a:t>Visibility</a:t>
            </a:r>
          </a:p>
          <a:p>
            <a:r>
              <a:rPr lang="en-US" dirty="0"/>
              <a:t>Research </a:t>
            </a:r>
            <a:r>
              <a:rPr lang="en-US" dirty="0" smtClean="0"/>
              <a:t>Staff</a:t>
            </a:r>
          </a:p>
          <a:p>
            <a:r>
              <a:rPr lang="en-US" dirty="0" smtClean="0"/>
              <a:t>Publications</a:t>
            </a:r>
          </a:p>
          <a:p>
            <a:r>
              <a:rPr lang="en-US" dirty="0" smtClean="0"/>
              <a:t>Awards</a:t>
            </a:r>
          </a:p>
          <a:p>
            <a:r>
              <a:rPr lang="en-US" dirty="0" smtClean="0"/>
              <a:t>Patents</a:t>
            </a:r>
          </a:p>
          <a:p>
            <a:r>
              <a:rPr lang="en-US" dirty="0"/>
              <a:t>Demos/Public </a:t>
            </a:r>
            <a:r>
              <a:rPr lang="en-US" dirty="0" smtClean="0"/>
              <a:t>Materials</a:t>
            </a:r>
          </a:p>
          <a:p>
            <a:r>
              <a:rPr lang="en-US" dirty="0"/>
              <a:t>Talks, Videos, News, </a:t>
            </a:r>
            <a:r>
              <a:rPr lang="en-US" dirty="0" smtClean="0"/>
              <a:t>Press</a:t>
            </a:r>
          </a:p>
          <a:p>
            <a:r>
              <a:rPr lang="en-US" dirty="0"/>
              <a:t>Notes and Suggestions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19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Outline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20</a:t>
            </a:fld>
            <a:endParaRPr lang="en-SG"/>
          </a:p>
        </p:txBody>
      </p:sp>
      <p:sp>
        <p:nvSpPr>
          <p:cNvPr id="21" name="Content Placeholder 4"/>
          <p:cNvSpPr>
            <a:spLocks noGrp="1"/>
          </p:cNvSpPr>
          <p:nvPr>
            <p:ph idx="1"/>
          </p:nvPr>
        </p:nvSpPr>
        <p:spPr>
          <a:xfrm>
            <a:off x="599090" y="746234"/>
            <a:ext cx="8087710" cy="3937526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Methodology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Activation calculation from frame difference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Temporal Difference Method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Object detection evaluation matrix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Testing and Results</a:t>
            </a:r>
          </a:p>
        </p:txBody>
      </p:sp>
    </p:spTree>
    <p:extLst>
      <p:ext uri="{BB962C8B-B14F-4D97-AF65-F5344CB8AC3E}">
        <p14:creationId xmlns:p14="http://schemas.microsoft.com/office/powerpoint/2010/main" val="352202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C5311-7893-4B36-BF77-34A6B872C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57"/>
            <a:ext cx="7886700" cy="51529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8EA85-4A0B-4B07-A21C-594897C46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56643"/>
            <a:ext cx="7886700" cy="498063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a video from a stationary camera, consecutive frames have more similarity (temporal correlation)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Detect the changed pixels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Calculate the convolution only for the changes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Perform this on all the layers</a:t>
            </a:r>
          </a:p>
          <a:p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3EC3192-E76B-49B8-8189-786A0FBC01C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34" t="3156" r="1096" b="2169"/>
          <a:stretch/>
        </p:blipFill>
        <p:spPr>
          <a:xfrm>
            <a:off x="5733054" y="3024442"/>
            <a:ext cx="2646440" cy="34090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07297D3-DD7E-4FFB-A9E9-6A253DB1B4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054" y="3340530"/>
            <a:ext cx="1974457" cy="306027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6FC1ABA-613F-4BCD-8D16-38C8B73D612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035" t="2125" r="2190" b="1874"/>
          <a:stretch/>
        </p:blipFill>
        <p:spPr>
          <a:xfrm>
            <a:off x="2310791" y="3423308"/>
            <a:ext cx="2060741" cy="290114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EFD4BFD-B995-4A09-B56B-FB7131FF8B5F}"/>
              </a:ext>
            </a:extLst>
          </p:cNvPr>
          <p:cNvSpPr txBox="1"/>
          <p:nvPr/>
        </p:nvSpPr>
        <p:spPr>
          <a:xfrm>
            <a:off x="866015" y="6319712"/>
            <a:ext cx="814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Frame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534882-6C51-48D6-B303-106F74771D06}"/>
              </a:ext>
            </a:extLst>
          </p:cNvPr>
          <p:cNvSpPr txBox="1"/>
          <p:nvPr/>
        </p:nvSpPr>
        <p:spPr>
          <a:xfrm>
            <a:off x="2842649" y="6389914"/>
            <a:ext cx="814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Frame 2</a:t>
            </a: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8686C272-1E3D-46F5-BE74-268BE448E6B6}"/>
              </a:ext>
            </a:extLst>
          </p:cNvPr>
          <p:cNvSpPr/>
          <p:nvPr/>
        </p:nvSpPr>
        <p:spPr>
          <a:xfrm>
            <a:off x="4673654" y="4719584"/>
            <a:ext cx="799432" cy="233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4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E0AB2-70AA-42B0-9E75-54E3D57DC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16632"/>
            <a:ext cx="7886700" cy="390282"/>
          </a:xfrm>
        </p:spPr>
        <p:txBody>
          <a:bodyPr>
            <a:normAutofit fontScale="90000"/>
          </a:bodyPr>
          <a:lstStyle/>
          <a:p>
            <a:pPr algn="l"/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Activation calculation </a:t>
            </a:r>
            <a:r>
              <a:rPr lang="en-US" sz="2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from </a:t>
            </a:r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frame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1472B-ED2E-4E93-8EA3-AFEB43485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850555"/>
            <a:ext cx="8280920" cy="137928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Calculating difference at each conv layer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Calculate convolution for the difference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Add the reference frame activation to the difference activation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Memory requirement increase</a:t>
            </a:r>
          </a:p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Additional memory access and computation cost for calculating difference and thresholding before each convolution layer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A6724-C89C-433C-94AA-A104E47BF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4A081D-7108-4BE5-8FA3-367CC753CEDC}"/>
              </a:ext>
            </a:extLst>
          </p:cNvPr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547" t="4655" b="6694"/>
          <a:stretch/>
        </p:blipFill>
        <p:spPr>
          <a:xfrm>
            <a:off x="92442" y="5373216"/>
            <a:ext cx="8512006" cy="13250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EC7F25F-B23B-478F-BF77-0A0E70D50FE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986" b="8068"/>
          <a:stretch/>
        </p:blipFill>
        <p:spPr>
          <a:xfrm>
            <a:off x="5508104" y="3493710"/>
            <a:ext cx="3492946" cy="209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6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604"/>
    </mc:Choice>
    <mc:Fallback xmlns="">
      <p:transition spd="slow" advTm="65604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DAC50-4AE2-4FE9-9AA7-F151223F1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786" y="1277458"/>
            <a:ext cx="8381238" cy="326350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Calculate frame difference at the input layer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Propagate the difference through the layers in CNN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Add the activation from reference frame after multiple layers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Skip nonlinearity-&gt; violates additivity property -&gt; accuracy degradation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3A64B7-FA64-491D-BC8B-2A61C80B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5524D5-D8B9-486B-91A3-3FB4065C1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861048"/>
            <a:ext cx="6532627" cy="81568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57D2E26-BAAA-44D3-BB48-C9DDD544DC66}"/>
              </a:ext>
            </a:extLst>
          </p:cNvPr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98" t="4700" r="3685" b="10465"/>
          <a:stretch/>
        </p:blipFill>
        <p:spPr>
          <a:xfrm>
            <a:off x="238261" y="5159081"/>
            <a:ext cx="8734289" cy="1434187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6445A8D4-4ACF-4DBC-AC2C-71295410D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786" y="62260"/>
            <a:ext cx="7886700" cy="511371"/>
          </a:xfrm>
        </p:spPr>
        <p:txBody>
          <a:bodyPr>
            <a:normAutofit fontScale="90000"/>
          </a:bodyPr>
          <a:lstStyle/>
          <a:p>
            <a:pPr algn="l"/>
            <a:r>
              <a:rPr lang="en-US" sz="2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Temporal Difference Method</a:t>
            </a:r>
            <a:endParaRPr lang="en-US" sz="2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0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352"/>
    </mc:Choice>
    <mc:Fallback xmlns="">
      <p:transition spd="slow" advTm="60352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24</a:t>
            </a:fld>
            <a:endParaRPr lang="en-SG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251520" y="1268760"/>
          <a:ext cx="8435280" cy="4782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6445A8D4-4ACF-4DBC-AC2C-71295410D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786" y="62260"/>
            <a:ext cx="7886700" cy="511371"/>
          </a:xfrm>
        </p:spPr>
        <p:txBody>
          <a:bodyPr>
            <a:normAutofit fontScale="90000"/>
          </a:bodyPr>
          <a:lstStyle/>
          <a:p>
            <a:pPr algn="l"/>
            <a:r>
              <a:rPr lang="en-US" sz="2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Activation propagation along VGG16 SSD</a:t>
            </a:r>
            <a:endParaRPr lang="en-US" sz="2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42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C5311-7893-4B36-BF77-34A6B872C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57"/>
            <a:ext cx="7886700" cy="51529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Testing and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8EA85-4A0B-4B07-A21C-594897C46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3818"/>
            <a:ext cx="7886700" cy="4980634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2B79276E-269E-44FC-A627-458965322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91" y="2669380"/>
            <a:ext cx="11796972" cy="84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B70D1AF5-78CA-48B5-8AA6-BFE547188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91" y="4663280"/>
            <a:ext cx="11796972" cy="5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60B4DF1-4EA5-4B81-9E7F-18E718DF3F9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51520" y="1100136"/>
          <a:ext cx="8712968" cy="53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918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C5311-7893-4B36-BF77-34A6B872C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57"/>
            <a:ext cx="7886700" cy="51529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Discussion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8EA85-4A0B-4B07-A21C-594897C46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56643"/>
            <a:ext cx="7886700" cy="498063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VGG16SSD 20%-25% computation efficiency considering 3 -15 layers (30% - 82% of the activations in the system)</a:t>
            </a: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Accuracy drop 2% - 12% </a:t>
            </a: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Testing on multiple datasets and models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13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Objectives/Deliverables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27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Summary </a:t>
            </a:r>
            <a:r>
              <a:rPr lang="en-US" dirty="0"/>
              <a:t>of upcoming milestones/deliverables and progress towards </a:t>
            </a:r>
            <a:r>
              <a:rPr lang="en-US" dirty="0" smtClean="0"/>
              <a:t>them</a:t>
            </a:r>
          </a:p>
          <a:p>
            <a:pPr lvl="1"/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424240"/>
              </p:ext>
            </p:extLst>
          </p:nvPr>
        </p:nvGraphicFramePr>
        <p:xfrm>
          <a:off x="395536" y="2636912"/>
          <a:ext cx="8229600" cy="2961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0698">
                  <a:extLst>
                    <a:ext uri="{9D8B030D-6E8A-4147-A177-3AD203B41FA5}">
                      <a16:colId xmlns:a16="http://schemas.microsoft.com/office/drawing/2014/main" val="2259057524"/>
                    </a:ext>
                  </a:extLst>
                </a:gridCol>
                <a:gridCol w="1267506">
                  <a:extLst>
                    <a:ext uri="{9D8B030D-6E8A-4147-A177-3AD203B41FA5}">
                      <a16:colId xmlns:a16="http://schemas.microsoft.com/office/drawing/2014/main" val="4288679439"/>
                    </a:ext>
                  </a:extLst>
                </a:gridCol>
                <a:gridCol w="2320698">
                  <a:extLst>
                    <a:ext uri="{9D8B030D-6E8A-4147-A177-3AD203B41FA5}">
                      <a16:colId xmlns:a16="http://schemas.microsoft.com/office/drawing/2014/main" val="499779792"/>
                    </a:ext>
                  </a:extLst>
                </a:gridCol>
                <a:gridCol w="2320698">
                  <a:extLst>
                    <a:ext uri="{9D8B030D-6E8A-4147-A177-3AD203B41FA5}">
                      <a16:colId xmlns:a16="http://schemas.microsoft.com/office/drawing/2014/main" val="4160143356"/>
                    </a:ext>
                  </a:extLst>
                </a:gridCol>
              </a:tblGrid>
              <a:tr h="233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Review Time Frame:</a:t>
                      </a:r>
                      <a:endParaRPr lang="en-SG" sz="7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No.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Objectives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Mid-term and final deliverables as checks for success           </a:t>
                      </a:r>
                      <a:r>
                        <a:rPr lang="en-GB" sz="800">
                          <a:effectLst/>
                        </a:rPr>
                        <a:t>                                   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extLst>
                  <a:ext uri="{0D108BD9-81ED-4DB2-BD59-A6C34878D82A}">
                    <a16:rowId xmlns:a16="http://schemas.microsoft.com/office/drawing/2014/main" val="593373251"/>
                  </a:ext>
                </a:extLst>
              </a:tr>
              <a:tr h="399499"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Mid Term (end of year 3)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chip demonstration of low-level scene analysis building blocks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design completion of integrated circuit performing feature extraction at 50 µW power (or lower) at VGA resolution, 5fps frame rate (towards complete demonstration/testing deliverable at end of year 3)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extLst>
                  <a:ext uri="{0D108BD9-81ED-4DB2-BD59-A6C34878D82A}">
                    <a16:rowId xmlns:a16="http://schemas.microsoft.com/office/drawing/2014/main" val="1296442984"/>
                  </a:ext>
                </a:extLst>
              </a:tr>
              <a:tr h="299624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design completion of saliency assessment engine with 80 µW power at VGA resolution, 5pfs frame rate (towards complete demonstration/testing deliverable at end of year 3)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extLst>
                  <a:ext uri="{0D108BD9-81ED-4DB2-BD59-A6C34878D82A}">
                    <a16:rowId xmlns:a16="http://schemas.microsoft.com/office/drawing/2014/main" val="3958789713"/>
                  </a:ext>
                </a:extLst>
              </a:tr>
              <a:tr h="399499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design completion of imager with 100 µW power (VGA, 30 fps) at activity rate of average NeoVision2 benchmark (towards complete demonstration/testing deliverable at end of year 3)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extLst>
                  <a:ext uri="{0D108BD9-81ED-4DB2-BD59-A6C34878D82A}">
                    <a16:rowId xmlns:a16="http://schemas.microsoft.com/office/drawing/2014/main" val="2205994100"/>
                  </a:ext>
                </a:extLst>
              </a:tr>
              <a:tr h="299624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deep learning model with reduced complexity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1,000X reduced size with &lt;2% accuracy degradation in object and human detection, compared to deep learning network with best-in-class accuracy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extLst>
                  <a:ext uri="{0D108BD9-81ED-4DB2-BD59-A6C34878D82A}">
                    <a16:rowId xmlns:a16="http://schemas.microsoft.com/office/drawing/2014/main" val="1532917685"/>
                  </a:ext>
                </a:extLst>
              </a:tr>
              <a:tr h="599248"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Project Completion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system on chip demonstration of a complete cognitive camera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Integrated circuit performing image sensing and scene analysis with average power consumption in the mW range, including neural acceleration with maximum accuracy no lower than the best-in-class detection/classification algorithms minus 5-10% (indoor, 500-lux lighting, max. 20 people)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extLst>
                  <a:ext uri="{0D108BD9-81ED-4DB2-BD59-A6C34878D82A}">
                    <a16:rowId xmlns:a16="http://schemas.microsoft.com/office/drawing/2014/main" val="3241994606"/>
                  </a:ext>
                </a:extLst>
              </a:tr>
              <a:tr h="194547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extLst>
                  <a:ext uri="{0D108BD9-81ED-4DB2-BD59-A6C34878D82A}">
                    <a16:rowId xmlns:a16="http://schemas.microsoft.com/office/drawing/2014/main" val="1047887104"/>
                  </a:ext>
                </a:extLst>
              </a:tr>
              <a:tr h="194547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SG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extLst>
                  <a:ext uri="{0D108BD9-81ED-4DB2-BD59-A6C34878D82A}">
                    <a16:rowId xmlns:a16="http://schemas.microsoft.com/office/drawing/2014/main" val="836298489"/>
                  </a:ext>
                </a:extLst>
              </a:tr>
              <a:tr h="194547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SG" sz="7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7453" marR="37453" marT="0" marB="0"/>
                </a:tc>
                <a:extLst>
                  <a:ext uri="{0D108BD9-81ED-4DB2-BD59-A6C34878D82A}">
                    <a16:rowId xmlns:a16="http://schemas.microsoft.com/office/drawing/2014/main" val="3837869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22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Visibility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28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Summary of Project-Tracking_Template.xlsx</a:t>
            </a:r>
          </a:p>
          <a:p>
            <a:pPr lvl="1"/>
            <a:r>
              <a:rPr lang="en-US" dirty="0"/>
              <a:t>list of items in “Public materials” sheet</a:t>
            </a:r>
          </a:p>
          <a:p>
            <a:pPr lvl="1"/>
            <a:r>
              <a:rPr lang="en-US" sz="1700" dirty="0" smtClean="0"/>
              <a:t>KEYNOTE</a:t>
            </a:r>
            <a:r>
              <a:rPr lang="en-US" sz="1700" dirty="0"/>
              <a:t>: </a:t>
            </a:r>
            <a:r>
              <a:rPr lang="en-GB" sz="1700" i="1" dirty="0" smtClean="0"/>
              <a:t>Widely-Adaptive </a:t>
            </a:r>
            <a:r>
              <a:rPr lang="en-GB" sz="1700" i="1" dirty="0" err="1"/>
              <a:t>Intelligent&amp;Connected</a:t>
            </a:r>
            <a:r>
              <a:rPr lang="en-GB" sz="1700" i="1" dirty="0"/>
              <a:t> Systems for Nearly-Unstoppable Operation under Highly Uncertain Power Availability – keynote speech at the IEEE ICCE 2021 conference, Jan 13, 2021, </a:t>
            </a:r>
            <a:r>
              <a:rPr lang="en-GB" sz="1700" i="1" dirty="0" err="1"/>
              <a:t>Phu</a:t>
            </a:r>
            <a:r>
              <a:rPr lang="en-GB" sz="1700" i="1" dirty="0"/>
              <a:t> </a:t>
            </a:r>
            <a:r>
              <a:rPr lang="en-GB" sz="1700" i="1" dirty="0" err="1"/>
              <a:t>Quoc</a:t>
            </a:r>
            <a:r>
              <a:rPr lang="en-GB" sz="1700" i="1" dirty="0"/>
              <a:t> Island (Vietnam</a:t>
            </a:r>
            <a:r>
              <a:rPr lang="en-GB" sz="1700" i="1" dirty="0" smtClean="0"/>
              <a:t>)</a:t>
            </a:r>
          </a:p>
          <a:p>
            <a:pPr lvl="1"/>
            <a:r>
              <a:rPr lang="en-GB" sz="1700" i="1" dirty="0" smtClean="0">
                <a:solidFill>
                  <a:srgbClr val="FF0000"/>
                </a:solidFill>
              </a:rPr>
              <a:t>From </a:t>
            </a:r>
            <a:r>
              <a:rPr lang="en-GB" sz="1700" i="1" dirty="0">
                <a:solidFill>
                  <a:srgbClr val="FF0000"/>
                </a:solidFill>
              </a:rPr>
              <a:t>Less Batteries to Battery-Less </a:t>
            </a:r>
            <a:r>
              <a:rPr lang="en-GB" sz="1700" i="1" dirty="0" err="1">
                <a:solidFill>
                  <a:srgbClr val="FF0000"/>
                </a:solidFill>
              </a:rPr>
              <a:t>SoCs</a:t>
            </a:r>
            <a:r>
              <a:rPr lang="en-GB" sz="1700" i="1" dirty="0">
                <a:solidFill>
                  <a:srgbClr val="FF0000"/>
                </a:solidFill>
              </a:rPr>
              <a:t> with Nearly-Unstoppable Operation – Towards a Greener and Smarter World – keynote speech at the IEEE ISOCC 2020 conference, Oct. 22, 2020, Yeosu (Korea)</a:t>
            </a:r>
            <a:endParaRPr lang="en-US" sz="1700" i="1" dirty="0" smtClean="0">
              <a:solidFill>
                <a:srgbClr val="FF0000"/>
              </a:solidFill>
            </a:endParaRPr>
          </a:p>
          <a:p>
            <a:pPr lvl="1"/>
            <a:r>
              <a:rPr lang="en-US" sz="1700" dirty="0"/>
              <a:t>KEYNOTE: </a:t>
            </a:r>
            <a:r>
              <a:rPr lang="en-US" sz="1700" i="1" dirty="0" smtClean="0"/>
              <a:t>From </a:t>
            </a:r>
            <a:r>
              <a:rPr lang="en-US" sz="1700" i="1" dirty="0"/>
              <a:t>Less Batteries to Battery-Less: Enabling A Greener World through Ultra-Wide Power-Performance Adaptation down to </a:t>
            </a:r>
            <a:r>
              <a:rPr lang="en-US" sz="1700" i="1" dirty="0" err="1"/>
              <a:t>pWs</a:t>
            </a:r>
            <a:r>
              <a:rPr lang="en-US" sz="1700" dirty="0"/>
              <a:t> – keynote speech at the IEEE </a:t>
            </a:r>
            <a:r>
              <a:rPr lang="en-US" sz="1700" dirty="0" err="1"/>
              <a:t>WispNet</a:t>
            </a:r>
            <a:r>
              <a:rPr lang="en-US" sz="1700" dirty="0"/>
              <a:t> 2020 conference, June 20, 2020, Chennai (India</a:t>
            </a:r>
            <a:r>
              <a:rPr lang="en-US" sz="1700" dirty="0" smtClean="0"/>
              <a:t>)</a:t>
            </a:r>
          </a:p>
          <a:p>
            <a:pPr lvl="1"/>
            <a:r>
              <a:rPr lang="en-US" sz="1700" dirty="0" smtClean="0"/>
              <a:t>KEYNOTE: </a:t>
            </a:r>
            <a:r>
              <a:rPr lang="en-US" sz="1700" i="1" dirty="0"/>
              <a:t>Survival of the fittest: circuits and architectures for computation with ultra-wide power-performance adaptation beyond voltage scaling</a:t>
            </a:r>
            <a:r>
              <a:rPr lang="en-US" sz="1700" dirty="0"/>
              <a:t> – keynote speech at the IEEE S3S 2019 conference, Oct 16, 2019, San Jose (USA</a:t>
            </a:r>
            <a:r>
              <a:rPr lang="en-US" sz="1700" dirty="0" smtClean="0"/>
              <a:t>)</a:t>
            </a:r>
            <a:endParaRPr lang="en-SG" sz="1700" dirty="0"/>
          </a:p>
        </p:txBody>
      </p:sp>
    </p:spTree>
    <p:extLst>
      <p:ext uri="{BB962C8B-B14F-4D97-AF65-F5344CB8AC3E}">
        <p14:creationId xmlns:p14="http://schemas.microsoft.com/office/powerpoint/2010/main" val="131516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Visibility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29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sz="1700" dirty="0" smtClean="0"/>
              <a:t>KEYNOTE:</a:t>
            </a:r>
            <a:r>
              <a:rPr lang="en-GB" sz="1700" dirty="0"/>
              <a:t>	Survival of the fittest: circuits and architectures with wide power-performance adaptation – Beyond voltage scaling and down to </a:t>
            </a:r>
            <a:r>
              <a:rPr lang="en-GB" sz="1700" dirty="0" err="1"/>
              <a:t>pWs</a:t>
            </a:r>
            <a:r>
              <a:rPr lang="en-GB" sz="1700" dirty="0"/>
              <a:t> – keynote speech at the IEEE </a:t>
            </a:r>
            <a:r>
              <a:rPr lang="en-GB" sz="1700" dirty="0" err="1"/>
              <a:t>MCSoC</a:t>
            </a:r>
            <a:r>
              <a:rPr lang="en-GB" sz="1700" dirty="0"/>
              <a:t> 2019 conference, Oct 1, 2019, </a:t>
            </a:r>
            <a:r>
              <a:rPr lang="en-GB" sz="1700" dirty="0" smtClean="0"/>
              <a:t>Singapore</a:t>
            </a:r>
          </a:p>
          <a:p>
            <a:pPr lvl="1"/>
            <a:r>
              <a:rPr lang="en-GB" sz="1700" dirty="0" smtClean="0"/>
              <a:t>KEYNOTE: Survival </a:t>
            </a:r>
            <a:r>
              <a:rPr lang="en-GB" sz="1700" dirty="0"/>
              <a:t>of the fittest: circuits and architectures with wide power-performance adaptation beyond voltage scaling – keynote speech at the IEEE SOCC 2019 conference, Sept 3, 2019, </a:t>
            </a:r>
            <a:r>
              <a:rPr lang="en-GB" sz="1700" dirty="0" smtClean="0"/>
              <a:t>Singapore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26858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062" y="1977470"/>
            <a:ext cx="8721402" cy="1019482"/>
          </a:xfrm>
        </p:spPr>
        <p:txBody>
          <a:bodyPr>
            <a:noAutofit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Imager-Pixel and readout circuit design</a:t>
            </a:r>
            <a:r>
              <a:rPr lang="en-SG" sz="3600" dirty="0"/>
              <a:t/>
            </a:r>
            <a:br>
              <a:rPr lang="en-SG" sz="3600" dirty="0"/>
            </a:b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3573016"/>
            <a:ext cx="6366854" cy="109842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Quarterly meeting: </a:t>
            </a:r>
            <a:r>
              <a:rPr lang="en-US" sz="2400" i="1" dirty="0">
                <a:solidFill>
                  <a:schemeClr val="tx1"/>
                </a:solidFill>
              </a:rPr>
              <a:t>(18.11.2020)</a:t>
            </a:r>
          </a:p>
          <a:p>
            <a:pPr>
              <a:spcBef>
                <a:spcPts val="0"/>
              </a:spcBef>
            </a:pPr>
            <a:r>
              <a:rPr lang="en-US" sz="2400" i="1" dirty="0">
                <a:solidFill>
                  <a:schemeClr val="tx1"/>
                </a:solidFill>
              </a:rPr>
              <a:t>Udara Samurdhi Harshanga Kalingage</a:t>
            </a:r>
          </a:p>
          <a:p>
            <a:pPr>
              <a:spcBef>
                <a:spcPts val="0"/>
              </a:spcBef>
            </a:pP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78" descr="C:\Users\nrdaxwa\Desktop\CREATE\Logos\NRF logo vertic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6363837"/>
            <a:ext cx="595838" cy="28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http://www.tedxkrp.com/sites/tedxkrp.com/files/speakers-logos/nus-logo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48140" y="6383347"/>
            <a:ext cx="703042" cy="2860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sutd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948" y="6316018"/>
            <a:ext cx="823258" cy="42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Shirazee\Desktop\NTU Logo Brand\NTU bran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304" t="24069" r="31627" b="25041"/>
          <a:stretch/>
        </p:blipFill>
        <p:spPr bwMode="auto">
          <a:xfrm>
            <a:off x="4487972" y="6356350"/>
            <a:ext cx="1061784" cy="365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6522" y="6352890"/>
            <a:ext cx="354360" cy="37416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649" y="6411005"/>
            <a:ext cx="1458807" cy="240575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384775" y="6257887"/>
            <a:ext cx="8280920" cy="0"/>
          </a:xfrm>
          <a:prstGeom prst="line">
            <a:avLst/>
          </a:prstGeom>
          <a:ln w="38100" cmpd="sng">
            <a:gradFill flip="none" rotWithShape="1">
              <a:gsLst>
                <a:gs pos="63000">
                  <a:srgbClr val="92D050"/>
                </a:gs>
                <a:gs pos="31000">
                  <a:srgbClr val="00B050"/>
                </a:gs>
              </a:gsLst>
              <a:lin ang="1080000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2555776" y="936723"/>
            <a:ext cx="3688830" cy="923330"/>
            <a:chOff x="8421895" y="2551973"/>
            <a:chExt cx="5687680" cy="1423649"/>
          </a:xfrm>
        </p:grpSpPr>
        <p:sp>
          <p:nvSpPr>
            <p:cNvPr id="20" name="TextBox 5"/>
            <p:cNvSpPr txBox="1"/>
            <p:nvPr/>
          </p:nvSpPr>
          <p:spPr>
            <a:xfrm>
              <a:off x="8421895" y="2551973"/>
              <a:ext cx="5687680" cy="14236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400" dirty="0">
                  <a:solidFill>
                    <a:srgbClr val="00B050"/>
                  </a:solidFill>
                </a:rPr>
                <a:t>C   </a:t>
              </a:r>
              <a:r>
                <a:rPr lang="en-US" sz="5400" dirty="0" err="1">
                  <a:solidFill>
                    <a:srgbClr val="00B050"/>
                  </a:solidFill>
                </a:rPr>
                <a:t>gniVisi</a:t>
              </a:r>
              <a:r>
                <a:rPr lang="en-US" sz="5400" dirty="0">
                  <a:solidFill>
                    <a:srgbClr val="00B050"/>
                  </a:solidFill>
                </a:rPr>
                <a:t>   n</a:t>
              </a:r>
              <a:endParaRPr lang="en-SG" sz="5400" dirty="0">
                <a:solidFill>
                  <a:srgbClr val="00B050"/>
                </a:solidFill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86688" y="3026189"/>
              <a:ext cx="703044" cy="70304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19084" y="2965869"/>
              <a:ext cx="705087" cy="7030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9049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Research Staff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30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Current research staff (PhD, </a:t>
            </a:r>
            <a:r>
              <a:rPr lang="en-US" dirty="0" err="1"/>
              <a:t>PostDoc</a:t>
            </a:r>
            <a:r>
              <a:rPr lang="en-US" dirty="0"/>
              <a:t>, Research Engineers, etc.)</a:t>
            </a:r>
          </a:p>
          <a:p>
            <a:pPr lvl="1"/>
            <a:r>
              <a:rPr lang="en-US" dirty="0"/>
              <a:t>Karim Ali </a:t>
            </a:r>
            <a:r>
              <a:rPr lang="en-US" dirty="0" err="1"/>
              <a:t>Abdeltawwab</a:t>
            </a:r>
            <a:r>
              <a:rPr lang="en-US" dirty="0"/>
              <a:t> </a:t>
            </a:r>
            <a:r>
              <a:rPr lang="en-US" dirty="0" smtClean="0"/>
              <a:t>AHMED (RF)</a:t>
            </a:r>
            <a:endParaRPr lang="en-US" dirty="0"/>
          </a:p>
          <a:p>
            <a:pPr lvl="1"/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Samurdhi</a:t>
            </a:r>
            <a:r>
              <a:rPr lang="en-US" dirty="0"/>
              <a:t> </a:t>
            </a:r>
            <a:r>
              <a:rPr lang="en-US" dirty="0" err="1"/>
              <a:t>Harshanga</a:t>
            </a:r>
            <a:r>
              <a:rPr lang="en-US" dirty="0"/>
              <a:t> </a:t>
            </a:r>
            <a:r>
              <a:rPr lang="en-US" dirty="0" smtClean="0"/>
              <a:t>KALINGAGE</a:t>
            </a:r>
          </a:p>
          <a:p>
            <a:pPr lvl="1"/>
            <a:r>
              <a:rPr lang="en-US" dirty="0" err="1"/>
              <a:t>Sayan</a:t>
            </a:r>
            <a:r>
              <a:rPr lang="en-US" dirty="0"/>
              <a:t> </a:t>
            </a:r>
            <a:r>
              <a:rPr lang="en-US" dirty="0" smtClean="0"/>
              <a:t>Kumar (</a:t>
            </a:r>
            <a:r>
              <a:rPr lang="en-US" dirty="0"/>
              <a:t>PhD)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Past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research staff (PhD,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PostDoc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, Research Engineers, etc.)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list of Past Headcount in “Expenditures” sheet in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“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Project-Tracking_Template.xlsx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”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21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Publications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31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Papers published in International Journals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GB" sz="1700" dirty="0">
                <a:solidFill>
                  <a:srgbClr val="FF0000"/>
                </a:solidFill>
              </a:rPr>
              <a:t>L. </a:t>
            </a:r>
            <a:r>
              <a:rPr lang="en-GB" sz="1700" dirty="0" err="1">
                <a:solidFill>
                  <a:srgbClr val="FF0000"/>
                </a:solidFill>
              </a:rPr>
              <a:t>Fassio</a:t>
            </a:r>
            <a:r>
              <a:rPr lang="en-GB" sz="1700" dirty="0">
                <a:solidFill>
                  <a:srgbClr val="FF0000"/>
                </a:solidFill>
              </a:rPr>
              <a:t>, F. </a:t>
            </a:r>
            <a:r>
              <a:rPr lang="en-GB" sz="1700" dirty="0" err="1">
                <a:solidFill>
                  <a:srgbClr val="FF0000"/>
                </a:solidFill>
              </a:rPr>
              <a:t>Settino</a:t>
            </a:r>
            <a:r>
              <a:rPr lang="en-GB" sz="1700" dirty="0">
                <a:solidFill>
                  <a:srgbClr val="FF0000"/>
                </a:solidFill>
              </a:rPr>
              <a:t>, L. </a:t>
            </a:r>
            <a:r>
              <a:rPr lang="en-GB" sz="1700" dirty="0" err="1">
                <a:solidFill>
                  <a:srgbClr val="FF0000"/>
                </a:solidFill>
              </a:rPr>
              <a:t>Longyang</a:t>
            </a:r>
            <a:r>
              <a:rPr lang="en-GB" sz="1700" dirty="0">
                <a:solidFill>
                  <a:srgbClr val="FF0000"/>
                </a:solidFill>
              </a:rPr>
              <a:t>, R. De Rose, M. </a:t>
            </a:r>
            <a:r>
              <a:rPr lang="en-GB" sz="1700" dirty="0" err="1">
                <a:solidFill>
                  <a:srgbClr val="FF0000"/>
                </a:solidFill>
              </a:rPr>
              <a:t>Lanuzza</a:t>
            </a:r>
            <a:r>
              <a:rPr lang="en-GB" sz="1700" dirty="0">
                <a:solidFill>
                  <a:srgbClr val="FF0000"/>
                </a:solidFill>
              </a:rPr>
              <a:t>, F. </a:t>
            </a:r>
            <a:r>
              <a:rPr lang="en-GB" sz="1700" dirty="0" err="1">
                <a:solidFill>
                  <a:srgbClr val="FF0000"/>
                </a:solidFill>
              </a:rPr>
              <a:t>Crupi</a:t>
            </a:r>
            <a:r>
              <a:rPr lang="en-GB" sz="1700" dirty="0">
                <a:solidFill>
                  <a:srgbClr val="FF0000"/>
                </a:solidFill>
              </a:rPr>
              <a:t>, M. Alioto, “A Robust Sub-Threshold, Low Power-Delay, Energy and Area Efficient Level Shifter,” accepted to IEEE TCAS-II</a:t>
            </a:r>
          </a:p>
          <a:p>
            <a:pPr lvl="1"/>
            <a:r>
              <a:rPr lang="en-GB" sz="1700" dirty="0" smtClean="0">
                <a:solidFill>
                  <a:srgbClr val="FF0000"/>
                </a:solidFill>
              </a:rPr>
              <a:t>S</a:t>
            </a:r>
            <a:r>
              <a:rPr lang="en-GB" sz="1700" dirty="0">
                <a:solidFill>
                  <a:srgbClr val="FF0000"/>
                </a:solidFill>
              </a:rPr>
              <a:t>. Jain, L. Lin, M. Alioto, “Broad-Purpose In-Memory Computing for Signal Monitoring and Machine Learning Workloads,” IEEE Solid-State Circuits Letters (invited), vol. 3, pp. 394-397, Sept. 2020</a:t>
            </a:r>
            <a:endParaRPr lang="en-US" sz="1700" dirty="0" smtClean="0">
              <a:solidFill>
                <a:srgbClr val="FF0000"/>
              </a:solidFill>
            </a:endParaRPr>
          </a:p>
          <a:p>
            <a:pPr lvl="1"/>
            <a:r>
              <a:rPr lang="en-US" sz="1700" dirty="0" smtClean="0">
                <a:solidFill>
                  <a:srgbClr val="FF0000"/>
                </a:solidFill>
              </a:rPr>
              <a:t>S</a:t>
            </a:r>
            <a:r>
              <a:rPr lang="en-US" sz="1700" dirty="0">
                <a:solidFill>
                  <a:srgbClr val="FF0000"/>
                </a:solidFill>
              </a:rPr>
              <a:t>. Jain, L. Lin, M. Alioto, “Processor Energy-Performance Range Extension Beyond Voltage Scaling via Drop-In Methodologies,” IEEE Journal of Solid-State Circuits (invited), vol. 55, no. 10, pp. 2670-2679, Oct. </a:t>
            </a:r>
            <a:r>
              <a:rPr lang="en-US" sz="1700" dirty="0" smtClean="0">
                <a:solidFill>
                  <a:srgbClr val="FF0000"/>
                </a:solidFill>
              </a:rPr>
              <a:t>2020</a:t>
            </a:r>
          </a:p>
          <a:p>
            <a:pPr lvl="1"/>
            <a:r>
              <a:rPr lang="en-US" sz="1700" dirty="0">
                <a:solidFill>
                  <a:srgbClr val="FF0000"/>
                </a:solidFill>
              </a:rPr>
              <a:t>J. H. </a:t>
            </a:r>
            <a:r>
              <a:rPr lang="en-US" sz="1700" dirty="0" err="1">
                <a:solidFill>
                  <a:srgbClr val="FF0000"/>
                </a:solidFill>
              </a:rPr>
              <a:t>Teo</a:t>
            </a:r>
            <a:r>
              <a:rPr lang="en-US" sz="1700" dirty="0">
                <a:solidFill>
                  <a:srgbClr val="FF0000"/>
                </a:solidFill>
              </a:rPr>
              <a:t>, S. Cheng, M. Alioto, “Low-Energy Voice Activity Detection via Energy-Quality Scaling from Data Conversion to Machine Learning,” IEEE Trans. on CAS – part I, vol. 67, no. 4, pp. 1378-1377, April </a:t>
            </a:r>
            <a:r>
              <a:rPr lang="en-US" sz="1700" dirty="0" smtClean="0">
                <a:solidFill>
                  <a:srgbClr val="FF0000"/>
                </a:solidFill>
              </a:rPr>
              <a:t>2020</a:t>
            </a:r>
          </a:p>
          <a:p>
            <a:pPr lvl="1"/>
            <a:r>
              <a:rPr lang="en-US" sz="1700" dirty="0"/>
              <a:t>S. Jain, L. Lin, M. Alioto, Adaptive Digital Circuits for Power-Performance Range beyond Wide Voltage Scaling, Springer, 2020</a:t>
            </a:r>
          </a:p>
          <a:p>
            <a:pPr lvl="1"/>
            <a:endParaRPr lang="en-US" sz="17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07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Publications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32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sz="1700" dirty="0"/>
              <a:t>S. Jain, L. </a:t>
            </a:r>
            <a:r>
              <a:rPr lang="en-GB" sz="1700" dirty="0" err="1"/>
              <a:t>Longyang</a:t>
            </a:r>
            <a:r>
              <a:rPr lang="en-GB" sz="1700" dirty="0"/>
              <a:t>, M. Alioto, “Automated Design of Reconfigurable Micro-Architectures for Accelerators under Wide Voltage Scaling,” accepted to IEEE Trans. on VLSI Systems</a:t>
            </a:r>
          </a:p>
          <a:p>
            <a:pPr lvl="1"/>
            <a:r>
              <a:rPr lang="en-US" sz="1700" dirty="0" smtClean="0"/>
              <a:t>O</a:t>
            </a:r>
            <a:r>
              <a:rPr lang="en-US" sz="1700" dirty="0"/>
              <a:t>. Aiello, P. </a:t>
            </a:r>
            <a:r>
              <a:rPr lang="en-US" sz="1700" dirty="0" err="1"/>
              <a:t>Crovetti</a:t>
            </a:r>
            <a:r>
              <a:rPr lang="en-US" sz="1700" dirty="0"/>
              <a:t>, M. Alioto, “Fully Synthesizable Low-Area Analogue-to-Digital Converters with Minimal Design Effort Based on the Dyadic Digital Pulse Modulation,” accepted to IEEE </a:t>
            </a:r>
            <a:r>
              <a:rPr lang="en-US" sz="1700" dirty="0" smtClean="0"/>
              <a:t>Access</a:t>
            </a:r>
          </a:p>
          <a:p>
            <a:pPr lvl="1"/>
            <a:r>
              <a:rPr lang="en-US" sz="1700" dirty="0"/>
              <a:t>A. Alvarez, G. </a:t>
            </a:r>
            <a:r>
              <a:rPr lang="en-US" sz="1700" dirty="0" err="1"/>
              <a:t>Ponnusamy</a:t>
            </a:r>
            <a:r>
              <a:rPr lang="en-US" sz="1700" dirty="0"/>
              <a:t>, M. Alioto, </a:t>
            </a:r>
            <a:r>
              <a:rPr lang="en-US" sz="1700" dirty="0" smtClean="0"/>
              <a:t>“</a:t>
            </a:r>
            <a:r>
              <a:rPr lang="en-GB" sz="1700" dirty="0"/>
              <a:t>Energy-Quality Scalable Memory-Frugal Feature Extraction for Always-On Deep Sub-</a:t>
            </a:r>
            <a:r>
              <a:rPr lang="en-GB" sz="1700" dirty="0" err="1"/>
              <a:t>mW</a:t>
            </a:r>
            <a:r>
              <a:rPr lang="en-GB" sz="1700" dirty="0"/>
              <a:t> Distributed Vision</a:t>
            </a:r>
            <a:r>
              <a:rPr lang="en-US" sz="1700" dirty="0" smtClean="0"/>
              <a:t>,” </a:t>
            </a:r>
            <a:r>
              <a:rPr lang="nl-NL" sz="1700" dirty="0"/>
              <a:t>IEEE Access, vol. 8, pp. 18951-18961, Jan. </a:t>
            </a:r>
            <a:r>
              <a:rPr lang="nl-NL" sz="1700" dirty="0" smtClean="0"/>
              <a:t>2020</a:t>
            </a:r>
            <a:r>
              <a:rPr lang="en-US" sz="1700" dirty="0" smtClean="0"/>
              <a:t> </a:t>
            </a:r>
          </a:p>
          <a:p>
            <a:pPr lvl="1"/>
            <a:r>
              <a:rPr lang="en-US" sz="1700" dirty="0" smtClean="0"/>
              <a:t>Lin</a:t>
            </a:r>
            <a:r>
              <a:rPr lang="en-US" sz="1700" dirty="0"/>
              <a:t>, </a:t>
            </a:r>
            <a:r>
              <a:rPr lang="en-US" sz="1700" dirty="0" smtClean="0"/>
              <a:t>S. Jain</a:t>
            </a:r>
            <a:r>
              <a:rPr lang="en-US" sz="1700" dirty="0"/>
              <a:t>, </a:t>
            </a:r>
            <a:r>
              <a:rPr lang="en-US" sz="1700" dirty="0" smtClean="0"/>
              <a:t>M. Alioto</a:t>
            </a:r>
            <a:r>
              <a:rPr lang="en-US" sz="1700" dirty="0"/>
              <a:t>, </a:t>
            </a:r>
            <a:r>
              <a:rPr lang="en-US" sz="1700" dirty="0" smtClean="0"/>
              <a:t>“</a:t>
            </a:r>
            <a:r>
              <a:rPr lang="en-US" sz="1700" dirty="0"/>
              <a:t>Sub-</a:t>
            </a:r>
            <a:r>
              <a:rPr lang="en-US" sz="1700" dirty="0" err="1"/>
              <a:t>nW</a:t>
            </a:r>
            <a:r>
              <a:rPr lang="en-US" sz="1700" dirty="0"/>
              <a:t> Microcontroller with Dual-Mode Logic and Self-startup for Battery-Indifferent Sensor </a:t>
            </a:r>
            <a:r>
              <a:rPr lang="en-US" sz="1700" dirty="0" smtClean="0"/>
              <a:t>Nodes,” accepted to IEEE JSSC</a:t>
            </a:r>
          </a:p>
        </p:txBody>
      </p:sp>
    </p:spTree>
    <p:extLst>
      <p:ext uri="{BB962C8B-B14F-4D97-AF65-F5344CB8AC3E}">
        <p14:creationId xmlns:p14="http://schemas.microsoft.com/office/powerpoint/2010/main" val="271929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Publications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33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List </a:t>
            </a:r>
            <a:r>
              <a:rPr lang="en-US" dirty="0"/>
              <a:t>of Presentations at International Conferences in “Evidence” sheet in </a:t>
            </a:r>
            <a:r>
              <a:rPr lang="en-US" dirty="0" smtClean="0"/>
              <a:t>“</a:t>
            </a:r>
            <a:r>
              <a:rPr lang="en-US" dirty="0"/>
              <a:t>Project-Tracking_Template.xlsx</a:t>
            </a:r>
            <a:r>
              <a:rPr lang="en-US" dirty="0" smtClean="0"/>
              <a:t>”</a:t>
            </a:r>
            <a:endParaRPr lang="en-US" dirty="0"/>
          </a:p>
          <a:p>
            <a:pPr lvl="1"/>
            <a:r>
              <a:rPr lang="en-GB" sz="1700" dirty="0" smtClean="0">
                <a:solidFill>
                  <a:srgbClr val="FF0000"/>
                </a:solidFill>
              </a:rPr>
              <a:t>J</a:t>
            </a:r>
            <a:r>
              <a:rPr lang="en-GB" sz="1700" dirty="0">
                <a:solidFill>
                  <a:srgbClr val="FF0000"/>
                </a:solidFill>
              </a:rPr>
              <a:t>. H. </a:t>
            </a:r>
            <a:r>
              <a:rPr lang="en-GB" sz="1700" dirty="0" err="1">
                <a:solidFill>
                  <a:srgbClr val="FF0000"/>
                </a:solidFill>
              </a:rPr>
              <a:t>Teo</a:t>
            </a:r>
            <a:r>
              <a:rPr lang="en-GB" sz="1700" dirty="0">
                <a:solidFill>
                  <a:srgbClr val="FF0000"/>
                </a:solidFill>
              </a:rPr>
              <a:t>, K. Ali, M. Alioto, “Voice Activity Detection with &gt;83% Accuracy under SNR down to -3dB at 1.19µW and 0.07mm2 in 40nm,” accepted to IEEE ASSCC </a:t>
            </a:r>
            <a:r>
              <a:rPr lang="en-GB" sz="1700" dirty="0" smtClean="0">
                <a:solidFill>
                  <a:srgbClr val="FF0000"/>
                </a:solidFill>
              </a:rPr>
              <a:t>2020</a:t>
            </a:r>
          </a:p>
          <a:p>
            <a:pPr lvl="1"/>
            <a:r>
              <a:rPr lang="en-GB" sz="1700" dirty="0">
                <a:solidFill>
                  <a:srgbClr val="FF0000"/>
                </a:solidFill>
              </a:rPr>
              <a:t>S. Jain, L. Lin, M. Alioto, “Broad-Purpose In-Memory Computing for Signal Monitoring and Machine Learning Workloads Based on Commercial </a:t>
            </a:r>
            <a:r>
              <a:rPr lang="en-GB" sz="1700" dirty="0" err="1">
                <a:solidFill>
                  <a:srgbClr val="FF0000"/>
                </a:solidFill>
              </a:rPr>
              <a:t>Bitcell</a:t>
            </a:r>
            <a:r>
              <a:rPr lang="en-GB" sz="1700" dirty="0">
                <a:solidFill>
                  <a:srgbClr val="FF0000"/>
                </a:solidFill>
              </a:rPr>
              <a:t>,” accepted to IEEE ASSCC 2020 (invited and accepted to IEEE SSC-L)</a:t>
            </a:r>
            <a:endParaRPr lang="en-US" sz="1700" dirty="0"/>
          </a:p>
          <a:p>
            <a:pPr lvl="1"/>
            <a:r>
              <a:rPr lang="en-US" sz="1700" dirty="0" smtClean="0"/>
              <a:t>S</a:t>
            </a:r>
            <a:r>
              <a:rPr lang="en-US" sz="1700" dirty="0"/>
              <a:t>. Jain, L. </a:t>
            </a:r>
            <a:r>
              <a:rPr lang="en-US" sz="1700" dirty="0" err="1"/>
              <a:t>Longyang</a:t>
            </a:r>
            <a:r>
              <a:rPr lang="en-US" sz="1700" dirty="0"/>
              <a:t>, M. Alioto, “Low-Overhead Drop-In Techniques to Extend the Energy-Performance Tradeoff in Microcontrollers Beyond VDD Scaling,” in Proc. of ASSCC 2019, pp. 125-129, Macau (China), Nov. </a:t>
            </a:r>
            <a:r>
              <a:rPr lang="en-US" sz="1700" dirty="0" smtClean="0"/>
              <a:t>2019</a:t>
            </a:r>
          </a:p>
          <a:p>
            <a:pPr lvl="1"/>
            <a:r>
              <a:rPr lang="en-US" sz="1700" dirty="0"/>
              <a:t>O. Aiello, P. </a:t>
            </a:r>
            <a:r>
              <a:rPr lang="en-US" sz="1700" dirty="0" err="1"/>
              <a:t>Crovetti</a:t>
            </a:r>
            <a:r>
              <a:rPr lang="en-US" sz="1700" dirty="0"/>
              <a:t>, A. Sharma, M. Alioto, “Fully-Synthesizable Current-Input ADCs for Ultra-Low Area and Minimal Design Effort,” accepted to ICECS </a:t>
            </a:r>
            <a:r>
              <a:rPr lang="en-US" sz="1700" dirty="0" smtClean="0"/>
              <a:t>2019 (</a:t>
            </a:r>
            <a:r>
              <a:rPr lang="en-US" sz="1700" u="sng" dirty="0" smtClean="0"/>
              <a:t>best paper award</a:t>
            </a:r>
            <a:r>
              <a:rPr lang="en-US" sz="1700" dirty="0" smtClean="0"/>
              <a:t>)</a:t>
            </a:r>
          </a:p>
          <a:p>
            <a:pPr lvl="1"/>
            <a:r>
              <a:rPr lang="en-US" sz="1800" dirty="0" smtClean="0"/>
              <a:t>S. Jain, L. </a:t>
            </a:r>
            <a:r>
              <a:rPr lang="en-US" sz="1800" dirty="0" err="1" smtClean="0"/>
              <a:t>Longyang</a:t>
            </a:r>
            <a:r>
              <a:rPr lang="en-US" sz="1800" dirty="0" smtClean="0"/>
              <a:t>, M. Alioto, “Low-Overhead Drop-In Techniques to Extend the Energy-Performance Tradeoff in Microcontrollers Beyond VDD Scaling,” in Proc. of ASSCC 2019, pp. 125-129, Macau (China), Nov. 2019</a:t>
            </a:r>
          </a:p>
          <a:p>
            <a:pPr lvl="1"/>
            <a:endParaRPr lang="en-SG" sz="1700" dirty="0" smtClean="0"/>
          </a:p>
          <a:p>
            <a:pPr lvl="1"/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14852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Demos/Public </a:t>
            </a:r>
            <a:r>
              <a:rPr lang="en-US" sz="3600" dirty="0"/>
              <a:t>Materials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34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No. of TRL </a:t>
            </a:r>
            <a:r>
              <a:rPr lang="en-US" dirty="0" smtClean="0"/>
              <a:t>4 </a:t>
            </a:r>
            <a:r>
              <a:rPr lang="en-US" dirty="0"/>
              <a:t>Prototypes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Robust Sub-Threshold, Low Power-Delay, Energy and Area Efficient Level </a:t>
            </a:r>
            <a:r>
              <a:rPr lang="en-US" sz="2000" dirty="0" smtClean="0">
                <a:solidFill>
                  <a:srgbClr val="FF0000"/>
                </a:solidFill>
              </a:rPr>
              <a:t>Shifter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Broad-Purpose </a:t>
            </a:r>
            <a:r>
              <a:rPr lang="en-US" sz="2000" dirty="0">
                <a:solidFill>
                  <a:srgbClr val="FF0000"/>
                </a:solidFill>
              </a:rPr>
              <a:t>In-Memory Computing for Signal Monitoring and Machine Learning </a:t>
            </a:r>
            <a:r>
              <a:rPr lang="en-US" sz="2000" dirty="0" smtClean="0">
                <a:solidFill>
                  <a:srgbClr val="FF0000"/>
                </a:solidFill>
              </a:rPr>
              <a:t>Workloads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Processor </a:t>
            </a:r>
            <a:r>
              <a:rPr lang="en-US" sz="2000" dirty="0">
                <a:solidFill>
                  <a:srgbClr val="FF0000"/>
                </a:solidFill>
              </a:rPr>
              <a:t>Energy-Performance Range Extension Beyond Voltage Scaling via Drop-In </a:t>
            </a:r>
            <a:r>
              <a:rPr lang="en-US" sz="2000" dirty="0" smtClean="0">
                <a:solidFill>
                  <a:srgbClr val="FF0000"/>
                </a:solidFill>
              </a:rPr>
              <a:t>Methodologies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 smtClean="0"/>
              <a:t>Low-Energy </a:t>
            </a:r>
            <a:r>
              <a:rPr lang="en-US" sz="2000" dirty="0"/>
              <a:t>Voice Activity Detection via Energy-Quality Scaling from Data Conversion to Machine </a:t>
            </a:r>
            <a:r>
              <a:rPr lang="en-US" sz="2000" dirty="0" smtClean="0"/>
              <a:t>Learning</a:t>
            </a:r>
            <a:endParaRPr lang="en-US" sz="2000" dirty="0"/>
          </a:p>
          <a:p>
            <a:pPr lvl="1"/>
            <a:r>
              <a:rPr lang="en-US" sz="2000" dirty="0" smtClean="0"/>
              <a:t>Fully </a:t>
            </a:r>
            <a:r>
              <a:rPr lang="en-US" sz="2000" dirty="0"/>
              <a:t>Synthesizable Low-Area Analogue-to-Digital Converters with Minimal Design Effort Based on the Dyadic Digital Pulse </a:t>
            </a:r>
            <a:r>
              <a:rPr lang="en-US" sz="2000" dirty="0" smtClean="0"/>
              <a:t>Modulation</a:t>
            </a:r>
          </a:p>
          <a:p>
            <a:pPr lvl="1"/>
            <a:r>
              <a:rPr lang="en-US" sz="2000" dirty="0" smtClean="0"/>
              <a:t>A Sub-</a:t>
            </a:r>
            <a:r>
              <a:rPr lang="en-US" sz="2000" dirty="0" err="1" smtClean="0"/>
              <a:t>mW</a:t>
            </a:r>
            <a:r>
              <a:rPr lang="en-US" sz="2000" dirty="0" smtClean="0"/>
              <a:t>, Sub-mm2 Energy-Quality Scalable Feature Extraction Accelerator for Distributed Vision in 40nm</a:t>
            </a:r>
          </a:p>
          <a:p>
            <a:pPr lvl="1"/>
            <a:r>
              <a:rPr lang="en-US" sz="2000" dirty="0" smtClean="0"/>
              <a:t>Sub-</a:t>
            </a:r>
            <a:r>
              <a:rPr lang="en-US" sz="2000" dirty="0" err="1" smtClean="0"/>
              <a:t>nW</a:t>
            </a:r>
            <a:r>
              <a:rPr lang="en-US" sz="2000" dirty="0" smtClean="0"/>
              <a:t> Microcontroller with Dual-Mode Logic and Self-startup for Battery-Indifferent Sensor Nodes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749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Demos/Public </a:t>
            </a:r>
            <a:r>
              <a:rPr lang="en-US" sz="3600" dirty="0"/>
              <a:t>Materials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35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Links to public materials (e.g., GitHub): … (accumulate over the years, highlight new in red)</a:t>
            </a:r>
          </a:p>
          <a:p>
            <a:pPr lvl="1"/>
            <a:r>
              <a:rPr lang="en-GB" sz="2400" dirty="0"/>
              <a:t>RECMICRO scripts and design flows on </a:t>
            </a:r>
            <a:r>
              <a:rPr lang="en-GB" sz="2400" dirty="0" smtClean="0"/>
              <a:t>GitHub: </a:t>
            </a:r>
            <a:r>
              <a:rPr lang="en-GB" sz="2400" i="1" dirty="0"/>
              <a:t>https://</a:t>
            </a:r>
            <a:r>
              <a:rPr lang="en-GB" sz="2400" i="1" dirty="0" smtClean="0"/>
              <a:t>github.com/srbhjn459/RECMICRO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82311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Talks, Videos, News, Press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36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items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Press </a:t>
            </a:r>
            <a:r>
              <a:rPr lang="en-US" dirty="0"/>
              <a:t>releases </a:t>
            </a:r>
            <a:r>
              <a:rPr lang="en-US" dirty="0" smtClean="0"/>
              <a:t>sheet</a:t>
            </a:r>
          </a:p>
          <a:p>
            <a:pPr lvl="2"/>
            <a:r>
              <a:rPr lang="en-GB" dirty="0" smtClean="0"/>
              <a:t>first </a:t>
            </a:r>
            <a:r>
              <a:rPr lang="en-GB" dirty="0"/>
              <a:t>microprocessor with energy-performance </a:t>
            </a:r>
            <a:r>
              <a:rPr lang="en-GB" dirty="0" err="1"/>
              <a:t>tradeoff</a:t>
            </a:r>
            <a:r>
              <a:rPr lang="en-GB" dirty="0"/>
              <a:t> wider than voltage scaling for faster operation and longer battery </a:t>
            </a:r>
            <a:r>
              <a:rPr lang="en-GB" dirty="0" smtClean="0"/>
              <a:t>life: </a:t>
            </a:r>
            <a:r>
              <a:rPr lang="pt-BR" i="1" dirty="0" smtClean="0"/>
              <a:t>http</a:t>
            </a:r>
            <a:r>
              <a:rPr lang="pt-BR" i="1" dirty="0"/>
              <a:t>://</a:t>
            </a:r>
            <a:r>
              <a:rPr lang="pt-BR" i="1" dirty="0" smtClean="0"/>
              <a:t>news.nus.edu.sg/research/enabling-battery-powered-silicon-chips-work-faster-and-longer</a:t>
            </a:r>
          </a:p>
          <a:p>
            <a:pPr marL="914400" lvl="2" indent="0">
              <a:buNone/>
            </a:pPr>
            <a:r>
              <a:rPr lang="en-GB" dirty="0" smtClean="0"/>
              <a:t>(media coverage on </a:t>
            </a:r>
            <a:r>
              <a:rPr lang="en-GB" dirty="0" err="1" smtClean="0"/>
              <a:t>EurekAlert</a:t>
            </a:r>
            <a:r>
              <a:rPr lang="en-GB" dirty="0" smtClean="0"/>
              <a:t>, Azo Materials, </a:t>
            </a:r>
            <a:r>
              <a:rPr lang="en-GB" dirty="0" err="1" smtClean="0"/>
              <a:t>TechXplore</a:t>
            </a:r>
            <a:r>
              <a:rPr lang="en-GB" dirty="0" smtClean="0"/>
              <a:t>, </a:t>
            </a:r>
            <a:r>
              <a:rPr lang="en-GB" dirty="0" err="1" smtClean="0"/>
              <a:t>ScienMag</a:t>
            </a:r>
            <a:r>
              <a:rPr lang="en-GB" dirty="0" smtClean="0"/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42467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Talks, Videos, News, Press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37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GB" sz="2200" dirty="0" smtClean="0"/>
              <a:t>novel </a:t>
            </a:r>
            <a:r>
              <a:rPr lang="en-GB" sz="2200" dirty="0"/>
              <a:t>class of data converters that can be designed with fully-automated digital design flows for design turnaround time down to a few hours instead of months: </a:t>
            </a:r>
            <a:r>
              <a:rPr lang="en-GB" sz="2200" i="1" dirty="0" smtClean="0"/>
              <a:t>https</a:t>
            </a:r>
            <a:r>
              <a:rPr lang="en-GB" sz="2200" i="1" dirty="0"/>
              <a:t>://www.eng.nus.edu.sg/ece/news/nus-innovation-paves-the-way-for-sensor-interfaces-that-are-30-times-smaller/</a:t>
            </a:r>
            <a:endParaRPr lang="pt-BR" sz="2200" i="1" dirty="0" smtClean="0"/>
          </a:p>
          <a:p>
            <a:pPr marL="914400" lvl="2" indent="0">
              <a:buNone/>
            </a:pPr>
            <a:r>
              <a:rPr lang="en-GB" sz="2200" dirty="0"/>
              <a:t>(media coverage on </a:t>
            </a:r>
            <a:r>
              <a:rPr lang="en-GB" sz="2200" dirty="0" err="1" smtClean="0"/>
              <a:t>ScienceDaily</a:t>
            </a:r>
            <a:r>
              <a:rPr lang="en-GB" sz="2200" dirty="0" smtClean="0"/>
              <a:t>, </a:t>
            </a:r>
            <a:r>
              <a:rPr lang="en-GB" sz="2200" dirty="0" err="1" smtClean="0"/>
              <a:t>TechXplore</a:t>
            </a:r>
            <a:r>
              <a:rPr lang="en-GB" sz="2200" dirty="0"/>
              <a:t>, </a:t>
            </a:r>
            <a:r>
              <a:rPr lang="en-GB" sz="2200" dirty="0" err="1" smtClean="0"/>
              <a:t>TechBallad</a:t>
            </a:r>
            <a:r>
              <a:rPr lang="en-GB" sz="2200" dirty="0" smtClean="0"/>
              <a:t>, Semiconductor Engineering, Embedded Conference Finland…)</a:t>
            </a:r>
          </a:p>
          <a:p>
            <a:pPr lvl="2"/>
            <a:r>
              <a:rPr lang="en-GB" sz="2200" dirty="0"/>
              <a:t>NUS engineers quintuple the efficiency of moving data bits in silicon chips for artificial intelligence applications:</a:t>
            </a:r>
          </a:p>
          <a:p>
            <a:pPr marL="914400" lvl="2" indent="0">
              <a:buNone/>
              <a:tabLst>
                <a:tab pos="1143000" algn="l"/>
              </a:tabLst>
            </a:pPr>
            <a:r>
              <a:rPr lang="en-US" sz="2200" dirty="0"/>
              <a:t>	http://news.nus.edu.sg/research/five-times-more-	efficient-data-transfer</a:t>
            </a:r>
          </a:p>
          <a:p>
            <a:pPr marL="914400" lvl="2" indent="0">
              <a:buNone/>
              <a:tabLst>
                <a:tab pos="1143000" algn="l"/>
              </a:tabLst>
            </a:pPr>
            <a:r>
              <a:rPr lang="en-GB" sz="2200" dirty="0"/>
              <a:t>(media coverage on Mirage News, </a:t>
            </a:r>
            <a:r>
              <a:rPr lang="en-GB" sz="2200" dirty="0" err="1"/>
              <a:t>HPCWire</a:t>
            </a:r>
            <a:r>
              <a:rPr lang="en-GB" sz="2200" dirty="0"/>
              <a:t>, </a:t>
            </a:r>
            <a:r>
              <a:rPr lang="en-GB" sz="2200" dirty="0" err="1"/>
              <a:t>EurekAlert</a:t>
            </a:r>
            <a:r>
              <a:rPr lang="en-GB" sz="2200" dirty="0"/>
              <a:t>, Tech </a:t>
            </a:r>
            <a:r>
              <a:rPr lang="en-GB" sz="2200" dirty="0" err="1"/>
              <a:t>Xplore</a:t>
            </a:r>
            <a:r>
              <a:rPr lang="en-GB" sz="2200" dirty="0"/>
              <a:t>, The National Tribune</a:t>
            </a:r>
            <a:r>
              <a:rPr lang="en-GB" sz="2200" dirty="0" smtClean="0"/>
              <a:t>…)</a:t>
            </a:r>
            <a:endParaRPr lang="en-GB" sz="2200" dirty="0"/>
          </a:p>
          <a:p>
            <a:pPr lvl="2"/>
            <a:endParaRPr lang="pt-BR" dirty="0"/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002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Talks, Videos, News, Press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38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Talks</a:t>
            </a:r>
          </a:p>
          <a:p>
            <a:pPr lvl="2"/>
            <a:r>
              <a:rPr lang="en-GB" sz="2000" dirty="0" smtClean="0"/>
              <a:t>(KEYNOTE) </a:t>
            </a:r>
            <a:r>
              <a:rPr lang="en-GB" sz="2000" dirty="0"/>
              <a:t>Widely-Adaptive </a:t>
            </a:r>
            <a:r>
              <a:rPr lang="en-GB" sz="2000" dirty="0" err="1"/>
              <a:t>Intelligent&amp;Connected</a:t>
            </a:r>
            <a:r>
              <a:rPr lang="en-GB" sz="2000" dirty="0"/>
              <a:t> Systems for Nearly-Unstoppable Operation under Highly Uncertain Power Availability – keynote speech at the IEEE ICCE 2021 conference, Jan 13, 2021, </a:t>
            </a:r>
            <a:r>
              <a:rPr lang="en-GB" sz="2000" dirty="0" err="1"/>
              <a:t>Phu</a:t>
            </a:r>
            <a:r>
              <a:rPr lang="en-GB" sz="2000" dirty="0"/>
              <a:t> </a:t>
            </a:r>
            <a:r>
              <a:rPr lang="en-GB" sz="2000" dirty="0" err="1"/>
              <a:t>Quoc</a:t>
            </a:r>
            <a:r>
              <a:rPr lang="en-GB" sz="2000" dirty="0"/>
              <a:t> Island (Vietnam</a:t>
            </a:r>
            <a:r>
              <a:rPr lang="en-GB" sz="2000" dirty="0" smtClean="0"/>
              <a:t>)</a:t>
            </a:r>
          </a:p>
          <a:p>
            <a:pPr lvl="2"/>
            <a:r>
              <a:rPr lang="en-GB" sz="2000" dirty="0">
                <a:solidFill>
                  <a:srgbClr val="FF0000"/>
                </a:solidFill>
              </a:rPr>
              <a:t>(</a:t>
            </a:r>
            <a:r>
              <a:rPr lang="en-GB" sz="2000" dirty="0" smtClean="0">
                <a:solidFill>
                  <a:srgbClr val="FF0000"/>
                </a:solidFill>
              </a:rPr>
              <a:t>KEYNOTE) From </a:t>
            </a:r>
            <a:r>
              <a:rPr lang="en-GB" sz="2000" dirty="0">
                <a:solidFill>
                  <a:srgbClr val="FF0000"/>
                </a:solidFill>
              </a:rPr>
              <a:t>Less Batteries to Battery-Less </a:t>
            </a:r>
            <a:r>
              <a:rPr lang="en-GB" sz="2000" dirty="0" err="1">
                <a:solidFill>
                  <a:srgbClr val="FF0000"/>
                </a:solidFill>
              </a:rPr>
              <a:t>SoCs</a:t>
            </a:r>
            <a:r>
              <a:rPr lang="en-GB" sz="2000" dirty="0">
                <a:solidFill>
                  <a:srgbClr val="FF0000"/>
                </a:solidFill>
              </a:rPr>
              <a:t> with Nearly-Unstoppable Operation – Towards a Greener and Smarter World – keynote speech at the IEEE ISOCC 2020 conference, Oct. 22, 2020, Yeosu (Korea)</a:t>
            </a:r>
            <a:endParaRPr lang="en-GB" sz="2000" dirty="0" smtClean="0">
              <a:solidFill>
                <a:srgbClr val="FF0000"/>
              </a:solidFill>
            </a:endParaRPr>
          </a:p>
          <a:p>
            <a:pPr lvl="2"/>
            <a:r>
              <a:rPr lang="en-GB" sz="2000" dirty="0" smtClean="0"/>
              <a:t>(</a:t>
            </a:r>
            <a:r>
              <a:rPr lang="en-GB" sz="2000" dirty="0"/>
              <a:t>KEYNOTE) </a:t>
            </a:r>
            <a:r>
              <a:rPr lang="en-GB" sz="2000" dirty="0" smtClean="0"/>
              <a:t>Survival </a:t>
            </a:r>
            <a:r>
              <a:rPr lang="en-GB" sz="2000" dirty="0"/>
              <a:t>of the fittest: circuits and architectures for computation with ultra-wide power-performance adaptation beyond voltage scaling – keynote speech at the IEEE S3S 2019 conference, Oct 16, 2019, San Jose (USA</a:t>
            </a:r>
            <a:r>
              <a:rPr lang="en-GB" sz="2000" dirty="0" smtClean="0"/>
              <a:t>)</a:t>
            </a:r>
          </a:p>
          <a:p>
            <a:pPr lvl="2"/>
            <a:r>
              <a:rPr lang="en-GB" sz="2000" dirty="0" smtClean="0"/>
              <a:t>(KEYNOTE) Survival </a:t>
            </a:r>
            <a:r>
              <a:rPr lang="en-GB" sz="2000" dirty="0"/>
              <a:t>of the fittest: circuits and architectures with wide power-performance adaptation – Beyond voltage scaling and down to </a:t>
            </a:r>
            <a:r>
              <a:rPr lang="en-GB" sz="2000" dirty="0" err="1"/>
              <a:t>pWs</a:t>
            </a:r>
            <a:r>
              <a:rPr lang="en-GB" sz="2000" dirty="0"/>
              <a:t> – keynote speech at the IEEE </a:t>
            </a:r>
            <a:r>
              <a:rPr lang="en-GB" sz="2000" dirty="0" err="1"/>
              <a:t>MCSoC</a:t>
            </a:r>
            <a:r>
              <a:rPr lang="en-GB" sz="2000" dirty="0"/>
              <a:t> 2019 conference, Oct 1, 2019, </a:t>
            </a:r>
            <a:r>
              <a:rPr lang="en-GB" sz="2000" dirty="0" smtClean="0"/>
              <a:t>Singapore</a:t>
            </a:r>
          </a:p>
        </p:txBody>
      </p:sp>
    </p:spTree>
    <p:extLst>
      <p:ext uri="{BB962C8B-B14F-4D97-AF65-F5344CB8AC3E}">
        <p14:creationId xmlns:p14="http://schemas.microsoft.com/office/powerpoint/2010/main" val="199555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Talks, Videos, News, Press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39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GB" sz="2000" dirty="0" smtClean="0"/>
              <a:t>(KEYNOTE) Survival </a:t>
            </a:r>
            <a:r>
              <a:rPr lang="en-GB" sz="2000" dirty="0"/>
              <a:t>of the fittest: circuits and architectures with wide power-performance adaptation beyond voltage scaling – keynote speech at the IEEE SOCC 2019 conference, Sept 3, 2019, </a:t>
            </a:r>
            <a:r>
              <a:rPr lang="en-GB" sz="2000" dirty="0" smtClean="0"/>
              <a:t>Singapore</a:t>
            </a:r>
          </a:p>
          <a:p>
            <a:pPr lvl="2"/>
            <a:r>
              <a:rPr lang="en-GB" sz="2000" dirty="0"/>
              <a:t>(KEYNOTE) </a:t>
            </a:r>
            <a:r>
              <a:rPr lang="en-GB" sz="2000" dirty="0" smtClean="0"/>
              <a:t>Energy-Quality </a:t>
            </a:r>
            <a:r>
              <a:rPr lang="en-GB" sz="2000" dirty="0"/>
              <a:t>Scalable Integrated Systems - Preserving Energy Downscaling in the Decade Ahead – keynote speech at the IEEE </a:t>
            </a:r>
            <a:r>
              <a:rPr lang="en-GB" sz="2000" dirty="0" err="1"/>
              <a:t>SigTelCom</a:t>
            </a:r>
            <a:r>
              <a:rPr lang="en-GB" sz="2000" dirty="0"/>
              <a:t> 2019 conference, March 20, 2019, Hanoi (Vietnam)</a:t>
            </a:r>
          </a:p>
          <a:p>
            <a:pPr lvl="2"/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57995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Outline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4</a:t>
            </a:fld>
            <a:endParaRPr lang="en-SG"/>
          </a:p>
        </p:txBody>
      </p:sp>
      <p:sp>
        <p:nvSpPr>
          <p:cNvPr id="21" name="Content Placeholder 4"/>
          <p:cNvSpPr>
            <a:spLocks noGrp="1"/>
          </p:cNvSpPr>
          <p:nvPr>
            <p:ph idx="1"/>
          </p:nvPr>
        </p:nvSpPr>
        <p:spPr>
          <a:xfrm>
            <a:off x="599090" y="746234"/>
            <a:ext cx="8087710" cy="3937526"/>
          </a:xfrm>
        </p:spPr>
        <p:txBody>
          <a:bodyPr>
            <a:noAutofit/>
          </a:bodyPr>
          <a:lstStyle/>
          <a:p>
            <a:r>
              <a:rPr lang="en-US" dirty="0"/>
              <a:t>Circuit overview and </a:t>
            </a:r>
            <a:r>
              <a:rPr lang="en-US" sz="3200" dirty="0"/>
              <a:t>Simulation results </a:t>
            </a:r>
            <a:endParaRPr lang="en-US" dirty="0"/>
          </a:p>
          <a:p>
            <a:r>
              <a:rPr lang="en-US" dirty="0"/>
              <a:t>Corner Analysis Simulation</a:t>
            </a:r>
          </a:p>
          <a:p>
            <a:r>
              <a:rPr lang="en-US"/>
              <a:t>Floorplan and Layout</a:t>
            </a:r>
            <a:endParaRPr lang="en-US" dirty="0"/>
          </a:p>
          <a:p>
            <a:r>
              <a:rPr lang="en-US" dirty="0"/>
              <a:t>Past Work and references</a:t>
            </a:r>
          </a:p>
        </p:txBody>
      </p:sp>
    </p:spTree>
    <p:extLst>
      <p:ext uri="{BB962C8B-B14F-4D97-AF65-F5344CB8AC3E}">
        <p14:creationId xmlns:p14="http://schemas.microsoft.com/office/powerpoint/2010/main" val="140536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Objectives/Deliverables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40</a:t>
            </a:fld>
            <a:endParaRPr lang="en-SG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43614" y="764708"/>
          <a:ext cx="4536496" cy="4732020"/>
        </p:xfrm>
        <a:graphic>
          <a:graphicData uri="http://schemas.openxmlformats.org/drawingml/2006/table">
            <a:tbl>
              <a:tblPr firstRow="1" firstCol="1" bandRow="1"/>
              <a:tblGrid>
                <a:gridCol w="438562">
                  <a:extLst>
                    <a:ext uri="{9D8B030D-6E8A-4147-A177-3AD203B41FA5}">
                      <a16:colId xmlns:a16="http://schemas.microsoft.com/office/drawing/2014/main" val="3027516778"/>
                    </a:ext>
                  </a:extLst>
                </a:gridCol>
                <a:gridCol w="1214694">
                  <a:extLst>
                    <a:ext uri="{9D8B030D-6E8A-4147-A177-3AD203B41FA5}">
                      <a16:colId xmlns:a16="http://schemas.microsoft.com/office/drawing/2014/main" val="342056238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2998153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764507877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1848899942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89466195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98563346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224576595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45762447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095377635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678294120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940880354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44388545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981544946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1782085957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912454941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8585193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89318018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579356662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5562315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54149407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1907806772"/>
                    </a:ext>
                  </a:extLst>
                </a:gridCol>
              </a:tblGrid>
              <a:tr h="76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5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93942"/>
                  </a:ext>
                </a:extLst>
              </a:tr>
              <a:tr h="76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03527"/>
                  </a:ext>
                </a:extLst>
              </a:tr>
              <a:tr h="178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Sub-project 1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System modeling, exploration, integration, demonstration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183146"/>
                  </a:ext>
                </a:extLst>
              </a:tr>
              <a:tr h="178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1.1 System simulation/modeling framework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D1.1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033407"/>
                  </a:ext>
                </a:extLst>
              </a:tr>
              <a:tr h="178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1.2 System on board (SoB) integration/characterization (round #1)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M1.2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739595"/>
                  </a:ext>
                </a:extLst>
              </a:tr>
              <a:tr h="178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1.3 System on board (SoB) integration/characterization (round #2)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M1.3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354132"/>
                  </a:ext>
                </a:extLst>
              </a:tr>
              <a:tr h="178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1.4 System on chip (SoC) partitioning, chip level simulation environment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M1.4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353662"/>
                  </a:ext>
                </a:extLst>
              </a:tr>
              <a:tr h="135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1.5 System on chip (SoC) optimization and integration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D1.5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896823"/>
                  </a:ext>
                </a:extLst>
              </a:tr>
              <a:tr h="1398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1.6 SoC characterization and in-field validation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M1.6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28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1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Objectives/Deliverables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41</a:t>
            </a:fld>
            <a:endParaRPr lang="en-SG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43608" y="649420"/>
          <a:ext cx="4536496" cy="6134100"/>
        </p:xfrm>
        <a:graphic>
          <a:graphicData uri="http://schemas.openxmlformats.org/drawingml/2006/table">
            <a:tbl>
              <a:tblPr firstRow="1" firstCol="1" bandRow="1"/>
              <a:tblGrid>
                <a:gridCol w="438562">
                  <a:extLst>
                    <a:ext uri="{9D8B030D-6E8A-4147-A177-3AD203B41FA5}">
                      <a16:colId xmlns:a16="http://schemas.microsoft.com/office/drawing/2014/main" val="3027516778"/>
                    </a:ext>
                  </a:extLst>
                </a:gridCol>
                <a:gridCol w="1214694">
                  <a:extLst>
                    <a:ext uri="{9D8B030D-6E8A-4147-A177-3AD203B41FA5}">
                      <a16:colId xmlns:a16="http://schemas.microsoft.com/office/drawing/2014/main" val="342056238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2998153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764507877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1848899942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89466195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98563346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224576595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45762447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095377635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678294120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940880354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44388545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981544946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1782085957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912454941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8585193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89318018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579356662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5562315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54149407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1907806772"/>
                    </a:ext>
                  </a:extLst>
                </a:gridCol>
              </a:tblGrid>
              <a:tr h="76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5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93942"/>
                  </a:ext>
                </a:extLst>
              </a:tr>
              <a:tr h="76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03527"/>
                  </a:ext>
                </a:extLst>
              </a:tr>
              <a:tr h="2967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Sub-project 2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Energy-centric circuit techniques and interaction at imager-sensemaking and wireless-sensemaking boundary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357253"/>
                  </a:ext>
                </a:extLst>
              </a:tr>
              <a:tr h="1378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2.1 Imager and transceiver architectural exploration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D2.1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006301"/>
                  </a:ext>
                </a:extLst>
              </a:tr>
              <a:tr h="178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2.2 Imager and transceiver tapeout and testing (round #1)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D2.2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M2.2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5617202"/>
                  </a:ext>
                </a:extLst>
              </a:tr>
              <a:tr h="178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2.3 Imager and transceiver tapeout and testing (round #2)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D2.3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M2.3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859507"/>
                  </a:ext>
                </a:extLst>
              </a:tr>
              <a:tr h="178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2.4 Imager and transceiver final revision for SoC, silicon demonstration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M2.4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59241"/>
                  </a:ext>
                </a:extLst>
              </a:tr>
              <a:tr h="1390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2.5 Final characterization and validation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M2.5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819463"/>
                  </a:ext>
                </a:extLst>
              </a:tr>
              <a:tr h="1376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5.1 Internal review meetings with Advisory Board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M5.1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M5.2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M5.3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M5.4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M5.5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032390"/>
                  </a:ext>
                </a:extLst>
              </a:tr>
              <a:tr h="133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5.2 Mid-term review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M5.6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459727"/>
                  </a:ext>
                </a:extLst>
              </a:tr>
              <a:tr h="1386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5.3 Final review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M5.7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7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Objectives/Deliverables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42</a:t>
            </a:fld>
            <a:endParaRPr lang="en-SG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43614" y="764708"/>
          <a:ext cx="4536496" cy="2804160"/>
        </p:xfrm>
        <a:graphic>
          <a:graphicData uri="http://schemas.openxmlformats.org/drawingml/2006/table">
            <a:tbl>
              <a:tblPr firstRow="1" firstCol="1" bandRow="1"/>
              <a:tblGrid>
                <a:gridCol w="438562">
                  <a:extLst>
                    <a:ext uri="{9D8B030D-6E8A-4147-A177-3AD203B41FA5}">
                      <a16:colId xmlns:a16="http://schemas.microsoft.com/office/drawing/2014/main" val="3027516778"/>
                    </a:ext>
                  </a:extLst>
                </a:gridCol>
                <a:gridCol w="1214694">
                  <a:extLst>
                    <a:ext uri="{9D8B030D-6E8A-4147-A177-3AD203B41FA5}">
                      <a16:colId xmlns:a16="http://schemas.microsoft.com/office/drawing/2014/main" val="342056238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2998153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764507877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1848899942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89466195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98563346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224576595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45762447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095377635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678294120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940880354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44388545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981544946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1782085957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912454941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8585193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89318018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579356662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5562315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54149407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1907806772"/>
                    </a:ext>
                  </a:extLst>
                </a:gridCol>
              </a:tblGrid>
              <a:tr h="76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5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93942"/>
                  </a:ext>
                </a:extLst>
              </a:tr>
              <a:tr h="76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03527"/>
                  </a:ext>
                </a:extLst>
              </a:tr>
              <a:tr h="178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Sub-project 3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Energy-centric machine learning-circuit co-design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158231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3.1 Deep learning model compression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M3.1a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M3.1b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D3.1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733204"/>
                  </a:ext>
                </a:extLst>
              </a:tr>
              <a:tr h="178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3.2 Energy-aware deep learning network design and training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D3.2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962091"/>
                  </a:ext>
                </a:extLst>
              </a:tr>
              <a:tr h="136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3.3 Saliency model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M3.3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505984"/>
                  </a:ext>
                </a:extLst>
              </a:tr>
              <a:tr h="1357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3.4 In-field model fine-tuning, validation and integration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M3.4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91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85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Objectives/Deliverables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43</a:t>
            </a:fld>
            <a:endParaRPr lang="en-SG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43614" y="764708"/>
          <a:ext cx="4536496" cy="4732020"/>
        </p:xfrm>
        <a:graphic>
          <a:graphicData uri="http://schemas.openxmlformats.org/drawingml/2006/table">
            <a:tbl>
              <a:tblPr firstRow="1" firstCol="1" bandRow="1"/>
              <a:tblGrid>
                <a:gridCol w="438562">
                  <a:extLst>
                    <a:ext uri="{9D8B030D-6E8A-4147-A177-3AD203B41FA5}">
                      <a16:colId xmlns:a16="http://schemas.microsoft.com/office/drawing/2014/main" val="3027516778"/>
                    </a:ext>
                  </a:extLst>
                </a:gridCol>
                <a:gridCol w="1214694">
                  <a:extLst>
                    <a:ext uri="{9D8B030D-6E8A-4147-A177-3AD203B41FA5}">
                      <a16:colId xmlns:a16="http://schemas.microsoft.com/office/drawing/2014/main" val="342056238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2998153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764507877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1848899942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89466195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98563346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224576595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45762447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095377635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678294120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940880354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44388545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2981544946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1782085957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912454941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8585193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89318018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579356662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55623158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354149407"/>
                    </a:ext>
                  </a:extLst>
                </a:gridCol>
                <a:gridCol w="144162">
                  <a:extLst>
                    <a:ext uri="{9D8B030D-6E8A-4147-A177-3AD203B41FA5}">
                      <a16:colId xmlns:a16="http://schemas.microsoft.com/office/drawing/2014/main" val="1907806772"/>
                    </a:ext>
                  </a:extLst>
                </a:gridCol>
              </a:tblGrid>
              <a:tr h="76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Year 5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93942"/>
                  </a:ext>
                </a:extLst>
              </a:tr>
              <a:tr h="76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Q4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03527"/>
                  </a:ext>
                </a:extLst>
              </a:tr>
              <a:tr h="2373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Sub-project 4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Irrelevant activity skipping/EQ-scalable sensemaking circuits/architectures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928182"/>
                  </a:ext>
                </a:extLst>
              </a:tr>
              <a:tr h="1349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4.1 Activity skipping architectures/circuits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M4.1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603867"/>
                  </a:ext>
                </a:extLst>
              </a:tr>
              <a:tr h="1349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4.2 EQ-scalable architectures/circuits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M4.2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480629"/>
                  </a:ext>
                </a:extLst>
              </a:tr>
              <a:tr h="2373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4.3 Feature extraction, novelty assessment, deep learning, SRAM tapeout and testing (round #1)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D4.3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M4.3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918265"/>
                  </a:ext>
                </a:extLst>
              </a:tr>
              <a:tr h="2373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4.4 Feature extraction, novelty assessment, deep learning, SRAM tapeout and testing (round #2)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D4.4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M4.4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646834"/>
                  </a:ext>
                </a:extLst>
              </a:tr>
              <a:tr h="1355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4.5 Final characterization and validation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SG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M4.4</a:t>
                      </a:r>
                      <a:endParaRPr lang="en-SG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15" marR="18715" marT="0" marB="0" vert="vert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775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22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Notes and Suggestions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44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Open discussion</a:t>
            </a:r>
          </a:p>
          <a:p>
            <a:pPr lvl="1"/>
            <a:r>
              <a:rPr lang="en-US" dirty="0" smtClean="0"/>
              <a:t>application-specific neural networks for first system validation</a:t>
            </a:r>
          </a:p>
          <a:p>
            <a:pPr lvl="1"/>
            <a:r>
              <a:rPr lang="en-US" dirty="0" smtClean="0"/>
              <a:t>radio-system interaction (weight transfer)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1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Awards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45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External Awards for Research at International Level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387129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Patents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46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Patents Disclosures/Filed/Granted/Commercialized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Invention disclosures: … (accumulate over the years, highlight new in red)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Patents filed: … (accumulate over the years, highlight new in red)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Patents granted: … (accumulate over the years, highlight new in red)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Patents commercialized: 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323369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Circuit Overview and simulation results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5</a:t>
            </a:fld>
            <a:endParaRPr lang="en-SG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DAE4B5-36BA-4737-A67F-87A468F47F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882" y="1116026"/>
            <a:ext cx="3241589" cy="232477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C17645B-7161-4B34-A92F-A2ECFC5FEED4}"/>
              </a:ext>
            </a:extLst>
          </p:cNvPr>
          <p:cNvSpPr txBox="1"/>
          <p:nvPr/>
        </p:nvSpPr>
        <p:spPr>
          <a:xfrm>
            <a:off x="699525" y="883406"/>
            <a:ext cx="27694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400" dirty="0"/>
              <a:t>Fig1: Pixel and the readout circuitry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6D5ABD-BEAF-4884-A378-092F75B702EA}"/>
              </a:ext>
            </a:extLst>
          </p:cNvPr>
          <p:cNvSpPr txBox="1"/>
          <p:nvPr/>
        </p:nvSpPr>
        <p:spPr>
          <a:xfrm>
            <a:off x="611559" y="5800413"/>
            <a:ext cx="7965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There is a offset of 2mV to 6mV before the buffer (Fig3) and after the buffer (Fig 4) </a:t>
            </a:r>
          </a:p>
          <a:p>
            <a:endParaRPr lang="en-SG" dirty="0"/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1C74124D-EE9D-4A0F-9AB7-C1735737F039}"/>
              </a:ext>
            </a:extLst>
          </p:cNvPr>
          <p:cNvSpPr/>
          <p:nvPr/>
        </p:nvSpPr>
        <p:spPr>
          <a:xfrm>
            <a:off x="1259632" y="1988840"/>
            <a:ext cx="45719" cy="2406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A1A9DDE4-1567-41A8-A213-ED838BE0D138}"/>
              </a:ext>
            </a:extLst>
          </p:cNvPr>
          <p:cNvSpPr/>
          <p:nvPr/>
        </p:nvSpPr>
        <p:spPr>
          <a:xfrm>
            <a:off x="2582065" y="1604185"/>
            <a:ext cx="45719" cy="2406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F21387-6DA9-42A1-9CD9-3591290468C4}"/>
              </a:ext>
            </a:extLst>
          </p:cNvPr>
          <p:cNvSpPr txBox="1"/>
          <p:nvPr/>
        </p:nvSpPr>
        <p:spPr>
          <a:xfrm>
            <a:off x="1115053" y="1675547"/>
            <a:ext cx="380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800" dirty="0"/>
              <a:t>row o/p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72FA77-4903-44A1-A8C7-1E8E787122DB}"/>
              </a:ext>
            </a:extLst>
          </p:cNvPr>
          <p:cNvSpPr txBox="1"/>
          <p:nvPr/>
        </p:nvSpPr>
        <p:spPr>
          <a:xfrm>
            <a:off x="2411760" y="1290246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800" dirty="0"/>
              <a:t>top plate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10746C6-2408-4510-BDA9-9875EDBE2C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751303"/>
            <a:ext cx="4283968" cy="252559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DC8100F-2968-4646-B677-542AC18AB7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743" y="3381915"/>
            <a:ext cx="4283969" cy="250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80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Corner Analysis Simulation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6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251520" y="764704"/>
            <a:ext cx="8291263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Results are obtained for different corners with fixed biasing conditions</a:t>
            </a:r>
          </a:p>
          <a:p>
            <a:r>
              <a:rPr lang="en-US" sz="2000" dirty="0"/>
              <a:t>Better range can be obtained for SS corner by changing the biasing condition</a:t>
            </a:r>
          </a:p>
          <a:p>
            <a:r>
              <a:rPr lang="en-US" sz="2000" dirty="0"/>
              <a:t>FOM(Power/</a:t>
            </a:r>
            <a:r>
              <a:rPr lang="en-US" sz="2000" dirty="0" err="1"/>
              <a:t>frame.pixel</a:t>
            </a:r>
            <a:r>
              <a:rPr lang="en-US" sz="2000" dirty="0"/>
              <a:t>) @ TT is 1.99pW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B7E6A0-37E3-4A54-80D4-B2F4187ED608}"/>
              </a:ext>
            </a:extLst>
          </p:cNvPr>
          <p:cNvSpPr txBox="1"/>
          <p:nvPr/>
        </p:nvSpPr>
        <p:spPr>
          <a:xfrm>
            <a:off x="3491880" y="4240800"/>
            <a:ext cx="2449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400" dirty="0"/>
              <a:t>Table1: Corner Analysis results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009B22-C21A-480E-86F5-02071C5715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790238"/>
            <a:ext cx="760095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78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Floorplan and Layout 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5100"/>
            <a:ext cx="8229600" cy="6198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7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251520" y="764704"/>
            <a:ext cx="8291263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416E6E-3B90-4E4C-8B77-3E6E4DE6D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819962"/>
            <a:ext cx="5410944" cy="189268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018F9BB-6C88-49DA-822A-DB18DD4A51C3}"/>
              </a:ext>
            </a:extLst>
          </p:cNvPr>
          <p:cNvSpPr txBox="1"/>
          <p:nvPr/>
        </p:nvSpPr>
        <p:spPr>
          <a:xfrm>
            <a:off x="323528" y="2857224"/>
            <a:ext cx="7690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dirty="0"/>
              <a:t>Challenges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SG" dirty="0"/>
              <a:t>Designing the readout circuit to meet the pixel pitch, the dimensions of the readout circuit is extended due to the presence of deep </a:t>
            </a:r>
            <a:r>
              <a:rPr lang="en-SG" dirty="0" err="1"/>
              <a:t>nwell</a:t>
            </a:r>
            <a:endParaRPr lang="en-SG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SG" dirty="0"/>
              <a:t>Achieving good matching for the biasing circuit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F04C4CF-252C-495E-9C3B-2101EC661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4263454"/>
            <a:ext cx="2088596" cy="210946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6740B20-92F6-47A0-8481-007611612EE3}"/>
              </a:ext>
            </a:extLst>
          </p:cNvPr>
          <p:cNvSpPr txBox="1"/>
          <p:nvPr/>
        </p:nvSpPr>
        <p:spPr>
          <a:xfrm>
            <a:off x="1187624" y="6433591"/>
            <a:ext cx="873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400" dirty="0"/>
              <a:t>Fig5: Tile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FDB54E-537F-4010-BA54-91607A285D1A}"/>
              </a:ext>
            </a:extLst>
          </p:cNvPr>
          <p:cNvSpPr txBox="1"/>
          <p:nvPr/>
        </p:nvSpPr>
        <p:spPr>
          <a:xfrm>
            <a:off x="3049852" y="5733807"/>
            <a:ext cx="46184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dirty="0"/>
              <a:t>TSMC 40nm 1P10M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S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Fill Factor – 35.5%</a:t>
            </a:r>
            <a:endParaRPr lang="en-S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dirty="0"/>
              <a:t>Pixel pitch – 5 µm </a:t>
            </a:r>
          </a:p>
        </p:txBody>
      </p:sp>
    </p:spTree>
    <p:extLst>
      <p:ext uri="{BB962C8B-B14F-4D97-AF65-F5344CB8AC3E}">
        <p14:creationId xmlns:p14="http://schemas.microsoft.com/office/powerpoint/2010/main" val="406987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Past Work and References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8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310309" y="762825"/>
            <a:ext cx="8291263" cy="53304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sz="900" dirty="0"/>
          </a:p>
          <a:p>
            <a:pPr marL="228600" indent="-228600" algn="l">
              <a:buFont typeface="+mj-lt"/>
              <a:buAutoNum type="arabicPeriod"/>
            </a:pPr>
            <a:r>
              <a:rPr lang="it-IT" sz="1000" b="0" i="0" u="none" strike="noStrike" baseline="0" dirty="0">
                <a:latin typeface="TimesNewRomanPSMT"/>
              </a:rPr>
              <a:t>N. Massari, U. Mallik, M. Clapp, G. Cauwenberghs, &amp; R. Etienne-Cummings, “Temporal change threshold detection imager,” ISSCC Dig Tech. Papers, pp. 362-364, Feb.2005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1000" b="0" i="0" u="none" strike="noStrike" baseline="0" dirty="0">
                <a:latin typeface="TimesNewRomanPSMT"/>
              </a:rPr>
              <a:t>M. </a:t>
            </a:r>
            <a:r>
              <a:rPr lang="en-US" sz="1000" b="0" i="0" u="none" strike="noStrike" baseline="0" dirty="0" err="1">
                <a:latin typeface="TimesNewRomanPSMT"/>
              </a:rPr>
              <a:t>Gottardi</a:t>
            </a:r>
            <a:r>
              <a:rPr lang="en-US" sz="1000" b="0" i="0" u="none" strike="noStrike" baseline="0" dirty="0">
                <a:latin typeface="TimesNewRomanPSMT"/>
              </a:rPr>
              <a:t>, N. </a:t>
            </a:r>
            <a:r>
              <a:rPr lang="en-US" sz="1000" b="0" i="0" u="none" strike="noStrike" baseline="0" dirty="0" err="1">
                <a:latin typeface="TimesNewRomanPSMT"/>
              </a:rPr>
              <a:t>Massari</a:t>
            </a:r>
            <a:r>
              <a:rPr lang="en-US" sz="1000" b="0" i="0" u="none" strike="noStrike" baseline="0" dirty="0">
                <a:latin typeface="TimesNewRomanPSMT"/>
              </a:rPr>
              <a:t>, and S. A. Jawed, “A 100W 128x64 Pixels Contrast-Based Asynchronous Binary Sensor for Sensor Network </a:t>
            </a:r>
            <a:r>
              <a:rPr lang="en-US" sz="1000" b="0" i="0" u="none" strike="noStrike" baseline="0" dirty="0" err="1">
                <a:latin typeface="TimesNewRomanPSMT"/>
              </a:rPr>
              <a:t>Applications,”IEEE</a:t>
            </a:r>
            <a:r>
              <a:rPr lang="en-US" sz="1000" b="0" i="0" u="none" strike="noStrike" baseline="0" dirty="0">
                <a:latin typeface="TimesNewRomanPSMT"/>
              </a:rPr>
              <a:t> Journal of Solid-State Circuits, vol. 44, no. 5, pp. 1582–1592, May 2008</a:t>
            </a:r>
            <a:endParaRPr lang="en-SG" sz="1000" b="0" i="0" u="none" strike="noStrike" baseline="0" dirty="0">
              <a:latin typeface="TimesNewRomanPSMT"/>
            </a:endParaRPr>
          </a:p>
          <a:p>
            <a:pPr marL="228600" indent="-228600" algn="l">
              <a:buFont typeface="+mj-lt"/>
              <a:buAutoNum type="arabicPeriod"/>
            </a:pPr>
            <a:r>
              <a:rPr lang="en-SG" sz="1000" b="0" i="0" u="none" strike="noStrike" baseline="0" dirty="0">
                <a:latin typeface="TimesNewRomanPSMT"/>
              </a:rPr>
              <a:t>S. Chen; W. Tang; X. Zhang &amp; E. </a:t>
            </a:r>
            <a:r>
              <a:rPr lang="en-SG" sz="1000" b="0" i="0" u="none" strike="noStrike" baseline="0" dirty="0" err="1">
                <a:latin typeface="TimesNewRomanPSMT"/>
              </a:rPr>
              <a:t>Culurciello</a:t>
            </a:r>
            <a:r>
              <a:rPr lang="en-SG" sz="1000" b="0" i="0" u="none" strike="noStrike" baseline="0" dirty="0">
                <a:latin typeface="TimesNewRomanPSMT"/>
              </a:rPr>
              <a:t>, "A 64×64 Pixels UWB Wireless Temporal-Difference Digital Image Sensor," IEEE Transactions on Very Large-Scale Integration (VLSI) Systems, vol.20, no.12, pp.2232-2240, Dec. 2012</a:t>
            </a:r>
            <a:endParaRPr lang="en-US" sz="1000" b="0" i="0" u="none" strike="noStrike" baseline="0" dirty="0">
              <a:latin typeface="TimesNewRomanPSMT"/>
            </a:endParaRPr>
          </a:p>
          <a:p>
            <a:pPr marL="228600" indent="-228600" algn="l">
              <a:buFont typeface="+mj-lt"/>
              <a:buAutoNum type="arabicPeriod"/>
            </a:pPr>
            <a:r>
              <a:rPr lang="en-US" sz="1000" dirty="0"/>
              <a:t>“An Energy-efficient Adaptive CMOS Image Sensor” Jaehyuk Choi, A dissertation submitted in partial fulfillment of the requirements for the degree of          Doctor of Philosophy (Electrical Engineering) in The University of Michigan 2013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1000" dirty="0"/>
              <a:t>A Low-Power VGA Vision Sensor with Event Detection through Motion Computation based on Pixel-Wise Double-Threshold Background Subtraction and Local Binary Pattern Coding Yu Zou, Massimo </a:t>
            </a:r>
            <a:r>
              <a:rPr lang="en-US" sz="1000" dirty="0" err="1"/>
              <a:t>Gottardi</a:t>
            </a:r>
            <a:r>
              <a:rPr lang="en-US" sz="1000" dirty="0"/>
              <a:t>, Michela </a:t>
            </a:r>
            <a:r>
              <a:rPr lang="en-US" sz="1000" dirty="0" err="1"/>
              <a:t>Lecca</a:t>
            </a:r>
            <a:r>
              <a:rPr lang="en-US" sz="1000" dirty="0"/>
              <a:t>, Matteo </a:t>
            </a:r>
            <a:r>
              <a:rPr lang="en-US" sz="1000" dirty="0" err="1"/>
              <a:t>Perenzoni</a:t>
            </a:r>
            <a:r>
              <a:rPr lang="en-US" sz="1000" dirty="0"/>
              <a:t> Fondazione Bruno Kessler, via </a:t>
            </a:r>
            <a:r>
              <a:rPr lang="en-US" sz="1000" dirty="0" err="1"/>
              <a:t>Sommarive</a:t>
            </a:r>
            <a:r>
              <a:rPr lang="en-US" sz="1000" dirty="0"/>
              <a:t> 18,  	38123-Povo, Trento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1000" dirty="0"/>
              <a:t>A Fully Dynamic Multi-Mode CMOS Vision Sensor With Mixed-Signal Cooperative Motion Sensing and Object Segmentation for Adaptive Edge Computing, </a:t>
            </a:r>
            <a:r>
              <a:rPr lang="en-US" sz="1000" dirty="0" err="1"/>
              <a:t>Xiaopeng</a:t>
            </a:r>
            <a:r>
              <a:rPr lang="en-US" sz="1000" dirty="0"/>
              <a:t> Zhong , Student Member, IEEE, Man-Kay Law , Senior Member, IEEE, Chi-Ying </a:t>
            </a:r>
            <a:r>
              <a:rPr lang="en-US" sz="1000" dirty="0" err="1"/>
              <a:t>Tsui</a:t>
            </a:r>
            <a:r>
              <a:rPr lang="en-US" sz="1000" dirty="0"/>
              <a:t>, Senior Member, IEEE, and Amine </a:t>
            </a:r>
            <a:r>
              <a:rPr lang="en-US" sz="1000" dirty="0" err="1"/>
              <a:t>Bermak</a:t>
            </a:r>
            <a:r>
              <a:rPr lang="en-US" sz="1000" dirty="0"/>
              <a:t>, Fellow, IEEE</a:t>
            </a:r>
          </a:p>
          <a:p>
            <a:pPr marL="0" indent="0" algn="l">
              <a:buNone/>
            </a:pPr>
            <a:endParaRPr lang="en-US" sz="1000" dirty="0"/>
          </a:p>
          <a:p>
            <a:pPr marL="0" indent="0" algn="l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83AA5F-B297-4B73-9E9E-2B5AEF08F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285" y="653533"/>
            <a:ext cx="7186067" cy="293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94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504" y="1785786"/>
            <a:ext cx="8856984" cy="1102519"/>
          </a:xfrm>
        </p:spPr>
        <p:txBody>
          <a:bodyPr>
            <a:noAutofit/>
          </a:bodyPr>
          <a:lstStyle/>
          <a:p>
            <a:r>
              <a:rPr lang="en-US" sz="3600" dirty="0"/>
              <a:t>		         : </a:t>
            </a:r>
            <a:r>
              <a:rPr lang="en-SG" sz="3600" dirty="0"/>
              <a:t>Energy-Autonomous</a:t>
            </a:r>
            <a:br>
              <a:rPr lang="en-SG" sz="3600" dirty="0"/>
            </a:br>
            <a:r>
              <a:rPr lang="en-SG" sz="3600" dirty="0"/>
              <a:t>Always-On Cognitive &amp; Attentive Cameras </a:t>
            </a:r>
            <a:br>
              <a:rPr lang="en-SG" sz="3600" dirty="0"/>
            </a:br>
            <a:r>
              <a:rPr lang="en-SG" sz="1200" dirty="0"/>
              <a:t/>
            </a:r>
            <a:br>
              <a:rPr lang="en-SG" sz="1200" dirty="0"/>
            </a:br>
            <a:r>
              <a:rPr lang="en-SG" sz="3600" dirty="0"/>
              <a:t>for Distributed Real-Time Vision </a:t>
            </a:r>
            <a:br>
              <a:rPr lang="en-SG" sz="3600" dirty="0"/>
            </a:br>
            <a:r>
              <a:rPr lang="en-SG" sz="3600" dirty="0"/>
              <a:t>with </a:t>
            </a:r>
            <a:r>
              <a:rPr lang="en-SG" sz="3600" dirty="0" err="1"/>
              <a:t>milliWatt</a:t>
            </a:r>
            <a:r>
              <a:rPr lang="en-SG" sz="3600" dirty="0"/>
              <a:t> Power Consumption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57474" y="4346798"/>
            <a:ext cx="6366854" cy="109842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Quarterly meeting: </a:t>
            </a:r>
            <a:r>
              <a:rPr lang="en-US" sz="2400" i="1" dirty="0">
                <a:solidFill>
                  <a:schemeClr val="tx1"/>
                </a:solidFill>
              </a:rPr>
              <a:t>(17/11/2020)</a:t>
            </a:r>
          </a:p>
          <a:p>
            <a:pPr>
              <a:spcBef>
                <a:spcPts val="0"/>
              </a:spcBef>
            </a:pPr>
            <a:r>
              <a:rPr lang="en-US" sz="2400" i="1" dirty="0">
                <a:solidFill>
                  <a:schemeClr val="tx1"/>
                </a:solidFill>
              </a:rPr>
              <a:t>Japesh Vohra</a:t>
            </a:r>
          </a:p>
          <a:p>
            <a:pPr>
              <a:spcBef>
                <a:spcPts val="0"/>
              </a:spcBef>
            </a:pP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78" descr="C:\Users\nrdaxwa\Desktop\CREATE\Logos\NRF logo vertic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6363837"/>
            <a:ext cx="595838" cy="28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http://www.tedxkrp.com/sites/tedxkrp.com/files/speakers-logos/nus-logo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48140" y="6383347"/>
            <a:ext cx="703042" cy="28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sutd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948" y="6316018"/>
            <a:ext cx="823258" cy="42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Shirazee\Desktop\NTU Logo Brand\NTU bran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304" t="24069" r="31627" b="25041"/>
          <a:stretch/>
        </p:blipFill>
        <p:spPr bwMode="auto">
          <a:xfrm>
            <a:off x="4487972" y="6356350"/>
            <a:ext cx="1061784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6522" y="6352890"/>
            <a:ext cx="354360" cy="37416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649" y="6411005"/>
            <a:ext cx="1458807" cy="240575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384775" y="6257887"/>
            <a:ext cx="8280920" cy="0"/>
          </a:xfrm>
          <a:prstGeom prst="line">
            <a:avLst/>
          </a:prstGeom>
          <a:ln w="38100" cmpd="sng">
            <a:gradFill flip="none" rotWithShape="1">
              <a:gsLst>
                <a:gs pos="63000">
                  <a:srgbClr val="92D050"/>
                </a:gs>
                <a:gs pos="31000">
                  <a:srgbClr val="00B050"/>
                </a:gs>
              </a:gsLst>
              <a:lin ang="1080000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251520" y="889920"/>
            <a:ext cx="3688830" cy="923330"/>
            <a:chOff x="4869042" y="2479809"/>
            <a:chExt cx="5687680" cy="1423649"/>
          </a:xfrm>
        </p:grpSpPr>
        <p:sp>
          <p:nvSpPr>
            <p:cNvPr id="20" name="TextBox 5"/>
            <p:cNvSpPr txBox="1"/>
            <p:nvPr/>
          </p:nvSpPr>
          <p:spPr>
            <a:xfrm>
              <a:off x="4869042" y="2479809"/>
              <a:ext cx="5687680" cy="14236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400" dirty="0">
                  <a:solidFill>
                    <a:srgbClr val="00B050"/>
                  </a:solidFill>
                </a:rPr>
                <a:t>C   </a:t>
              </a:r>
              <a:r>
                <a:rPr lang="en-US" sz="5400" dirty="0" err="1">
                  <a:solidFill>
                    <a:srgbClr val="00B050"/>
                  </a:solidFill>
                </a:rPr>
                <a:t>gniVisi</a:t>
              </a:r>
              <a:r>
                <a:rPr lang="en-US" sz="5400" dirty="0">
                  <a:solidFill>
                    <a:srgbClr val="00B050"/>
                  </a:solidFill>
                </a:rPr>
                <a:t>   n</a:t>
              </a:r>
              <a:endParaRPr lang="en-SG" sz="5400" dirty="0">
                <a:solidFill>
                  <a:srgbClr val="00B050"/>
                </a:solidFill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3206" y="2912276"/>
              <a:ext cx="703044" cy="70304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1780" y="2919131"/>
              <a:ext cx="705087" cy="7030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173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5589</TotalTime>
  <Words>4392</Words>
  <Application>Microsoft Office PowerPoint</Application>
  <PresentationFormat>On-screen Show (4:3)</PresentationFormat>
  <Paragraphs>1133</Paragraphs>
  <Slides>46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SimSun</vt:lpstr>
      <vt:lpstr>Arial</vt:lpstr>
      <vt:lpstr>Calibri</vt:lpstr>
      <vt:lpstr>Cambria Math</vt:lpstr>
      <vt:lpstr>Times New Roman</vt:lpstr>
      <vt:lpstr>TimesNewRomanPSMT</vt:lpstr>
      <vt:lpstr>Office Theme</vt:lpstr>
      <vt:lpstr>           : Energy-Autonomous Always-On Cognitive &amp; Attentive Cameras   for Distributed Real-Time Vision  with milliWatt Power Consumption</vt:lpstr>
      <vt:lpstr>Outline</vt:lpstr>
      <vt:lpstr>   Imager-Pixel and readout circuit design </vt:lpstr>
      <vt:lpstr>Outline</vt:lpstr>
      <vt:lpstr>Circuit Overview and simulation results</vt:lpstr>
      <vt:lpstr>Corner Analysis Simulation</vt:lpstr>
      <vt:lpstr>Floorplan and Layout </vt:lpstr>
      <vt:lpstr>Past Work and References</vt:lpstr>
      <vt:lpstr>           : Energy-Autonomous Always-On Cognitive &amp; Attentive Cameras   for Distributed Real-Time Vision  with milliWatt Power Consumption</vt:lpstr>
      <vt:lpstr>Outline</vt:lpstr>
      <vt:lpstr>Saliency Detection</vt:lpstr>
      <vt:lpstr>Design Updates for Saliency Detection</vt:lpstr>
      <vt:lpstr>Proposed ADC Design and Future Work </vt:lpstr>
      <vt:lpstr>Novelty Assessment</vt:lpstr>
      <vt:lpstr>Outline</vt:lpstr>
      <vt:lpstr>Why Novelty Assessment</vt:lpstr>
      <vt:lpstr>Last Meeting Overview</vt:lpstr>
      <vt:lpstr>Design of CCA</vt:lpstr>
      <vt:lpstr>           : Energy-Autonomous Always-On Cognitive &amp; Attentive Cameras   for Distributed Real-Time Vision  with milliWatt Power Consumption</vt:lpstr>
      <vt:lpstr>Outline</vt:lpstr>
      <vt:lpstr>Methodology</vt:lpstr>
      <vt:lpstr>Activation calculation from frame difference</vt:lpstr>
      <vt:lpstr>Temporal Difference Method</vt:lpstr>
      <vt:lpstr>Activation propagation along VGG16 SSD</vt:lpstr>
      <vt:lpstr>Testing and Results</vt:lpstr>
      <vt:lpstr>Discussion</vt:lpstr>
      <vt:lpstr>Objectives/Deliverables</vt:lpstr>
      <vt:lpstr>Visibility</vt:lpstr>
      <vt:lpstr>Visibility</vt:lpstr>
      <vt:lpstr>Research Staff</vt:lpstr>
      <vt:lpstr>Publications</vt:lpstr>
      <vt:lpstr>Publications</vt:lpstr>
      <vt:lpstr>Publications</vt:lpstr>
      <vt:lpstr>Demos/Public Materials</vt:lpstr>
      <vt:lpstr>Demos/Public Materials</vt:lpstr>
      <vt:lpstr>Talks, Videos, News, Press</vt:lpstr>
      <vt:lpstr>Talks, Videos, News, Press</vt:lpstr>
      <vt:lpstr>Talks, Videos, News, Press</vt:lpstr>
      <vt:lpstr>Talks, Videos, News, Press</vt:lpstr>
      <vt:lpstr>Objectives/Deliverables</vt:lpstr>
      <vt:lpstr>Objectives/Deliverables</vt:lpstr>
      <vt:lpstr>Objectives/Deliverables</vt:lpstr>
      <vt:lpstr>Objectives/Deliverables</vt:lpstr>
      <vt:lpstr>Notes and Suggestions</vt:lpstr>
      <vt:lpstr>Awards</vt:lpstr>
      <vt:lpstr>Patents</vt:lpstr>
    </vt:vector>
  </TitlesOfParts>
  <Company>Singapore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Ren Jie</dc:creator>
  <cp:lastModifiedBy>Alioto, Massimo Bruno</cp:lastModifiedBy>
  <cp:revision>352</cp:revision>
  <cp:lastPrinted>2018-05-17T07:26:46Z</cp:lastPrinted>
  <dcterms:created xsi:type="dcterms:W3CDTF">2012-09-11T07:51:50Z</dcterms:created>
  <dcterms:modified xsi:type="dcterms:W3CDTF">2020-11-18T09:04:50Z</dcterms:modified>
</cp:coreProperties>
</file>