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60" r:id="rId2"/>
    <p:sldId id="259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263" r:id="rId37"/>
    <p:sldId id="319" r:id="rId38"/>
    <p:sldId id="264" r:id="rId39"/>
    <p:sldId id="265" r:id="rId40"/>
    <p:sldId id="266" r:id="rId41"/>
    <p:sldId id="314" r:id="rId42"/>
    <p:sldId id="269" r:id="rId43"/>
    <p:sldId id="315" r:id="rId44"/>
    <p:sldId id="316" r:id="rId45"/>
    <p:sldId id="317" r:id="rId46"/>
    <p:sldId id="318" r:id="rId47"/>
    <p:sldId id="357" r:id="rId48"/>
    <p:sldId id="320" r:id="rId49"/>
    <p:sldId id="321" r:id="rId50"/>
    <p:sldId id="322" r:id="rId51"/>
    <p:sldId id="323" r:id="rId52"/>
    <p:sldId id="271" r:id="rId53"/>
    <p:sldId id="267" r:id="rId54"/>
    <p:sldId id="268" r:id="rId5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7BE"/>
    <a:srgbClr val="DC3B3B"/>
    <a:srgbClr val="6BC296"/>
    <a:srgbClr val="66BB8F"/>
    <a:srgbClr val="5FB289"/>
    <a:srgbClr val="D83838"/>
    <a:srgbClr val="62B78C"/>
    <a:srgbClr val="3B65BB"/>
    <a:srgbClr val="61B78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>
      <p:cViewPr varScale="1">
        <p:scale>
          <a:sx n="129" d="100"/>
          <a:sy n="129" d="100"/>
        </p:scale>
        <p:origin x="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WUC\Documents\MATLAB\CAMEL\Visual%20-%20Benchmarks\BenchmarkCOmparis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'[BenchmarkCOmparisons.xlsx]After correcting layer error'!$B$263</c:f>
              <c:strCache>
                <c:ptCount val="1"/>
                <c:pt idx="0">
                  <c:v>mAP Matlab (Detection threshold 0.5)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'[BenchmarkCOmparisons.xlsx]After correcting layer error'!$A$264:$A$281</c:f>
              <c:numCache>
                <c:formatCode>General</c:formatCode>
                <c:ptCount val="18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25</c:v>
                </c:pt>
                <c:pt idx="13">
                  <c:v>26</c:v>
                </c:pt>
                <c:pt idx="14">
                  <c:v>27</c:v>
                </c:pt>
                <c:pt idx="15">
                  <c:v>28</c:v>
                </c:pt>
                <c:pt idx="16">
                  <c:v>29</c:v>
                </c:pt>
                <c:pt idx="17">
                  <c:v>30</c:v>
                </c:pt>
              </c:numCache>
            </c:numRef>
          </c:cat>
          <c:val>
            <c:numRef>
              <c:f>'[BenchmarkCOmparisons.xlsx]After correcting layer error'!$B$264:$B$281</c:f>
              <c:numCache>
                <c:formatCode>General</c:formatCode>
                <c:ptCount val="18"/>
                <c:pt idx="0">
                  <c:v>0.60346184107002399</c:v>
                </c:pt>
                <c:pt idx="1">
                  <c:v>0.60804556891233097</c:v>
                </c:pt>
                <c:pt idx="2">
                  <c:v>0.49608160627474701</c:v>
                </c:pt>
                <c:pt idx="3">
                  <c:v>0.90254626368601998</c:v>
                </c:pt>
                <c:pt idx="4">
                  <c:v>0.454448122138707</c:v>
                </c:pt>
                <c:pt idx="5">
                  <c:v>0.13595166163142</c:v>
                </c:pt>
                <c:pt idx="6">
                  <c:v>0.84745762711864403</c:v>
                </c:pt>
                <c:pt idx="7">
                  <c:v>0.12737070283975899</c:v>
                </c:pt>
                <c:pt idx="8">
                  <c:v>0.60593375810696504</c:v>
                </c:pt>
                <c:pt idx="9">
                  <c:v>0.48459101494374102</c:v>
                </c:pt>
                <c:pt idx="10">
                  <c:v>0.52460814429666103</c:v>
                </c:pt>
                <c:pt idx="11">
                  <c:v>0.49963450292397699</c:v>
                </c:pt>
                <c:pt idx="12">
                  <c:v>0.37656947496858401</c:v>
                </c:pt>
                <c:pt idx="13">
                  <c:v>9.3538826639986306E-2</c:v>
                </c:pt>
                <c:pt idx="14">
                  <c:v>0.35303834523741601</c:v>
                </c:pt>
                <c:pt idx="15">
                  <c:v>0.25069239640098001</c:v>
                </c:pt>
                <c:pt idx="16">
                  <c:v>8.6717471753941802E-2</c:v>
                </c:pt>
                <c:pt idx="17">
                  <c:v>0.598796931848109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6-42A3-904F-C534B0672C12}"/>
            </c:ext>
          </c:extLst>
        </c:ser>
        <c:ser>
          <c:idx val="1"/>
          <c:order val="1"/>
          <c:tx>
            <c:strRef>
              <c:f>'[BenchmarkCOmparisons.xlsx]After correcting layer error'!$C$263</c:f>
              <c:strCache>
                <c:ptCount val="1"/>
                <c:pt idx="0">
                  <c:v>Diff method (Conv 1_2_Diff 10_nzero_40)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'[BenchmarkCOmparisons.xlsx]After correcting layer error'!$C$264:$C$281</c:f>
              <c:numCache>
                <c:formatCode>General</c:formatCode>
                <c:ptCount val="18"/>
                <c:pt idx="0">
                  <c:v>0.57599309153713296</c:v>
                </c:pt>
                <c:pt idx="1">
                  <c:v>0.56077639423507997</c:v>
                </c:pt>
                <c:pt idx="2">
                  <c:v>0.43219778689486299</c:v>
                </c:pt>
                <c:pt idx="3">
                  <c:v>0.83721946380609702</c:v>
                </c:pt>
                <c:pt idx="4">
                  <c:v>0.35995635020195799</c:v>
                </c:pt>
                <c:pt idx="5">
                  <c:v>0.151757188498403</c:v>
                </c:pt>
                <c:pt idx="6">
                  <c:v>0.79318011454153803</c:v>
                </c:pt>
                <c:pt idx="7">
                  <c:v>0.10023142326969101</c:v>
                </c:pt>
                <c:pt idx="8">
                  <c:v>0.55591149505161497</c:v>
                </c:pt>
                <c:pt idx="9">
                  <c:v>0.51247372222895504</c:v>
                </c:pt>
                <c:pt idx="10">
                  <c:v>0.49513790922176598</c:v>
                </c:pt>
                <c:pt idx="11">
                  <c:v>0.49997980122698099</c:v>
                </c:pt>
                <c:pt idx="12">
                  <c:v>0.35778094412691103</c:v>
                </c:pt>
                <c:pt idx="13">
                  <c:v>7.7660407526160505E-2</c:v>
                </c:pt>
                <c:pt idx="14">
                  <c:v>0.34059051819705399</c:v>
                </c:pt>
                <c:pt idx="15">
                  <c:v>0.21519764474613001</c:v>
                </c:pt>
                <c:pt idx="16">
                  <c:v>8.1600789931323095E-2</c:v>
                </c:pt>
                <c:pt idx="17">
                  <c:v>0.55395141796668701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6-42A3-904F-C534B0672C12}"/>
            </c:ext>
          </c:extLst>
        </c:ser>
        <c:ser>
          <c:idx val="2"/>
          <c:order val="2"/>
          <c:tx>
            <c:strRef>
              <c:f>'[BenchmarkCOmparisons.xlsx]After correcting layer error'!$D$263</c:f>
              <c:strCache>
                <c:ptCount val="1"/>
                <c:pt idx="0">
                  <c:v>Replace Relu with Leaky Relu till pool 5 (Conv 1_2_Diff 10_nzero_40)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'[BenchmarkCOmparisons.xlsx]After correcting layer error'!$D$264:$D$281</c:f>
              <c:numCache>
                <c:formatCode>General</c:formatCode>
                <c:ptCount val="18"/>
                <c:pt idx="0">
                  <c:v>0.55718701700154605</c:v>
                </c:pt>
                <c:pt idx="1">
                  <c:v>0.63742219061128802</c:v>
                </c:pt>
                <c:pt idx="2">
                  <c:v>0.49336119112031102</c:v>
                </c:pt>
                <c:pt idx="3">
                  <c:v>0.88451925479939597</c:v>
                </c:pt>
                <c:pt idx="4">
                  <c:v>0.37576392208939202</c:v>
                </c:pt>
                <c:pt idx="5">
                  <c:v>0.10019800701633599</c:v>
                </c:pt>
                <c:pt idx="6">
                  <c:v>0.79314711731821497</c:v>
                </c:pt>
                <c:pt idx="7">
                  <c:v>9.5550393321291296E-2</c:v>
                </c:pt>
                <c:pt idx="8">
                  <c:v>0.60531535554280802</c:v>
                </c:pt>
                <c:pt idx="9">
                  <c:v>0.536664716560598</c:v>
                </c:pt>
                <c:pt idx="10">
                  <c:v>0.52268449453898702</c:v>
                </c:pt>
                <c:pt idx="11">
                  <c:v>0.49999109177533502</c:v>
                </c:pt>
                <c:pt idx="12">
                  <c:v>0.36927434347618199</c:v>
                </c:pt>
                <c:pt idx="13">
                  <c:v>9.6330124709294099E-2</c:v>
                </c:pt>
                <c:pt idx="14">
                  <c:v>0.39763330164982502</c:v>
                </c:pt>
                <c:pt idx="15">
                  <c:v>0.24812841827323501</c:v>
                </c:pt>
                <c:pt idx="16">
                  <c:v>9.4292905721600498E-2</c:v>
                </c:pt>
                <c:pt idx="17">
                  <c:v>0.556175064568452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D6-42A3-904F-C534B0672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859089392"/>
        <c:axId val="-1859086128"/>
      </c:barChart>
      <c:catAx>
        <c:axId val="-1859089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Video Sequence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9086128"/>
        <c:crosses val="autoZero"/>
        <c:auto val="1"/>
        <c:lblAlgn val="ctr"/>
        <c:lblOffset val="100"/>
        <c:noMultiLvlLbl val="0"/>
      </c:catAx>
      <c:valAx>
        <c:axId val="-185908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Accuracy</a:t>
                </a:r>
                <a:r>
                  <a:rPr lang="en-US" baseline="0"/>
                  <a:t> mAP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908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7CBFE-AACC-4984-BD90-17A44F0EE7C8}" type="datetimeFigureOut">
              <a:rPr lang="en-SG" smtClean="0"/>
              <a:t>20/7/2020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0A761-DBE2-4CB6-A549-6F6821863A0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4272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98941-9BEA-4A10-8768-C8DDB0677172}" type="datetimeFigureOut">
              <a:rPr lang="en-SG" smtClean="0"/>
              <a:t>20/7/2020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92C8-58CE-42A1-9B77-5BA8643870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751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7280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4454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8067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41941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771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59018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8083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80575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5636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9738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353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4257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5370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1684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FA1C-61A8-4EE9-9594-AE57A4DF76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06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60DA9-7A35-4F62-8CAD-F07CABE2D2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12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FA1C-61A8-4EE9-9594-AE57A4DF761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61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FA1C-61A8-4EE9-9594-AE57A4DF76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362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A7C668-DD65-492A-ABF0-66BE000F44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811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95732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1001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698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64664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2444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6951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1275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58216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53880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9137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0533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84228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42877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901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40554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49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24465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5232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38384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75253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91731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3891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882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53462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091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728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92C8-58CE-42A1-9B77-5BA8643870CC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768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628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457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434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95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932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753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531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145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06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47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SG" smtClean="0"/>
              <a:t>9/5/2018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01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0C9E4-4192-43F3-B29E-F5F0BAFF016B}" type="slidenum">
              <a:rPr lang="en-SG" smtClean="0"/>
              <a:t>‹#›</a:t>
            </a:fld>
            <a:endParaRPr lang="en-SG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5536" y="558334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utoShape 4" descr="Image result for ethz logo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2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pages.inf.ed.ac.uk/rbf/HIPR2/close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doi.org/10.1016/j.patcog.2017.04.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785786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 smtClean="0"/>
              <a:t>		         : </a:t>
            </a:r>
            <a:r>
              <a:rPr lang="en-SG" sz="3600" dirty="0" smtClean="0"/>
              <a:t>Energy-Autonomous</a:t>
            </a:r>
            <a:br>
              <a:rPr lang="en-SG" sz="3600" dirty="0" smtClean="0"/>
            </a:br>
            <a:r>
              <a:rPr lang="en-SG" sz="3600" dirty="0" smtClean="0"/>
              <a:t>Always-On Cognitive &amp; Attentive Cameras </a:t>
            </a:r>
            <a:br>
              <a:rPr lang="en-SG" sz="3600" dirty="0" smtClean="0"/>
            </a:br>
            <a:r>
              <a:rPr lang="en-SG" sz="1200" dirty="0" smtClean="0"/>
              <a:t/>
            </a:r>
            <a:br>
              <a:rPr lang="en-SG" sz="1200" dirty="0" smtClean="0"/>
            </a:br>
            <a:r>
              <a:rPr lang="en-SG" sz="3600" dirty="0" smtClean="0"/>
              <a:t>for Distributed Real-Time Vision </a:t>
            </a:r>
            <a:br>
              <a:rPr lang="en-SG" sz="3600" dirty="0" smtClean="0"/>
            </a:br>
            <a:r>
              <a:rPr lang="en-SG" sz="3600" dirty="0" smtClean="0"/>
              <a:t>with </a:t>
            </a:r>
            <a:r>
              <a:rPr lang="en-SG" sz="3600" dirty="0" err="1" smtClean="0"/>
              <a:t>milliWatt</a:t>
            </a:r>
            <a:r>
              <a:rPr lang="en-SG" sz="3600" dirty="0" smtClean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474" y="4346798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 smtClean="0">
                <a:solidFill>
                  <a:schemeClr val="tx1"/>
                </a:solidFill>
              </a:rPr>
              <a:t>July 20, 2020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Prof. </a:t>
            </a:r>
            <a:r>
              <a:rPr lang="en-US" sz="2400" dirty="0" smtClean="0">
                <a:solidFill>
                  <a:schemeClr val="tx1"/>
                </a:solidFill>
              </a:rPr>
              <a:t>Massimo Alioto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 smtClean="0">
                  <a:solidFill>
                    <a:srgbClr val="00B050"/>
                  </a:solidFill>
                </a:rPr>
                <a:t>C   </a:t>
              </a:r>
              <a:r>
                <a:rPr lang="en-US" sz="5400" dirty="0" err="1" smtClean="0">
                  <a:solidFill>
                    <a:srgbClr val="00B050"/>
                  </a:solidFill>
                </a:rPr>
                <a:t>gniVisi</a:t>
              </a:r>
              <a:r>
                <a:rPr lang="en-US" sz="5400" dirty="0" smtClean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96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10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US" dirty="0"/>
              <a:t>In-Pixel Saliency Detection</a:t>
            </a:r>
          </a:p>
          <a:p>
            <a:pPr lvl="1"/>
            <a:r>
              <a:rPr lang="en-US" dirty="0"/>
              <a:t>Tiling (Spatial Averaging)</a:t>
            </a:r>
          </a:p>
          <a:p>
            <a:pPr lvl="1"/>
            <a:r>
              <a:rPr lang="en-US" dirty="0"/>
              <a:t>Background Subtraction</a:t>
            </a:r>
          </a:p>
          <a:p>
            <a:pPr lvl="1"/>
            <a:r>
              <a:rPr lang="en-US" dirty="0"/>
              <a:t>Background Update</a:t>
            </a:r>
          </a:p>
          <a:p>
            <a:pPr lvl="1"/>
            <a:r>
              <a:rPr lang="en-US" dirty="0"/>
              <a:t>Image Closing</a:t>
            </a:r>
          </a:p>
        </p:txBody>
      </p:sp>
    </p:spTree>
    <p:extLst>
      <p:ext uri="{BB962C8B-B14F-4D97-AF65-F5344CB8AC3E}">
        <p14:creationId xmlns:p14="http://schemas.microsoft.com/office/powerpoint/2010/main" val="36617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11</a:t>
            </a:fld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66910-DF7F-4721-B9B6-8DA1B8D0D18C}"/>
              </a:ext>
            </a:extLst>
          </p:cNvPr>
          <p:cNvSpPr txBox="1"/>
          <p:nvPr/>
        </p:nvSpPr>
        <p:spPr>
          <a:xfrm>
            <a:off x="539552" y="6185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Tiling (Spatial Averaging)</a:t>
            </a:r>
            <a:endParaRPr lang="en-US" sz="2800" dirty="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0BDB9-20A8-42E9-94D3-D1E20EC59404}"/>
              </a:ext>
            </a:extLst>
          </p:cNvPr>
          <p:cNvSpPr txBox="1"/>
          <p:nvPr/>
        </p:nvSpPr>
        <p:spPr>
          <a:xfrm>
            <a:off x="539553" y="576778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Tiling (Spatial Averaging) is used to subsample the image before background subtraction to limit the number of comparisons as well as to limit the effect of noise.</a:t>
            </a:r>
            <a:endParaRPr lang="en-SG" dirty="0"/>
          </a:p>
        </p:txBody>
      </p:sp>
      <p:graphicFrame>
        <p:nvGraphicFramePr>
          <p:cNvPr id="22" name="Table 5">
            <a:extLst>
              <a:ext uri="{FF2B5EF4-FFF2-40B4-BE49-F238E27FC236}">
                <a16:creationId xmlns:a16="http://schemas.microsoft.com/office/drawing/2014/main" id="{619C55B6-A728-41C3-B149-BCAB3C214B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9598" y="1260827"/>
          <a:ext cx="4495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50">
                  <a:extLst>
                    <a:ext uri="{9D8B030D-6E8A-4147-A177-3AD203B41FA5}">
                      <a16:colId xmlns:a16="http://schemas.microsoft.com/office/drawing/2014/main" val="3224236969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997506428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29620199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1090624931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3419421242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3307389152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7776108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3969794654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4095364271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3639815578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4088776688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121584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61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9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368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775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57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59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1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91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94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66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0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8607"/>
                  </a:ext>
                </a:extLst>
              </a:tr>
            </a:tbl>
          </a:graphicData>
        </a:graphic>
      </p:graphicFrame>
      <p:graphicFrame>
        <p:nvGraphicFramePr>
          <p:cNvPr id="23" name="Table 8">
            <a:extLst>
              <a:ext uri="{FF2B5EF4-FFF2-40B4-BE49-F238E27FC236}">
                <a16:creationId xmlns:a16="http://schemas.microsoft.com/office/drawing/2014/main" id="{D6ACA05D-F348-4141-9FFE-14A1EE2FD7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16216" y="1260826"/>
          <a:ext cx="16002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">
                  <a:extLst>
                    <a:ext uri="{9D8B030D-6E8A-4147-A177-3AD203B41FA5}">
                      <a16:colId xmlns:a16="http://schemas.microsoft.com/office/drawing/2014/main" val="151513559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229043315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123298136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837433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62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07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6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82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25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5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97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7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4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81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6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42688"/>
                  </a:ext>
                </a:extLst>
              </a:tr>
            </a:tbl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56997E-C65D-41D5-8AF9-5153E09429C8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 bwMode="auto">
          <a:xfrm flipV="1">
            <a:off x="5365398" y="3485866"/>
            <a:ext cx="1350818" cy="1"/>
          </a:xfrm>
          <a:prstGeom prst="line">
            <a:avLst/>
          </a:prstGeom>
          <a:ln w="31750" cmpd="sng">
            <a:solidFill>
              <a:schemeClr val="accent4">
                <a:lumMod val="60000"/>
                <a:lumOff val="40000"/>
                <a:alpha val="82000"/>
              </a:schemeClr>
            </a:solidFill>
            <a:prstDash val="sysDash"/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07D0F1F-B6EF-4039-A1C4-AED714907280}"/>
              </a:ext>
            </a:extLst>
          </p:cNvPr>
          <p:cNvSpPr txBox="1"/>
          <p:nvPr/>
        </p:nvSpPr>
        <p:spPr>
          <a:xfrm>
            <a:off x="1402998" y="18433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DDB6DE-F3C0-40A0-A2BB-35C89F5543B2}"/>
              </a:ext>
            </a:extLst>
          </p:cNvPr>
          <p:cNvSpPr txBox="1"/>
          <p:nvPr/>
        </p:nvSpPr>
        <p:spPr>
          <a:xfrm>
            <a:off x="2850798" y="18433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B8F8B2-86D3-4BF2-A2CF-9F221DC59E47}"/>
              </a:ext>
            </a:extLst>
          </p:cNvPr>
          <p:cNvSpPr txBox="1"/>
          <p:nvPr/>
        </p:nvSpPr>
        <p:spPr>
          <a:xfrm>
            <a:off x="4298598" y="18433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T13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D1DA01-45F1-41DB-AB5D-24DAB37F5840}"/>
              </a:ext>
            </a:extLst>
          </p:cNvPr>
          <p:cNvSpPr txBox="1"/>
          <p:nvPr/>
        </p:nvSpPr>
        <p:spPr>
          <a:xfrm>
            <a:off x="7270398" y="18433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T1N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C3E8E9-CED7-4E63-AA9A-B356114D1864}"/>
              </a:ext>
            </a:extLst>
          </p:cNvPr>
          <p:cNvSpPr txBox="1"/>
          <p:nvPr/>
        </p:nvSpPr>
        <p:spPr>
          <a:xfrm>
            <a:off x="1402998" y="329119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T21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6097FD-7C96-4D11-A566-9E39EB990E37}"/>
              </a:ext>
            </a:extLst>
          </p:cNvPr>
          <p:cNvSpPr txBox="1"/>
          <p:nvPr/>
        </p:nvSpPr>
        <p:spPr>
          <a:xfrm>
            <a:off x="2850798" y="32888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T22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01DFFB-0A57-4B8B-8D63-17173711A1C6}"/>
              </a:ext>
            </a:extLst>
          </p:cNvPr>
          <p:cNvSpPr txBox="1"/>
          <p:nvPr/>
        </p:nvSpPr>
        <p:spPr>
          <a:xfrm>
            <a:off x="4298598" y="32888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6C888A-4050-433B-9CC1-5BFE23519576}"/>
              </a:ext>
            </a:extLst>
          </p:cNvPr>
          <p:cNvSpPr txBox="1"/>
          <p:nvPr/>
        </p:nvSpPr>
        <p:spPr>
          <a:xfrm>
            <a:off x="7270398" y="328882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T2N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95F5CB-FC6C-49EA-B36B-D4B69668BE0F}"/>
              </a:ext>
            </a:extLst>
          </p:cNvPr>
          <p:cNvSpPr txBox="1"/>
          <p:nvPr/>
        </p:nvSpPr>
        <p:spPr>
          <a:xfrm>
            <a:off x="1402998" y="479244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T31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CAF4FA-693C-41F8-B393-E80FE814CE5F}"/>
              </a:ext>
            </a:extLst>
          </p:cNvPr>
          <p:cNvSpPr txBox="1"/>
          <p:nvPr/>
        </p:nvSpPr>
        <p:spPr>
          <a:xfrm>
            <a:off x="2850798" y="47700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T32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BA596B0-F17E-48C0-B05B-1526D76DA8A4}"/>
              </a:ext>
            </a:extLst>
          </p:cNvPr>
          <p:cNvSpPr txBox="1"/>
          <p:nvPr/>
        </p:nvSpPr>
        <p:spPr>
          <a:xfrm>
            <a:off x="4298598" y="47752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T33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85FFC1-C8C9-4C84-9383-A1E35B4830F2}"/>
              </a:ext>
            </a:extLst>
          </p:cNvPr>
          <p:cNvSpPr txBox="1"/>
          <p:nvPr/>
        </p:nvSpPr>
        <p:spPr>
          <a:xfrm>
            <a:off x="7232298" y="47700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131313"/>
                </a:solidFill>
                <a:highlight>
                  <a:srgbClr val="FFFF99"/>
                </a:highlight>
              </a:rPr>
              <a:t>T3N</a:t>
            </a:r>
          </a:p>
        </p:txBody>
      </p:sp>
    </p:spTree>
    <p:extLst>
      <p:ext uri="{BB962C8B-B14F-4D97-AF65-F5344CB8AC3E}">
        <p14:creationId xmlns:p14="http://schemas.microsoft.com/office/powerpoint/2010/main" val="200232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12</a:t>
            </a:fld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66910-DF7F-4721-B9B6-8DA1B8D0D18C}"/>
              </a:ext>
            </a:extLst>
          </p:cNvPr>
          <p:cNvSpPr txBox="1"/>
          <p:nvPr/>
        </p:nvSpPr>
        <p:spPr>
          <a:xfrm>
            <a:off x="539552" y="6185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Tiling (Spatial Averaging)</a:t>
            </a:r>
            <a:endParaRPr lang="en-US" sz="2800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D142CF-9E24-4114-AACC-A20F3C28C95C}"/>
              </a:ext>
            </a:extLst>
          </p:cNvPr>
          <p:cNvSpPr txBox="1"/>
          <p:nvPr/>
        </p:nvSpPr>
        <p:spPr>
          <a:xfrm>
            <a:off x="5652120" y="1228071"/>
            <a:ext cx="27363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Tiling (Spatial Averaging) is used to subsample the image before background subtraction to limit the number of comparisons as well as to limit the effect of noise.</a:t>
            </a:r>
          </a:p>
          <a:p>
            <a:pPr algn="just"/>
            <a:endParaRPr lang="en-SG" sz="1600" dirty="0"/>
          </a:p>
        </p:txBody>
      </p:sp>
      <p:pic>
        <p:nvPicPr>
          <p:cNvPr id="353" name="Picture 352">
            <a:extLst>
              <a:ext uri="{FF2B5EF4-FFF2-40B4-BE49-F238E27FC236}">
                <a16:creationId xmlns:a16="http://schemas.microsoft.com/office/drawing/2014/main" id="{A01BAD0E-CB53-4059-9C9C-7393BE545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94" y="1260826"/>
            <a:ext cx="6180918" cy="4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13</a:t>
            </a:fld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66910-DF7F-4721-B9B6-8DA1B8D0D18C}"/>
              </a:ext>
            </a:extLst>
          </p:cNvPr>
          <p:cNvSpPr txBox="1"/>
          <p:nvPr/>
        </p:nvSpPr>
        <p:spPr>
          <a:xfrm>
            <a:off x="539552" y="6185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Background Subtraction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EC865-2248-4180-938E-194974211010}"/>
              </a:ext>
            </a:extLst>
          </p:cNvPr>
          <p:cNvSpPr txBox="1"/>
          <p:nvPr/>
        </p:nvSpPr>
        <p:spPr>
          <a:xfrm>
            <a:off x="594031" y="5644996"/>
            <a:ext cx="801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sample is compared with a long-term average (background) to determine change beyond a threshold.</a:t>
            </a:r>
            <a:endParaRPr lang="en-S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B0755D-20DA-44E9-84A9-A3B3439B3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78777" cy="457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14</a:t>
            </a:fld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66910-DF7F-4721-B9B6-8DA1B8D0D18C}"/>
              </a:ext>
            </a:extLst>
          </p:cNvPr>
          <p:cNvSpPr txBox="1"/>
          <p:nvPr/>
        </p:nvSpPr>
        <p:spPr>
          <a:xfrm>
            <a:off x="539552" y="6185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Background Update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D142CF-9E24-4114-AACC-A20F3C28C95C}"/>
              </a:ext>
            </a:extLst>
          </p:cNvPr>
          <p:cNvSpPr txBox="1"/>
          <p:nvPr/>
        </p:nvSpPr>
        <p:spPr>
          <a:xfrm>
            <a:off x="5904111" y="1272791"/>
            <a:ext cx="252020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/>
              <a:t>Long-term average (background) value is updated to keep track of the changing background. Background update rate can be adjusted dynamically.</a:t>
            </a:r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D31508-93D5-4A60-9B02-54EC265F9914}"/>
                  </a:ext>
                </a:extLst>
              </p:cNvPr>
              <p:cNvSpPr txBox="1"/>
              <p:nvPr/>
            </p:nvSpPr>
            <p:spPr>
              <a:xfrm>
                <a:off x="565214" y="5904929"/>
                <a:ext cx="8013571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𝑏𝑎𝑐𝑘𝑔𝑟𝑜𝑢𝑛𝑑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 </m:t>
                      </m:r>
                      <m:r>
                        <a:rPr lang="en-SG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SG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𝑏𝑎𝑐𝑘𝑔𝑟𝑜𝑢𝑛𝑑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−1)+(1−</m:t>
                      </m:r>
                      <m:r>
                        <a:rPr lang="en-SG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SG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SG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𝑠𝑎𝑚𝑝𝑙𝑒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D31508-93D5-4A60-9B02-54EC265F9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4" y="5904929"/>
                <a:ext cx="8013571" cy="39190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AA818A8-F95E-4DCE-AF17-F9E156850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201306"/>
            <a:ext cx="6840760" cy="46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15</a:t>
            </a:fld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66910-DF7F-4721-B9B6-8DA1B8D0D18C}"/>
              </a:ext>
            </a:extLst>
          </p:cNvPr>
          <p:cNvSpPr txBox="1"/>
          <p:nvPr/>
        </p:nvSpPr>
        <p:spPr>
          <a:xfrm>
            <a:off x="539552" y="6185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Morphological Image Closing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EC865-2248-4180-938E-194974211010}"/>
              </a:ext>
            </a:extLst>
          </p:cNvPr>
          <p:cNvSpPr txBox="1"/>
          <p:nvPr/>
        </p:nvSpPr>
        <p:spPr>
          <a:xfrm>
            <a:off x="611565" y="4797152"/>
            <a:ext cx="801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Morphological Image Closing is performed on initial saliency values detected by background subtraction to improve the performance of saliency detection.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It closes the holes within detected salient tiles while keeping the initial region sizes. The image closing window size can be adjusted dynamically.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9D9F1-566A-4DC3-89C3-0F416A1B8842}"/>
              </a:ext>
            </a:extLst>
          </p:cNvPr>
          <p:cNvSpPr txBox="1"/>
          <p:nvPr/>
        </p:nvSpPr>
        <p:spPr>
          <a:xfrm>
            <a:off x="2669320" y="6534600"/>
            <a:ext cx="4062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i="1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Source : https://homepages.inf.ed.ac.uk/rbf/HIPR2/close.htm</a:t>
            </a:r>
            <a:endParaRPr lang="en-SG" sz="1200" i="1" u="sng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2D753EE-9F87-4F1C-84CA-3D812ECBFEE8}"/>
              </a:ext>
            </a:extLst>
          </p:cNvPr>
          <p:cNvGrpSpPr/>
          <p:nvPr/>
        </p:nvGrpSpPr>
        <p:grpSpPr>
          <a:xfrm>
            <a:off x="1979712" y="2035746"/>
            <a:ext cx="5184576" cy="2071856"/>
            <a:chOff x="1835696" y="2132856"/>
            <a:chExt cx="5184576" cy="2071856"/>
          </a:xfrm>
        </p:grpSpPr>
        <p:pic>
          <p:nvPicPr>
            <p:cNvPr id="1026" name="Picture 2" descr="phn1thr1">
              <a:extLst>
                <a:ext uri="{FF2B5EF4-FFF2-40B4-BE49-F238E27FC236}">
                  <a16:creationId xmlns:a16="http://schemas.microsoft.com/office/drawing/2014/main" id="{1E90F259-19E5-41E0-8E12-7265457E4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184" y="2132856"/>
              <a:ext cx="2049760" cy="153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hn1clo1">
              <a:extLst>
                <a:ext uri="{FF2B5EF4-FFF2-40B4-BE49-F238E27FC236}">
                  <a16:creationId xmlns:a16="http://schemas.microsoft.com/office/drawing/2014/main" id="{9FD23A97-C084-4BB0-A8C2-5AA84ACA7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488" y="2132856"/>
              <a:ext cx="2049760" cy="153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62A13B-55E4-47FA-A52D-4F227BAC81A0}"/>
                </a:ext>
              </a:extLst>
            </p:cNvPr>
            <p:cNvSpPr txBox="1"/>
            <p:nvPr/>
          </p:nvSpPr>
          <p:spPr>
            <a:xfrm>
              <a:off x="2402600" y="3675495"/>
              <a:ext cx="13086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(A) Original Image</a:t>
              </a:r>
              <a:endParaRPr lang="en-SG" sz="12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E546BD-E576-466B-9CE2-7225ED72CFFB}"/>
                </a:ext>
              </a:extLst>
            </p:cNvPr>
            <p:cNvSpPr txBox="1"/>
            <p:nvPr/>
          </p:nvSpPr>
          <p:spPr>
            <a:xfrm>
              <a:off x="5138904" y="3670176"/>
              <a:ext cx="1194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(B) After Closing</a:t>
              </a:r>
              <a:endParaRPr lang="en-SG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8D6973B-DA14-43BF-9491-D4A1B15FD966}"/>
                </a:ext>
              </a:extLst>
            </p:cNvPr>
            <p:cNvSpPr txBox="1"/>
            <p:nvPr/>
          </p:nvSpPr>
          <p:spPr>
            <a:xfrm>
              <a:off x="1835696" y="3927713"/>
              <a:ext cx="5184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Figure: Effect of image closing shown in (A) Original Image and (B) After Closing </a:t>
              </a:r>
              <a:endParaRPr lang="en-SG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47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Progress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16</a:t>
            </a:fld>
            <a:endParaRPr lang="en-S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66910-DF7F-4721-B9B6-8DA1B8D0D18C}"/>
              </a:ext>
            </a:extLst>
          </p:cNvPr>
          <p:cNvSpPr txBox="1"/>
          <p:nvPr/>
        </p:nvSpPr>
        <p:spPr>
          <a:xfrm>
            <a:off x="539552" y="6185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Morphological Image Closing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DEC865-2248-4180-938E-194974211010}"/>
              </a:ext>
            </a:extLst>
          </p:cNvPr>
          <p:cNvSpPr txBox="1"/>
          <p:nvPr/>
        </p:nvSpPr>
        <p:spPr>
          <a:xfrm>
            <a:off x="611565" y="5180999"/>
            <a:ext cx="801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Morphological Image Closing is performed on initial saliency values detected by background subtraction to improve the performance of saliency detection.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It closes the holes within detected salient tiles while keeping the initial region sizes. The image closing window size can be adjusted dynamically.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2209E-9B48-42F6-BF7E-A397F7B98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31" y="1264165"/>
            <a:ext cx="3718713" cy="3585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237D5-77DF-4C7A-AFC7-E5CA96229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5953" y="1260826"/>
            <a:ext cx="3405830" cy="35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6743" y="2074653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 smtClean="0"/>
              <a:t>Novelty Assessment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474" y="4346798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 smtClean="0">
                <a:solidFill>
                  <a:schemeClr val="tx1"/>
                </a:solidFill>
              </a:rPr>
              <a:t>July 20, 2020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Sayan Kumar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 smtClean="0">
                  <a:solidFill>
                    <a:srgbClr val="00B050"/>
                  </a:solidFill>
                </a:rPr>
                <a:t>C   </a:t>
              </a:r>
              <a:r>
                <a:rPr lang="en-US" sz="5400" dirty="0" err="1" smtClean="0">
                  <a:solidFill>
                    <a:srgbClr val="00B050"/>
                  </a:solidFill>
                </a:rPr>
                <a:t>gniVisi</a:t>
              </a:r>
              <a:r>
                <a:rPr lang="en-US" sz="5400" dirty="0" smtClean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4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18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SG" dirty="0" smtClean="0"/>
              <a:t>Why </a:t>
            </a:r>
            <a:r>
              <a:rPr lang="en-SG" dirty="0"/>
              <a:t>Novelty </a:t>
            </a:r>
            <a:r>
              <a:rPr lang="en-SG" dirty="0" smtClean="0"/>
              <a:t>Assessment</a:t>
            </a:r>
            <a:endParaRPr lang="en-SG" dirty="0"/>
          </a:p>
          <a:p>
            <a:r>
              <a:rPr lang="en-SG" dirty="0" smtClean="0"/>
              <a:t>Last Meeting Conclusion</a:t>
            </a:r>
          </a:p>
          <a:p>
            <a:r>
              <a:rPr lang="en-SG" dirty="0" smtClean="0"/>
              <a:t>Current Approach</a:t>
            </a:r>
            <a:r>
              <a:rPr lang="en-SG" dirty="0"/>
              <a:t> </a:t>
            </a:r>
            <a:r>
              <a:rPr lang="en-SG" dirty="0" smtClean="0"/>
              <a:t>and Progress</a:t>
            </a:r>
            <a:endParaRPr lang="en-SG" dirty="0"/>
          </a:p>
          <a:p>
            <a:r>
              <a:rPr lang="en-SG" dirty="0" smtClean="0"/>
              <a:t>Future Work</a:t>
            </a:r>
            <a:endParaRPr lang="en-SG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140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Why Novelty Assessment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19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about finding novel (which are new in the frame) features between </a:t>
            </a:r>
            <a:r>
              <a:rPr lang="en-SG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SG" sz="2000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S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frame and (i+1)</a:t>
            </a:r>
            <a:r>
              <a:rPr lang="en-SG" sz="2000" baseline="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SG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frame.</a:t>
            </a:r>
          </a:p>
          <a:p>
            <a:r>
              <a:rPr lang="en-SG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From the system perspective it may look like as </a:t>
            </a:r>
            <a:r>
              <a:rPr lang="en-SG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follows-</a:t>
            </a:r>
          </a:p>
          <a:p>
            <a:r>
              <a:rPr lang="en-SG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This simple technique may lead to reducing the energy consumption of the subsequent stages by order of magnitude.</a:t>
            </a:r>
            <a:endParaRPr lang="en-SG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sz="2000" dirty="0"/>
          </a:p>
          <a:p>
            <a:endParaRPr lang="en-SG" sz="2000" dirty="0"/>
          </a:p>
          <a:p>
            <a:endParaRPr lang="en-SG" sz="2000" dirty="0"/>
          </a:p>
          <a:p>
            <a:endParaRPr lang="en-SG" sz="2000" dirty="0"/>
          </a:p>
          <a:p>
            <a:pPr marL="0" indent="0">
              <a:buNone/>
            </a:pPr>
            <a:endParaRPr lang="en-SG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81336" y="3096242"/>
            <a:ext cx="6858000" cy="1066800"/>
            <a:chOff x="0" y="0"/>
            <a:chExt cx="5575111" cy="552734"/>
          </a:xfrm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764275" cy="54261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SG" sz="1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Image Sensor</a:t>
              </a:r>
              <a:endParaRPr lang="en-SG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19116" y="13647"/>
              <a:ext cx="763905" cy="49784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SG" sz="110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ADC</a:t>
              </a:r>
              <a:endParaRPr lang="en-SG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354239" y="13647"/>
              <a:ext cx="968375" cy="5390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SG" sz="11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Novel Object Detector</a:t>
              </a:r>
              <a:endParaRPr lang="en-SG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03260" y="0"/>
              <a:ext cx="968375" cy="53213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SG" sz="11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CNN Accelerator</a:t>
              </a:r>
              <a:endParaRPr lang="en-SG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64275" y="232012"/>
              <a:ext cx="3347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890215" y="232012"/>
              <a:ext cx="457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336878" y="245659"/>
              <a:ext cx="545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13"/>
            <p:cNvSpPr txBox="1"/>
            <p:nvPr/>
          </p:nvSpPr>
          <p:spPr>
            <a:xfrm>
              <a:off x="3283121" y="245659"/>
              <a:ext cx="709295" cy="3067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SG" sz="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Novel Location</a:t>
              </a:r>
            </a:p>
          </p:txBody>
        </p:sp>
        <p:sp>
          <p:nvSpPr>
            <p:cNvPr id="17" name="Text Box 14"/>
            <p:cNvSpPr txBox="1"/>
            <p:nvPr/>
          </p:nvSpPr>
          <p:spPr>
            <a:xfrm>
              <a:off x="4865427" y="246029"/>
              <a:ext cx="709684" cy="3067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SG" sz="7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Detected Object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72251" y="238835"/>
              <a:ext cx="5459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 bwMode="auto">
          <a:xfrm>
            <a:off x="2519635" y="4722911"/>
            <a:ext cx="1519337" cy="1298377"/>
          </a:xfrm>
          <a:prstGeom prst="ellipse">
            <a:avLst/>
          </a:prstGeom>
          <a:noFill/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My</a:t>
            </a:r>
            <a:r>
              <a:rPr kumimoji="0" lang="en-SG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Scope of Work</a:t>
            </a:r>
            <a:endParaRPr kumimoji="0" lang="en-SG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412700" y="4160046"/>
            <a:ext cx="818107" cy="568166"/>
          </a:xfrm>
          <a:prstGeom prst="straightConnector1">
            <a:avLst/>
          </a:prstGeom>
          <a:noFill/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462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US" dirty="0"/>
              <a:t>Research </a:t>
            </a:r>
            <a:r>
              <a:rPr lang="en-US" dirty="0" smtClean="0"/>
              <a:t>Progress</a:t>
            </a:r>
          </a:p>
          <a:p>
            <a:r>
              <a:rPr lang="en-US" dirty="0" smtClean="0"/>
              <a:t>Objectives/Deliverables</a:t>
            </a:r>
          </a:p>
          <a:p>
            <a:r>
              <a:rPr lang="en-US" dirty="0" smtClean="0"/>
              <a:t>Visibility</a:t>
            </a:r>
          </a:p>
          <a:p>
            <a:r>
              <a:rPr lang="en-US" dirty="0"/>
              <a:t>Research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Publications</a:t>
            </a:r>
          </a:p>
          <a:p>
            <a:r>
              <a:rPr lang="en-US" dirty="0" smtClean="0"/>
              <a:t>Awards</a:t>
            </a:r>
          </a:p>
          <a:p>
            <a:r>
              <a:rPr lang="en-US" dirty="0" smtClean="0"/>
              <a:t>Patents</a:t>
            </a:r>
          </a:p>
          <a:p>
            <a:r>
              <a:rPr lang="en-US" dirty="0"/>
              <a:t>Demos/Public </a:t>
            </a:r>
            <a:r>
              <a:rPr lang="en-US" dirty="0" smtClean="0"/>
              <a:t>Materials</a:t>
            </a:r>
          </a:p>
          <a:p>
            <a:r>
              <a:rPr lang="en-US" dirty="0"/>
              <a:t>Talks, Videos, News, </a:t>
            </a:r>
            <a:r>
              <a:rPr lang="en-US" dirty="0" smtClean="0"/>
              <a:t>Press</a:t>
            </a:r>
          </a:p>
          <a:p>
            <a:r>
              <a:rPr lang="en-US" dirty="0"/>
              <a:t>Notes and Suggestions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1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087"/>
            <a:ext cx="7772400" cy="609600"/>
          </a:xfrm>
        </p:spPr>
        <p:txBody>
          <a:bodyPr/>
          <a:lstStyle/>
          <a:p>
            <a:pPr algn="l"/>
            <a:r>
              <a:rPr lang="en-SG" sz="3200" dirty="0" smtClean="0"/>
              <a:t>Last Meeting Overview</a:t>
            </a:r>
            <a:endParaRPr lang="en-SG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692696"/>
                <a:ext cx="7772400" cy="5400600"/>
              </a:xfrm>
            </p:spPr>
            <p:txBody>
              <a:bodyPr/>
              <a:lstStyle/>
              <a:p>
                <a:r>
                  <a:rPr lang="en-SG" sz="2000" dirty="0" smtClean="0"/>
                  <a:t>In the last meeting we had discussed all the approaches we took for novelty detection such as ORB, compressed image, Harr-Cascades, Histogram of Gradient. </a:t>
                </a:r>
              </a:p>
              <a:p>
                <a:r>
                  <a:rPr lang="en-SG" sz="2000" dirty="0" smtClean="0"/>
                  <a:t>Finally we settled that centroid tracking of the clusters is best suited for such low-power applications. Clusters can be identified by Contour Detection.</a:t>
                </a:r>
              </a:p>
              <a:p>
                <a:r>
                  <a:rPr lang="en-SG" sz="2000" dirty="0" smtClean="0"/>
                  <a:t>As Novelty detection block is very latency prone block and contour detection takes </a:t>
                </a:r>
                <a14:m>
                  <m:oMath xmlns:m="http://schemas.openxmlformats.org/officeDocument/2006/math">
                    <m:r>
                      <a:rPr lang="en-SG" sz="2000" i="1">
                        <a:latin typeface="Cambria Math" panose="02040503050406030204" pitchFamily="18" charset="0"/>
                      </a:rPr>
                      <m:t>3×</m:t>
                    </m:r>
                    <m:d>
                      <m:d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SG" sz="2000" dirty="0" smtClean="0"/>
                  <a:t> We had to think something else and our target was to make the technique work in the O(N).</a:t>
                </a:r>
                <a:endParaRPr lang="en-SG" sz="2000" dirty="0"/>
              </a:p>
              <a:p>
                <a:endParaRPr lang="en-SG" sz="2000" dirty="0" smtClean="0"/>
              </a:p>
              <a:p>
                <a:endParaRPr lang="en-SG" sz="2000" dirty="0"/>
              </a:p>
              <a:p>
                <a:endParaRPr lang="en-SG" sz="2000" dirty="0" smtClean="0"/>
              </a:p>
              <a:p>
                <a:endParaRPr lang="en-SG" sz="2000" dirty="0"/>
              </a:p>
              <a:p>
                <a:endParaRPr lang="en-SG" sz="2000" dirty="0" smtClean="0"/>
              </a:p>
              <a:p>
                <a:pPr marL="0" indent="0">
                  <a:buNone/>
                </a:pPr>
                <a:endParaRPr lang="en-SG" sz="2000" dirty="0"/>
              </a:p>
              <a:p>
                <a:endParaRPr lang="en-SG" sz="2000" dirty="0"/>
              </a:p>
              <a:p>
                <a:pPr marL="0" indent="0">
                  <a:buNone/>
                </a:pPr>
                <a:endParaRPr lang="en-SG" sz="2000" dirty="0"/>
              </a:p>
              <a:p>
                <a:endParaRPr lang="en-SG" sz="2000" dirty="0"/>
              </a:p>
              <a:p>
                <a:endParaRPr lang="en-SG" sz="2000" dirty="0" smtClean="0"/>
              </a:p>
              <a:p>
                <a:endParaRPr lang="en-SG" sz="2000" dirty="0" smtClean="0"/>
              </a:p>
              <a:p>
                <a:endParaRPr lang="en-SG" sz="2000" dirty="0" smtClean="0"/>
              </a:p>
              <a:p>
                <a:pPr marL="0" indent="0">
                  <a:buNone/>
                </a:pPr>
                <a:endParaRPr lang="en-SG" sz="2000" dirty="0" smtClean="0"/>
              </a:p>
              <a:p>
                <a:endParaRPr lang="en-SG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692696"/>
                <a:ext cx="7772400" cy="5400600"/>
              </a:xfrm>
              <a:blipFill>
                <a:blip r:embed="rId2"/>
                <a:stretch>
                  <a:fillRect l="-706" t="-677" r="-1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 bwMode="auto">
          <a:xfrm flipV="1">
            <a:off x="7112748" y="2095500"/>
            <a:ext cx="507252" cy="1640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-1295400" y="1385170"/>
            <a:ext cx="4521948" cy="97419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54161"/>
            <a:ext cx="3200639" cy="2400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54161"/>
            <a:ext cx="3214858" cy="24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087"/>
            <a:ext cx="7772400" cy="609600"/>
          </a:xfrm>
        </p:spPr>
        <p:txBody>
          <a:bodyPr/>
          <a:lstStyle/>
          <a:p>
            <a:pPr algn="l"/>
            <a:r>
              <a:rPr lang="en-SG" sz="3200" dirty="0" smtClean="0"/>
              <a:t>Current Approach and Progress</a:t>
            </a:r>
            <a:endParaRPr lang="en-SG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692696"/>
                <a:ext cx="7772400" cy="554461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SG" sz="2000" dirty="0" smtClean="0"/>
                  <a:t>The Connected Component Analysis is the best way to go.[1]</a:t>
                </a:r>
              </a:p>
              <a:p>
                <a:r>
                  <a:rPr lang="en-SG" sz="2000" dirty="0" smtClean="0"/>
                  <a:t>Current Literature states solves 2 pixel/cycle, thus needs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SG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SG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SG" sz="2000" dirty="0" smtClean="0"/>
                  <a:t>/2 cycle to process a frame. [2]</a:t>
                </a:r>
              </a:p>
              <a:p>
                <a:r>
                  <a:rPr lang="en-SG" sz="2000" dirty="0" smtClean="0"/>
                  <a:t>We will be using Single Pass CCA run-based algorithm and determine the bounding box only feature. [1]</a:t>
                </a:r>
              </a:p>
              <a:p>
                <a:endParaRPr lang="en-SG" sz="2000" dirty="0" smtClean="0"/>
              </a:p>
              <a:p>
                <a:endParaRPr lang="en-SG" sz="2000" dirty="0"/>
              </a:p>
              <a:p>
                <a:endParaRPr lang="en-SG" sz="2000" dirty="0" smtClean="0"/>
              </a:p>
              <a:p>
                <a:endParaRPr lang="en-SG" sz="2000" dirty="0"/>
              </a:p>
              <a:p>
                <a:endParaRPr lang="en-SG" sz="2000" dirty="0" smtClean="0"/>
              </a:p>
              <a:p>
                <a:endParaRPr lang="en-SG" sz="2000" dirty="0"/>
              </a:p>
              <a:p>
                <a:r>
                  <a:rPr lang="en-SG" sz="2000" dirty="0" smtClean="0"/>
                  <a:t>The micro-architecture has been derived and the design is in progress.</a:t>
                </a:r>
              </a:p>
              <a:p>
                <a:r>
                  <a:rPr lang="en-SG" sz="2000" dirty="0" smtClean="0"/>
                  <a:t>The estimated cycle required is =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3×</m:t>
                    </m:r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 ±0.5%</m:t>
                    </m:r>
                  </m:oMath>
                </a14:m>
                <a:r>
                  <a:rPr lang="en-SG" sz="2000" dirty="0" smtClean="0"/>
                  <a:t> which is O(N). (The analysis is based on changedetection.net baseline dataset</a:t>
                </a:r>
              </a:p>
              <a:p>
                <a:endParaRPr lang="en-SG" sz="2000" dirty="0"/>
              </a:p>
              <a:p>
                <a:pPr marL="0" indent="0">
                  <a:buNone/>
                </a:pPr>
                <a:endParaRPr lang="en-SG" sz="2000" dirty="0" smtClean="0"/>
              </a:p>
              <a:p>
                <a:endParaRPr lang="en-SG" sz="2000" dirty="0"/>
              </a:p>
              <a:p>
                <a:pPr marL="0" indent="0">
                  <a:buNone/>
                </a:pPr>
                <a:r>
                  <a:rPr lang="en-SG" sz="1000" kern="0" dirty="0" smtClean="0">
                    <a:solidFill>
                      <a:srgbClr val="003399"/>
                    </a:solidFill>
                    <a:latin typeface="Times New Roman"/>
                  </a:rPr>
                  <a:t>[1]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Lifeng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 He,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Xiwei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 Ren,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Qihang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 Gao, Xiao Zhao, Bin Yao,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Yuyan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 Chao, “The connected-component labelling problem: A review of state-of-the-art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algorithms,”Pattern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 Recognition, Volume 70, 2017, Pages 25-43, ISSN 0031-3203, 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  <a:hlinkClick r:id="rId2"/>
                  </a:rPr>
                  <a:t>https://</a:t>
                </a:r>
                <a:r>
                  <a:rPr lang="en-SG" sz="1000" kern="0" dirty="0" smtClean="0">
                    <a:solidFill>
                      <a:srgbClr val="003399"/>
                    </a:solidFill>
                    <a:latin typeface="Times New Roman"/>
                    <a:hlinkClick r:id="rId2"/>
                  </a:rPr>
                  <a:t>doi.org/10.1016/j.patcog.2017.04.018</a:t>
                </a:r>
                <a:r>
                  <a:rPr lang="en-SG" sz="1000" kern="0" dirty="0" smtClean="0">
                    <a:solidFill>
                      <a:srgbClr val="003399"/>
                    </a:solidFill>
                    <a:latin typeface="Times New Roman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SG" sz="1000" kern="0" dirty="0" smtClean="0">
                    <a:solidFill>
                      <a:srgbClr val="003399"/>
                    </a:solidFill>
                    <a:latin typeface="Times New Roman"/>
                  </a:rPr>
                  <a:t>[2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]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Perri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, S.;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Spagnolo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, F.;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Corsonello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, P. A Parallel Connected Component </a:t>
                </a:r>
                <a:r>
                  <a:rPr lang="en-SG" sz="1000" kern="0" dirty="0" err="1">
                    <a:solidFill>
                      <a:srgbClr val="003399"/>
                    </a:solidFill>
                    <a:latin typeface="Times New Roman"/>
                  </a:rPr>
                  <a:t>Labeling</a:t>
                </a:r>
                <a:r>
                  <a:rPr lang="en-SG" sz="1000" kern="0" dirty="0">
                    <a:solidFill>
                      <a:srgbClr val="003399"/>
                    </a:solidFill>
                    <a:latin typeface="Times New Roman"/>
                  </a:rPr>
                  <a:t> Architecture for Heterogeneous Systems-on-Chip. Electronics 2020, 9, 292.</a:t>
                </a:r>
                <a:endParaRPr lang="en-SG" sz="2000" dirty="0"/>
              </a:p>
              <a:p>
                <a:endParaRPr lang="en-SG" sz="2000" dirty="0" smtClean="0"/>
              </a:p>
              <a:p>
                <a:endParaRPr lang="en-SG" sz="2000" dirty="0"/>
              </a:p>
              <a:p>
                <a:endParaRPr lang="en-SG" sz="2000" dirty="0" smtClean="0"/>
              </a:p>
              <a:p>
                <a:endParaRPr lang="en-SG" sz="2000" dirty="0"/>
              </a:p>
              <a:p>
                <a:endParaRPr lang="en-SG" sz="2000" dirty="0" smtClean="0"/>
              </a:p>
              <a:p>
                <a:pPr marL="0" indent="0">
                  <a:buNone/>
                </a:pPr>
                <a:endParaRPr lang="en-SG" sz="2000" dirty="0"/>
              </a:p>
              <a:p>
                <a:endParaRPr lang="en-SG" sz="2000" dirty="0"/>
              </a:p>
              <a:p>
                <a:pPr marL="0" indent="0">
                  <a:buNone/>
                </a:pPr>
                <a:endParaRPr lang="en-SG" sz="2000" dirty="0"/>
              </a:p>
              <a:p>
                <a:endParaRPr lang="en-SG" sz="2000" dirty="0"/>
              </a:p>
              <a:p>
                <a:endParaRPr lang="en-SG" sz="2000" dirty="0" smtClean="0"/>
              </a:p>
              <a:p>
                <a:endParaRPr lang="en-SG" sz="2000" dirty="0" smtClean="0"/>
              </a:p>
              <a:p>
                <a:endParaRPr lang="en-SG" sz="2000" dirty="0" smtClean="0"/>
              </a:p>
              <a:p>
                <a:pPr marL="0" indent="0">
                  <a:buNone/>
                </a:pPr>
                <a:endParaRPr lang="en-SG" sz="2000" dirty="0" smtClean="0"/>
              </a:p>
              <a:p>
                <a:endParaRPr lang="en-SG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692696"/>
                <a:ext cx="7772400" cy="5544616"/>
              </a:xfrm>
              <a:blipFill>
                <a:blip r:embed="rId3"/>
                <a:stretch>
                  <a:fillRect l="-627" t="-1430" r="-3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 bwMode="auto">
          <a:xfrm flipV="1">
            <a:off x="7112748" y="2095500"/>
            <a:ext cx="507252" cy="1640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-1295400" y="1385170"/>
            <a:ext cx="4521948" cy="97419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723" y="2167508"/>
            <a:ext cx="2325077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020" y="1988840"/>
            <a:ext cx="2238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087"/>
            <a:ext cx="7772400" cy="609600"/>
          </a:xfrm>
        </p:spPr>
        <p:txBody>
          <a:bodyPr/>
          <a:lstStyle/>
          <a:p>
            <a:pPr algn="l"/>
            <a:r>
              <a:rPr lang="en-SG" sz="3200" dirty="0" smtClean="0"/>
              <a:t>Future Work</a:t>
            </a:r>
            <a:endParaRPr lang="en-S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92696"/>
            <a:ext cx="7772400" cy="5105400"/>
          </a:xfrm>
        </p:spPr>
        <p:txBody>
          <a:bodyPr/>
          <a:lstStyle/>
          <a:p>
            <a:r>
              <a:rPr lang="en-SG" sz="2000" dirty="0" smtClean="0"/>
              <a:t>Complete the ongoing design effort.</a:t>
            </a:r>
          </a:p>
          <a:p>
            <a:r>
              <a:rPr lang="en-SG" sz="2000" dirty="0" smtClean="0"/>
              <a:t>Circuit/Architecture Innovation for further reduction is block latency by improving critical path delay.</a:t>
            </a:r>
          </a:p>
          <a:p>
            <a:r>
              <a:rPr lang="en-SG" sz="2000" dirty="0" smtClean="0"/>
              <a:t>Further Delay-Energy-Area optimization.</a:t>
            </a:r>
          </a:p>
          <a:p>
            <a:pPr marL="0" indent="0">
              <a:buNone/>
            </a:pPr>
            <a:endParaRPr lang="en-SG" sz="2000" dirty="0"/>
          </a:p>
          <a:p>
            <a:endParaRPr lang="en-SG" sz="2000" dirty="0" smtClean="0"/>
          </a:p>
          <a:p>
            <a:endParaRPr lang="en-SG" sz="2000" dirty="0"/>
          </a:p>
          <a:p>
            <a:endParaRPr lang="en-SG" sz="2000" dirty="0" smtClean="0"/>
          </a:p>
          <a:p>
            <a:endParaRPr lang="en-SG" sz="2000" dirty="0"/>
          </a:p>
          <a:p>
            <a:endParaRPr lang="en-SG" sz="2000" dirty="0" smtClean="0"/>
          </a:p>
          <a:p>
            <a:pPr marL="0" indent="0">
              <a:buNone/>
            </a:pPr>
            <a:endParaRPr lang="en-SG" sz="2000" dirty="0"/>
          </a:p>
          <a:p>
            <a:endParaRPr lang="en-SG" sz="2000" dirty="0"/>
          </a:p>
          <a:p>
            <a:pPr marL="0" indent="0">
              <a:buNone/>
            </a:pPr>
            <a:endParaRPr lang="en-SG" sz="2000" dirty="0"/>
          </a:p>
          <a:p>
            <a:endParaRPr lang="en-SG" sz="2000" dirty="0"/>
          </a:p>
          <a:p>
            <a:endParaRPr lang="en-SG" sz="2000" dirty="0" smtClean="0"/>
          </a:p>
          <a:p>
            <a:endParaRPr lang="en-SG" sz="2000" dirty="0" smtClean="0"/>
          </a:p>
          <a:p>
            <a:endParaRPr lang="en-SG" sz="2000" dirty="0" smtClean="0"/>
          </a:p>
          <a:p>
            <a:pPr marL="0" indent="0">
              <a:buNone/>
            </a:pPr>
            <a:endParaRPr lang="en-SG" sz="2000" dirty="0" smtClean="0"/>
          </a:p>
          <a:p>
            <a:endParaRPr lang="en-SG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 bwMode="auto">
          <a:xfrm flipV="1">
            <a:off x="7112748" y="2095500"/>
            <a:ext cx="507252" cy="16407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-1295400" y="1385170"/>
            <a:ext cx="4521948" cy="974193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138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785786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/>
              <a:t>		         : </a:t>
            </a:r>
            <a:r>
              <a:rPr lang="en-SG" sz="3600" dirty="0"/>
              <a:t>Energy-Autonomous</a:t>
            </a:r>
            <a:br>
              <a:rPr lang="en-SG" sz="3600" dirty="0"/>
            </a:br>
            <a:r>
              <a:rPr lang="en-SG" sz="3600" dirty="0"/>
              <a:t>Always-On Cognitive &amp; Attentive Cameras </a:t>
            </a:r>
            <a:br>
              <a:rPr lang="en-SG" sz="3600" dirty="0"/>
            </a:br>
            <a:r>
              <a:rPr lang="en-SG" sz="1200" dirty="0"/>
              <a:t/>
            </a:r>
            <a:br>
              <a:rPr lang="en-SG" sz="1200" dirty="0"/>
            </a:br>
            <a:r>
              <a:rPr lang="en-SG" sz="3600" dirty="0"/>
              <a:t>for Distributed Real-Time Vision </a:t>
            </a:r>
            <a:br>
              <a:rPr lang="en-SG" sz="3600" dirty="0"/>
            </a:br>
            <a:r>
              <a:rPr lang="en-SG" sz="3600" dirty="0"/>
              <a:t>with </a:t>
            </a:r>
            <a:r>
              <a:rPr lang="en-SG" sz="3600" dirty="0" err="1"/>
              <a:t>milliWatt</a:t>
            </a:r>
            <a:r>
              <a:rPr lang="en-SG" sz="3600" dirty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474" y="4346798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dirty="0" smtClean="0">
                <a:solidFill>
                  <a:schemeClr val="tx1"/>
                </a:solidFill>
              </a:rPr>
              <a:t>July 20, 2020</a:t>
            </a:r>
          </a:p>
          <a:p>
            <a:pPr>
              <a:spcBef>
                <a:spcPts val="0"/>
              </a:spcBef>
            </a:pPr>
            <a:r>
              <a:rPr lang="en-US" sz="2400" i="1" dirty="0" err="1" smtClean="0">
                <a:solidFill>
                  <a:schemeClr val="tx1"/>
                </a:solidFill>
              </a:rPr>
              <a:t>Udari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De Alwis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7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24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US" dirty="0"/>
              <a:t>Methodology</a:t>
            </a:r>
          </a:p>
          <a:p>
            <a:r>
              <a:rPr lang="en-US" dirty="0"/>
              <a:t>Testing and Results</a:t>
            </a:r>
          </a:p>
          <a:p>
            <a:r>
              <a:rPr lang="en-US" dirty="0"/>
              <a:t>Network architecture considerations</a:t>
            </a:r>
          </a:p>
          <a:p>
            <a:r>
              <a:rPr lang="en-US" dirty="0"/>
              <a:t>Object detection evaluation matrix</a:t>
            </a:r>
          </a:p>
          <a:p>
            <a:r>
              <a:rPr lang="en-US" dirty="0"/>
              <a:t>Discussion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D6A30C-3AD3-47DB-B8B5-9709895FB2C9}"/>
              </a:ext>
            </a:extLst>
          </p:cNvPr>
          <p:cNvSpPr/>
          <p:nvPr/>
        </p:nvSpPr>
        <p:spPr>
          <a:xfrm>
            <a:off x="395536" y="631644"/>
            <a:ext cx="4680520" cy="134317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5311-7893-4B36-BF77-34A6B872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7"/>
            <a:ext cx="7886700" cy="51529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EA85-4A0B-4B07-A21C-594897C4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6643"/>
            <a:ext cx="7886700" cy="49806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a video from a stationary camera, consecutive frames have more similarity (temporal correlation)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Detect the changed pixels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Calculate the convolution only for the changes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 this on all the layers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EC3192-E76B-49B8-8189-786A0FBC0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" t="3156" r="1096" b="2169"/>
          <a:stretch/>
        </p:blipFill>
        <p:spPr>
          <a:xfrm>
            <a:off x="5733054" y="3024442"/>
            <a:ext cx="2646440" cy="3409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7297D3-DD7E-4FFB-A9E9-6A253DB1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54" y="3340530"/>
            <a:ext cx="1974457" cy="3060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FC1ABA-613F-4BCD-8D16-38C8B73D61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5" t="2125" r="2190" b="1874"/>
          <a:stretch/>
        </p:blipFill>
        <p:spPr>
          <a:xfrm>
            <a:off x="2310791" y="3423308"/>
            <a:ext cx="2060741" cy="29011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FD4BFD-B995-4A09-B56B-FB7131FF8B5F}"/>
              </a:ext>
            </a:extLst>
          </p:cNvPr>
          <p:cNvSpPr txBox="1"/>
          <p:nvPr/>
        </p:nvSpPr>
        <p:spPr>
          <a:xfrm>
            <a:off x="866015" y="6319712"/>
            <a:ext cx="814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Frame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34882-6C51-48D6-B303-106F74771D06}"/>
              </a:ext>
            </a:extLst>
          </p:cNvPr>
          <p:cNvSpPr txBox="1"/>
          <p:nvPr/>
        </p:nvSpPr>
        <p:spPr>
          <a:xfrm>
            <a:off x="2842649" y="6389914"/>
            <a:ext cx="814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Frame 2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8686C272-1E3D-46F5-BE74-268BE448E6B6}"/>
              </a:ext>
            </a:extLst>
          </p:cNvPr>
          <p:cNvSpPr/>
          <p:nvPr/>
        </p:nvSpPr>
        <p:spPr>
          <a:xfrm>
            <a:off x="4673654" y="4719584"/>
            <a:ext cx="799432" cy="233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4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3913"/>
            <a:ext cx="8655972" cy="524768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827158"/>
            <a:ext cx="7886700" cy="3263504"/>
          </a:xfrm>
        </p:spPr>
        <p:txBody>
          <a:bodyPr>
            <a:normAutofit/>
          </a:bodyPr>
          <a:lstStyle/>
          <a:p>
            <a:r>
              <a:rPr lang="en-US" sz="2400" dirty="0"/>
              <a:t>Get the frame difference (diff frame) and process the diff frame along the network layers</a:t>
            </a:r>
          </a:p>
          <a:p>
            <a:r>
              <a:rPr lang="en-US" sz="2400" dirty="0"/>
              <a:t>Add the activation of the previous image after multiple layers </a:t>
            </a:r>
          </a:p>
          <a:p>
            <a:r>
              <a:rPr lang="en-US" sz="2400" dirty="0"/>
              <a:t>Thresholding is done at diff frame to reduce the number of  pixels</a:t>
            </a:r>
          </a:p>
          <a:p>
            <a:r>
              <a:rPr lang="en-US" sz="2400" dirty="0"/>
              <a:t>Full frame is updated in different intervals (update full frame after 5,10,15th frame)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5612" y="6283717"/>
            <a:ext cx="2418347" cy="451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Thresholding for zero creations </a:t>
            </a:r>
          </a:p>
          <a:p>
            <a:pPr algn="ctr"/>
            <a:r>
              <a:rPr lang="en-US" sz="1350" dirty="0"/>
              <a:t>If Diff &lt; </a:t>
            </a:r>
            <a:r>
              <a:rPr lang="en-US" sz="1350" dirty="0" err="1"/>
              <a:t>thre</a:t>
            </a:r>
            <a:r>
              <a:rPr lang="en-US" sz="1350" dirty="0"/>
              <a:t> -&gt; 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8" t="4700" r="3685" b="10465"/>
          <a:stretch/>
        </p:blipFill>
        <p:spPr>
          <a:xfrm>
            <a:off x="47355" y="4570861"/>
            <a:ext cx="9093297" cy="14599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80048" y="3739294"/>
            <a:ext cx="1639303" cy="6443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Update the full frame in frame update rate</a:t>
            </a:r>
          </a:p>
        </p:txBody>
      </p: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2112359" y="6039326"/>
            <a:ext cx="162427" cy="244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>
            <a:off x="7199699" y="4383610"/>
            <a:ext cx="145883" cy="3541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3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5311-7893-4B36-BF77-34A6B872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7"/>
            <a:ext cx="7886700" cy="515291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Testing and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EA85-4A0B-4B07-A21C-594897C4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3818"/>
            <a:ext cx="7886700" cy="498063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 classification task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Alexnet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network retrained on the CIFAR10 dataset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Youtube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object dataset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object classes containing between 9 and 24 videos for each classes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Duration of each video varies between 30 seconds and 3 minutes</a:t>
            </a:r>
            <a:r>
              <a:rPr lang="en-US" dirty="0"/>
              <a:t>. </a:t>
            </a:r>
          </a:p>
          <a:p>
            <a:pPr lvl="1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 detection task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VGG16 based Single Shot Detector (SSD) network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Stationary camera video CAMEL data set.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dataset consists of video sequences from still cameras 26 sequences with people, bicycles, four wheeled vehicles, motorcycles, and dogs. 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B79276E-269E-44FC-A627-45896532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1" y="2669380"/>
            <a:ext cx="11796972" cy="8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B70D1AF5-78CA-48B5-8AA6-BFE54718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1" y="4663280"/>
            <a:ext cx="11796972" cy="5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68" y="50987"/>
            <a:ext cx="7886700" cy="48351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Object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Classification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5118"/>
            <a:ext cx="7886700" cy="3263504"/>
          </a:xfrm>
        </p:spPr>
        <p:txBody>
          <a:bodyPr>
            <a:normAutofit/>
          </a:bodyPr>
          <a:lstStyle/>
          <a:p>
            <a:r>
              <a:rPr lang="en-US" sz="2400" dirty="0"/>
              <a:t>Without diff method accuracy = 55.30% (ground truth accuracy)</a:t>
            </a:r>
          </a:p>
          <a:p>
            <a:r>
              <a:rPr lang="en-US" sz="2400" dirty="0"/>
              <a:t>With diff method accuracy = 51.5% - 53.5%</a:t>
            </a:r>
          </a:p>
          <a:p>
            <a:r>
              <a:rPr lang="en-US" sz="2400" dirty="0"/>
              <a:t>The lower accuracy of the ground truth might be a problem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Updating very 10th frame can become an optimal value when considering the accuracy and the computational complexity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9C3E96C-E847-4C80-BE78-BCF0E3FC26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6" t="2030" r="2418" b="52203"/>
          <a:stretch/>
        </p:blipFill>
        <p:spPr>
          <a:xfrm>
            <a:off x="-1" y="4089514"/>
            <a:ext cx="3031957" cy="2310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4F786-4D03-42AB-B0C4-5E3F18709B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6" t="1618" r="2548" b="52011"/>
          <a:stretch/>
        </p:blipFill>
        <p:spPr>
          <a:xfrm>
            <a:off x="3031956" y="4088421"/>
            <a:ext cx="3059027" cy="2311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977FE-2098-43C8-A5C9-C5D145DAF2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4" t="2469" r="2415" b="52444"/>
          <a:stretch/>
        </p:blipFill>
        <p:spPr>
          <a:xfrm>
            <a:off x="6057899" y="4077072"/>
            <a:ext cx="3086101" cy="23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5311-7893-4B36-BF77-34A6B872C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7"/>
            <a:ext cx="7886700" cy="530423"/>
          </a:xfrm>
        </p:spPr>
        <p:txBody>
          <a:bodyPr>
            <a:noAutofit/>
          </a:bodyPr>
          <a:lstStyle/>
          <a:p>
            <a:pPr algn="l"/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Object detection task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EA85-4A0B-4B07-A21C-594897C46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07188"/>
            <a:ext cx="7886700" cy="49806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Average accuracy drop over the 18 video sequences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3% for diff method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1% for diff method with Leaky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relu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Frame updating rate of 10 has been used in the experiment on the object detection task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B79276E-269E-44FC-A627-458965322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18595"/>
            <a:ext cx="11796972" cy="8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B70D1AF5-78CA-48B5-8AA6-BFE547188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1" y="4663280"/>
            <a:ext cx="11796972" cy="5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F3D14-2FB4-4EF1-9CAB-21407446E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r="3798" b="3845"/>
          <a:stretch/>
        </p:blipFill>
        <p:spPr>
          <a:xfrm>
            <a:off x="6549910" y="2888747"/>
            <a:ext cx="2594090" cy="2092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6C534D-C5C9-48DF-8CEA-6D947CFF1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" t="1934" r="1924" b="3974"/>
          <a:stretch/>
        </p:blipFill>
        <p:spPr>
          <a:xfrm>
            <a:off x="6581718" y="5085183"/>
            <a:ext cx="2479226" cy="1983381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2F7E907-2DC7-491A-BE45-27493B0A56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0601" y="2886868"/>
          <a:ext cx="6362700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40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062" y="1977470"/>
            <a:ext cx="8721402" cy="1019482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Imager-Pixel and readout circuit design</a:t>
            </a:r>
            <a:r>
              <a:rPr lang="en-SG" sz="3600" dirty="0"/>
              <a:t/>
            </a:r>
            <a:br>
              <a:rPr lang="en-SG" sz="36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 smtClean="0">
                <a:solidFill>
                  <a:schemeClr val="tx1"/>
                </a:solidFill>
              </a:rPr>
              <a:t>July 20, 2020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Udara Samurdhi Harshanga Kalingage</a:t>
            </a: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55776" y="936723"/>
            <a:ext cx="3688830" cy="923330"/>
            <a:chOff x="8421895" y="2551973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8421895" y="2551973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6688" y="3026189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9084" y="2965869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4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EA94-1FBA-4E9D-9259-710DFB19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6632"/>
            <a:ext cx="5743550" cy="376342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Compact</a:t>
            </a:r>
            <a:r>
              <a:rPr lang="en-US" dirty="0"/>
              <a:t> 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Network</a:t>
            </a:r>
            <a:r>
              <a:rPr lang="en-US" dirty="0"/>
              <a:t> </a:t>
            </a:r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6FE8E-26A6-4DCA-9D88-3A1D1318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612135"/>
            <a:ext cx="7449754" cy="3263504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Number of weights alone is not a good metric for energy</a:t>
            </a:r>
          </a:p>
          <a:p>
            <a:r>
              <a:rPr lang="en-US" sz="2800" dirty="0"/>
              <a:t>All data types should be considered</a:t>
            </a:r>
            <a:endParaRPr lang="en-US" sz="2600" dirty="0"/>
          </a:p>
          <a:p>
            <a:r>
              <a:rPr lang="en-US" sz="2600" dirty="0"/>
              <a:t>Recurring layers with same dimensionality is preferred for hardware</a:t>
            </a:r>
          </a:p>
          <a:p>
            <a:r>
              <a:rPr lang="en-US" sz="2600" dirty="0"/>
              <a:t>Networks with skip connections -need to store or recalculate features from a previous stage to get the features in each stage</a:t>
            </a:r>
          </a:p>
          <a:p>
            <a:r>
              <a:rPr lang="en-US" sz="2600" dirty="0"/>
              <a:t>Tradeoff between memory (area) and computation (energy)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381E-E883-43C0-91FF-7F685BDA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3C73E-E3FC-46A0-A8B0-95B48542B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85" r="33452"/>
          <a:stretch/>
        </p:blipFill>
        <p:spPr>
          <a:xfrm>
            <a:off x="5704031" y="4107185"/>
            <a:ext cx="1540043" cy="2524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97043C-F1BE-4E48-BA6C-77D5F3A03019}"/>
              </a:ext>
            </a:extLst>
          </p:cNvPr>
          <p:cNvSpPr/>
          <p:nvPr/>
        </p:nvSpPr>
        <p:spPr>
          <a:xfrm>
            <a:off x="8045622" y="6635826"/>
            <a:ext cx="10983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CS231n Stanford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53D42-50C4-4C05-8FC0-97E9D5CA1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15"/>
          <a:stretch/>
        </p:blipFill>
        <p:spPr>
          <a:xfrm>
            <a:off x="7701274" y="2132838"/>
            <a:ext cx="1470660" cy="443003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E0B60E7-5E8D-4BA0-941A-5046D051851F}"/>
              </a:ext>
            </a:extLst>
          </p:cNvPr>
          <p:cNvGrpSpPr/>
          <p:nvPr/>
        </p:nvGrpSpPr>
        <p:grpSpPr>
          <a:xfrm>
            <a:off x="1189158" y="3875639"/>
            <a:ext cx="2746620" cy="2169974"/>
            <a:chOff x="7524750" y="2752127"/>
            <a:chExt cx="4362450" cy="33390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60576B-8AA6-49CD-A13B-47C2D7BFDC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47" t="638" r="12458"/>
            <a:stretch/>
          </p:blipFill>
          <p:spPr>
            <a:xfrm>
              <a:off x="7772400" y="3016756"/>
              <a:ext cx="4114800" cy="307441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61AC8B-0735-4159-9A08-FB4437FF0A45}"/>
                </a:ext>
              </a:extLst>
            </p:cNvPr>
            <p:cNvSpPr/>
            <p:nvPr/>
          </p:nvSpPr>
          <p:spPr>
            <a:xfrm>
              <a:off x="7524750" y="2752127"/>
              <a:ext cx="857250" cy="448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CFB1351-6569-4F2E-A9E3-116A0DED42E2}"/>
              </a:ext>
            </a:extLst>
          </p:cNvPr>
          <p:cNvSpPr/>
          <p:nvPr/>
        </p:nvSpPr>
        <p:spPr>
          <a:xfrm>
            <a:off x="1293644" y="6164774"/>
            <a:ext cx="265720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Energy Consumption of </a:t>
            </a:r>
            <a:r>
              <a:rPr lang="en-US" sz="1350" dirty="0" err="1"/>
              <a:t>GoogLeNet</a:t>
            </a:r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A828D0-D9FB-4F60-9A41-5901E3A61C0C}"/>
              </a:ext>
            </a:extLst>
          </p:cNvPr>
          <p:cNvSpPr/>
          <p:nvPr/>
        </p:nvSpPr>
        <p:spPr>
          <a:xfrm>
            <a:off x="23478" y="6604084"/>
            <a:ext cx="196560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[Y. Chen et al, IEEE JETCAS 2019]</a:t>
            </a:r>
          </a:p>
        </p:txBody>
      </p:sp>
    </p:spTree>
    <p:extLst>
      <p:ext uri="{BB962C8B-B14F-4D97-AF65-F5344CB8AC3E}">
        <p14:creationId xmlns:p14="http://schemas.microsoft.com/office/powerpoint/2010/main" val="39398015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95" y="122971"/>
            <a:ext cx="7886700" cy="390117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Activation Propagation along the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93" y="692696"/>
            <a:ext cx="8662595" cy="3263504"/>
          </a:xfrm>
        </p:spPr>
        <p:txBody>
          <a:bodyPr>
            <a:noAutofit/>
          </a:bodyPr>
          <a:lstStyle/>
          <a:p>
            <a:r>
              <a:rPr lang="en-US" sz="2400" dirty="0"/>
              <a:t>Diff method tends to loose accuracy when implemented in deeper layers (as we are skipping nonlinear layers when adding back the full frame to diff frame)</a:t>
            </a:r>
          </a:p>
          <a:p>
            <a:r>
              <a:rPr lang="en-US" sz="2400" dirty="0"/>
              <a:t>VGG16 based SSD: Diff at 5</a:t>
            </a:r>
            <a:r>
              <a:rPr lang="en-US" sz="2400" baseline="30000" dirty="0"/>
              <a:t>th</a:t>
            </a:r>
            <a:r>
              <a:rPr lang="en-US" sz="2400" dirty="0"/>
              <a:t> layer, accuracy drop around 5% , covers 45% of the activations</a:t>
            </a:r>
          </a:p>
          <a:p>
            <a:r>
              <a:rPr lang="en-US" sz="2400" dirty="0"/>
              <a:t>Mobilenetv2 : 20%+ accuracy drop when diff is implemented @ 14</a:t>
            </a:r>
            <a:r>
              <a:rPr lang="en-US" sz="2400" baseline="30000" dirty="0"/>
              <a:t>th</a:t>
            </a:r>
            <a:r>
              <a:rPr lang="en-US" sz="2400" dirty="0"/>
              <a:t> layer , Diff method need to be implemented covering 1-17 layers to get 38% of the activations covered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8" name="Picture 4" descr="Machine generated alternative text:&#10;x 106 &#10;Y 3211000 &#10;x 10 &#10;Y 1606000 &#10;x 11 &#10;Y 401400 &#10;VGG16 &#10;Number of Activations per Layer ">
            <a:extLst>
              <a:ext uri="{FF2B5EF4-FFF2-40B4-BE49-F238E27FC236}">
                <a16:creationId xmlns:a16="http://schemas.microsoft.com/office/drawing/2014/main" id="{71648636-FF59-419A-A072-A4F2B48A1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7"/>
          <a:stretch/>
        </p:blipFill>
        <p:spPr bwMode="auto">
          <a:xfrm>
            <a:off x="90672" y="3956200"/>
            <a:ext cx="4481328" cy="24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chine generated alternative text:&#10;x 105 &#10;x 17 &#10;Y 75260 &#10;Mobilenetv2 number of Activations per layer &#10;100 &#10;120 &#10;140 &#10;160 ">
            <a:extLst>
              <a:ext uri="{FF2B5EF4-FFF2-40B4-BE49-F238E27FC236}">
                <a16:creationId xmlns:a16="http://schemas.microsoft.com/office/drawing/2014/main" id="{AB4D477F-633B-4BC0-800B-5F18367D7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2977" r="1646" b="3273"/>
          <a:stretch/>
        </p:blipFill>
        <p:spPr bwMode="auto">
          <a:xfrm>
            <a:off x="4616820" y="3956200"/>
            <a:ext cx="4526714" cy="24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352928" cy="39011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+mn-lt"/>
                <a:ea typeface="+mn-ea"/>
                <a:cs typeface="+mn-cs"/>
              </a:rPr>
              <a:t>Video with multiple people moving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77920"/>
            <a:ext cx="7344816" cy="558525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73B0F79-5480-4212-8F35-5CB55ABC3A6A}"/>
              </a:ext>
            </a:extLst>
          </p:cNvPr>
          <p:cNvSpPr txBox="1">
            <a:spLocks/>
          </p:cNvSpPr>
          <p:nvPr/>
        </p:nvSpPr>
        <p:spPr>
          <a:xfrm>
            <a:off x="477495" y="122971"/>
            <a:ext cx="7886700" cy="39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Detection of all the objects which were detected by the Normal Method</a:t>
            </a:r>
          </a:p>
        </p:txBody>
      </p:sp>
    </p:spTree>
    <p:extLst>
      <p:ext uri="{BB962C8B-B14F-4D97-AF65-F5344CB8AC3E}">
        <p14:creationId xmlns:p14="http://schemas.microsoft.com/office/powerpoint/2010/main" val="638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929" y="699354"/>
            <a:ext cx="6047366" cy="390117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+mn-lt"/>
                <a:ea typeface="+mn-ea"/>
                <a:cs typeface="+mn-cs"/>
              </a:rPr>
              <a:t>Multiple vehicles moving in a highway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28" y="1089471"/>
            <a:ext cx="7453543" cy="569445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596414-9E53-4636-A21D-F056EEF4A0D7}"/>
              </a:ext>
            </a:extLst>
          </p:cNvPr>
          <p:cNvSpPr txBox="1">
            <a:spLocks/>
          </p:cNvSpPr>
          <p:nvPr/>
        </p:nvSpPr>
        <p:spPr>
          <a:xfrm>
            <a:off x="477495" y="122971"/>
            <a:ext cx="7886700" cy="39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Detection of all the objects which were detected by the Normal Method</a:t>
            </a:r>
          </a:p>
        </p:txBody>
      </p:sp>
    </p:spTree>
    <p:extLst>
      <p:ext uri="{BB962C8B-B14F-4D97-AF65-F5344CB8AC3E}">
        <p14:creationId xmlns:p14="http://schemas.microsoft.com/office/powerpoint/2010/main" val="34255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551569"/>
            <a:ext cx="6299459" cy="614321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n-lt"/>
                <a:ea typeface="+mn-ea"/>
                <a:cs typeface="+mn-cs"/>
              </a:rPr>
              <a:t>Cars at a junction stationary and moving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56" y="1076738"/>
            <a:ext cx="7569578" cy="575287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46920BF-3520-488C-8873-96FBC039AB24}"/>
              </a:ext>
            </a:extLst>
          </p:cNvPr>
          <p:cNvSpPr txBox="1">
            <a:spLocks/>
          </p:cNvSpPr>
          <p:nvPr/>
        </p:nvSpPr>
        <p:spPr>
          <a:xfrm>
            <a:off x="477495" y="122971"/>
            <a:ext cx="7886700" cy="39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Detection of all the objects which were detected by the Normal Method</a:t>
            </a:r>
          </a:p>
        </p:txBody>
      </p:sp>
    </p:spTree>
    <p:extLst>
      <p:ext uri="{BB962C8B-B14F-4D97-AF65-F5344CB8AC3E}">
        <p14:creationId xmlns:p14="http://schemas.microsoft.com/office/powerpoint/2010/main" val="9180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95" y="122971"/>
            <a:ext cx="7886700" cy="390117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93" y="692696"/>
            <a:ext cx="8662595" cy="3263504"/>
          </a:xfrm>
        </p:spPr>
        <p:txBody>
          <a:bodyPr>
            <a:noAutofit/>
          </a:bodyPr>
          <a:lstStyle/>
          <a:p>
            <a:r>
              <a:rPr lang="en-US" sz="2400" dirty="0"/>
              <a:t>Proposed method (diff method) was able to detect most of the objects detected by the normal method</a:t>
            </a:r>
          </a:p>
          <a:p>
            <a:r>
              <a:rPr lang="en-US" sz="2400" dirty="0"/>
              <a:t>Mean Average Precision (</a:t>
            </a:r>
            <a:r>
              <a:rPr lang="en-US" sz="2400" dirty="0" err="1"/>
              <a:t>mAP</a:t>
            </a:r>
            <a:r>
              <a:rPr lang="en-US" sz="2400" dirty="0"/>
              <a:t>) treats the video as collection of individual images</a:t>
            </a:r>
          </a:p>
          <a:p>
            <a:r>
              <a:rPr lang="en-US" sz="2400" dirty="0" err="1"/>
              <a:t>mAP</a:t>
            </a:r>
            <a:r>
              <a:rPr lang="en-US" sz="2400" dirty="0"/>
              <a:t> value will be same either the method detects a given object in the first half of the video or the second half of the video</a:t>
            </a:r>
          </a:p>
          <a:p>
            <a:r>
              <a:rPr lang="en-US" sz="2400" dirty="0" err="1"/>
              <a:t>mAP</a:t>
            </a:r>
            <a:r>
              <a:rPr lang="en-US" sz="2400" dirty="0"/>
              <a:t> is not completely capturing the requirement of the application</a:t>
            </a:r>
          </a:p>
          <a:p>
            <a:pPr lvl="1"/>
            <a:r>
              <a:rPr lang="en-US" sz="2000" dirty="0"/>
              <a:t>Need to capture whether an objected detected in each time frame</a:t>
            </a:r>
          </a:p>
          <a:p>
            <a:pPr lvl="1"/>
            <a:r>
              <a:rPr lang="en-US" sz="2000" dirty="0"/>
              <a:t>Capturing the object earliest is more important capturing it every ware</a:t>
            </a:r>
          </a:p>
          <a:p>
            <a:r>
              <a:rPr lang="en-US" sz="2400" dirty="0"/>
              <a:t>Looking for a suitable matrix to represent the data more accurately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02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36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 </a:t>
            </a:r>
            <a:r>
              <a:rPr lang="en-US" dirty="0"/>
              <a:t>of upcoming milestones/deliverables and progress towards </a:t>
            </a:r>
            <a:r>
              <a:rPr lang="en-US" dirty="0" smtClean="0"/>
              <a:t>them</a:t>
            </a:r>
          </a:p>
          <a:p>
            <a:pPr lvl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24240"/>
              </p:ext>
            </p:extLst>
          </p:nvPr>
        </p:nvGraphicFramePr>
        <p:xfrm>
          <a:off x="395536" y="2636912"/>
          <a:ext cx="8229600" cy="2961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0698">
                  <a:extLst>
                    <a:ext uri="{9D8B030D-6E8A-4147-A177-3AD203B41FA5}">
                      <a16:colId xmlns:a16="http://schemas.microsoft.com/office/drawing/2014/main" val="2259057524"/>
                    </a:ext>
                  </a:extLst>
                </a:gridCol>
                <a:gridCol w="1267506">
                  <a:extLst>
                    <a:ext uri="{9D8B030D-6E8A-4147-A177-3AD203B41FA5}">
                      <a16:colId xmlns:a16="http://schemas.microsoft.com/office/drawing/2014/main" val="4288679439"/>
                    </a:ext>
                  </a:extLst>
                </a:gridCol>
                <a:gridCol w="2320698">
                  <a:extLst>
                    <a:ext uri="{9D8B030D-6E8A-4147-A177-3AD203B41FA5}">
                      <a16:colId xmlns:a16="http://schemas.microsoft.com/office/drawing/2014/main" val="499779792"/>
                    </a:ext>
                  </a:extLst>
                </a:gridCol>
                <a:gridCol w="2320698">
                  <a:extLst>
                    <a:ext uri="{9D8B030D-6E8A-4147-A177-3AD203B41FA5}">
                      <a16:colId xmlns:a16="http://schemas.microsoft.com/office/drawing/2014/main" val="4160143356"/>
                    </a:ext>
                  </a:extLst>
                </a:gridCol>
              </a:tblGrid>
              <a:tr h="2330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Review Time Frame:</a:t>
                      </a:r>
                      <a:endParaRPr lang="en-SG" sz="7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No.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Objectives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Mid-term and final deliverables as checks for success           </a:t>
                      </a:r>
                      <a:r>
                        <a:rPr lang="en-GB" sz="800">
                          <a:effectLst/>
                        </a:rPr>
                        <a:t>                                   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593373251"/>
                  </a:ext>
                </a:extLst>
              </a:tr>
              <a:tr h="399499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Mid Term (end of year 3)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1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chip demonstration of low-level scene analysis building blocks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design completion of integrated circuit performing feature extraction at 50 µW power (or lower) at VGA resolution, 5fps frame rate (towards complete demonstration/testing deliverable at end of year 3)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1296442984"/>
                  </a:ext>
                </a:extLst>
              </a:tr>
              <a:tr h="29962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design completion of saliency assessment engine with 80 µW power at VGA resolution, 5pfs frame rate (towards complete demonstration/testing deliverable at end of year 3)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3958789713"/>
                  </a:ext>
                </a:extLst>
              </a:tr>
              <a:tr h="399499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design completion of imager with 100 µW power (VGA, 30 fps) at activity rate of average NeoVision2 benchmark (towards complete demonstration/testing deliverable at end of year 3)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2205994100"/>
                  </a:ext>
                </a:extLst>
              </a:tr>
              <a:tr h="29962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2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deep learning model with reduced complexity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1,000X reduced size with &lt;2% accuracy degradation in object and human detection, compared to deep learning network with best-in-class accuracy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1532917685"/>
                  </a:ext>
                </a:extLst>
              </a:tr>
              <a:tr h="599248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Project Completion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system on chip demonstration of a complete cognitive camera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Integrated circuit performing image sensing and scene analysis with average power consumption in the mW range, including neural acceleration with maximum accuracy no lower than the best-in-class detection/classification algorithms minus 5-10% (indoor, 500-lux lighting, max. 20 people)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3241994606"/>
                  </a:ext>
                </a:extLst>
              </a:tr>
              <a:tr h="19454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1047887104"/>
                  </a:ext>
                </a:extLst>
              </a:tr>
              <a:tr h="19454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SG" sz="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836298489"/>
                  </a:ext>
                </a:extLst>
              </a:tr>
              <a:tr h="19454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SG" sz="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7453" marR="37453" marT="0" marB="0"/>
                </a:tc>
                <a:extLst>
                  <a:ext uri="{0D108BD9-81ED-4DB2-BD59-A6C34878D82A}">
                    <a16:rowId xmlns:a16="http://schemas.microsoft.com/office/drawing/2014/main" val="383786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37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Summary </a:t>
            </a:r>
            <a:r>
              <a:rPr lang="en-US" dirty="0"/>
              <a:t>of upcoming milestones/deliverables and progress towards </a:t>
            </a:r>
            <a:r>
              <a:rPr lang="en-US" dirty="0" smtClean="0"/>
              <a:t>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5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Visibility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38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93682" y="914400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Summary of Project-Tracking_Template.xlsx</a:t>
            </a:r>
          </a:p>
          <a:p>
            <a:pPr lvl="1"/>
            <a:r>
              <a:rPr lang="en-US" dirty="0"/>
              <a:t>list of items in “Public materials” sheet</a:t>
            </a:r>
          </a:p>
          <a:p>
            <a:pPr lvl="1"/>
            <a:r>
              <a:rPr lang="en-US" sz="1700" dirty="0"/>
              <a:t>KEYNOTE: </a:t>
            </a:r>
            <a:r>
              <a:rPr lang="en-GB" sz="1700" i="1" dirty="0" smtClean="0"/>
              <a:t>Widely-Adaptive </a:t>
            </a:r>
            <a:r>
              <a:rPr lang="en-GB" sz="1700" i="1" dirty="0" err="1"/>
              <a:t>Intelligent&amp;Connected</a:t>
            </a:r>
            <a:r>
              <a:rPr lang="en-GB" sz="1700" i="1" dirty="0"/>
              <a:t> Systems for Nearly-Unstoppable Operation under Highly Uncertain Power Availability – keynote speech at the IEEE ICCE 2021 conference, Jan 13, 2021, </a:t>
            </a:r>
            <a:r>
              <a:rPr lang="en-GB" sz="1700" i="1" dirty="0" err="1"/>
              <a:t>Phu</a:t>
            </a:r>
            <a:r>
              <a:rPr lang="en-GB" sz="1700" i="1" dirty="0"/>
              <a:t> </a:t>
            </a:r>
            <a:r>
              <a:rPr lang="en-GB" sz="1700" i="1" dirty="0" err="1"/>
              <a:t>Quoc</a:t>
            </a:r>
            <a:r>
              <a:rPr lang="en-GB" sz="1700" i="1" dirty="0"/>
              <a:t> Island (Vietnam)</a:t>
            </a:r>
            <a:endParaRPr lang="en-US" sz="1700" i="1" dirty="0" smtClean="0"/>
          </a:p>
          <a:p>
            <a:pPr lvl="1"/>
            <a:r>
              <a:rPr lang="en-US" sz="1700" dirty="0"/>
              <a:t>KEYNOTE: </a:t>
            </a:r>
            <a:r>
              <a:rPr lang="en-US" sz="1700" i="1" dirty="0" smtClean="0"/>
              <a:t>From </a:t>
            </a:r>
            <a:r>
              <a:rPr lang="en-US" sz="1700" i="1" dirty="0"/>
              <a:t>Less Batteries to Battery-Less: Enabling A Greener World through Ultra-Wide Power-Performance Adaptation down to </a:t>
            </a:r>
            <a:r>
              <a:rPr lang="en-US" sz="1700" i="1" dirty="0" err="1"/>
              <a:t>pWs</a:t>
            </a:r>
            <a:r>
              <a:rPr lang="en-US" sz="1700" dirty="0"/>
              <a:t> – keynote speech at the IEEE </a:t>
            </a:r>
            <a:r>
              <a:rPr lang="en-US" sz="1700" dirty="0" err="1"/>
              <a:t>WispNet</a:t>
            </a:r>
            <a:r>
              <a:rPr lang="en-US" sz="1700" dirty="0"/>
              <a:t> 2020 conference, June 20, 2020, Chennai (India</a:t>
            </a:r>
            <a:r>
              <a:rPr lang="en-US" sz="1700" dirty="0" smtClean="0"/>
              <a:t>)</a:t>
            </a:r>
          </a:p>
          <a:p>
            <a:pPr lvl="1"/>
            <a:r>
              <a:rPr lang="en-US" sz="1700" dirty="0" smtClean="0"/>
              <a:t>KEYNOTE: </a:t>
            </a:r>
            <a:r>
              <a:rPr lang="en-US" sz="1700" i="1" dirty="0"/>
              <a:t>Survival of the fittest: circuits and architectures for computation with ultra-wide power-performance adaptation beyond voltage scaling</a:t>
            </a:r>
            <a:r>
              <a:rPr lang="en-US" sz="1700" dirty="0"/>
              <a:t> – keynote speech at the IEEE S3S 2019 conference, Oct 16, 2019, San Jose (USA)</a:t>
            </a:r>
            <a:endParaRPr lang="en-SG" sz="1700" dirty="0"/>
          </a:p>
          <a:p>
            <a:pPr lvl="1"/>
            <a:r>
              <a:rPr lang="en-GB" sz="1700" dirty="0" smtClean="0"/>
              <a:t>KEYNOTE:</a:t>
            </a:r>
            <a:r>
              <a:rPr lang="en-GB" sz="1700" dirty="0"/>
              <a:t>	Survival of the fittest: circuits and architectures with wide power-performance adaptation – Beyond voltage scaling and down to </a:t>
            </a:r>
            <a:r>
              <a:rPr lang="en-GB" sz="1700" dirty="0" err="1"/>
              <a:t>pWs</a:t>
            </a:r>
            <a:r>
              <a:rPr lang="en-GB" sz="1700" dirty="0"/>
              <a:t> – keynote speech at the IEEE </a:t>
            </a:r>
            <a:r>
              <a:rPr lang="en-GB" sz="1700" dirty="0" err="1"/>
              <a:t>MCSoC</a:t>
            </a:r>
            <a:r>
              <a:rPr lang="en-GB" sz="1700" dirty="0"/>
              <a:t> 2019 conference, Oct 1, 2019, </a:t>
            </a:r>
            <a:r>
              <a:rPr lang="en-GB" sz="1700" dirty="0" smtClean="0"/>
              <a:t>Singapore</a:t>
            </a:r>
          </a:p>
          <a:p>
            <a:pPr lvl="1"/>
            <a:r>
              <a:rPr lang="en-GB" sz="1700" dirty="0" smtClean="0"/>
              <a:t>KEYNOTE: Survival </a:t>
            </a:r>
            <a:r>
              <a:rPr lang="en-GB" sz="1700" dirty="0"/>
              <a:t>of the fittest: circuits and architectures with wide power-performance adaptation beyond voltage scaling – keynote speech at the IEEE SOCC 2019 conference, Sept 3, 2019, </a:t>
            </a:r>
            <a:r>
              <a:rPr lang="en-GB" sz="1700" dirty="0" smtClean="0"/>
              <a:t>Singapore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151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Research Staff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39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research staff (PhD, </a:t>
            </a:r>
            <a:r>
              <a:rPr lang="en-US" dirty="0" err="1"/>
              <a:t>PostDoc</a:t>
            </a:r>
            <a:r>
              <a:rPr lang="en-US" dirty="0"/>
              <a:t>, Research Engineers, etc.)</a:t>
            </a:r>
          </a:p>
          <a:p>
            <a:pPr lvl="1"/>
            <a:r>
              <a:rPr lang="en-US" dirty="0"/>
              <a:t>Karim Ali </a:t>
            </a:r>
            <a:r>
              <a:rPr lang="en-US" dirty="0" err="1"/>
              <a:t>Abdeltawwab</a:t>
            </a:r>
            <a:r>
              <a:rPr lang="en-US" dirty="0"/>
              <a:t> </a:t>
            </a:r>
            <a:r>
              <a:rPr lang="en-US" dirty="0" smtClean="0"/>
              <a:t>AHMED (RF)</a:t>
            </a:r>
            <a:endParaRPr lang="en-US" dirty="0"/>
          </a:p>
          <a:p>
            <a:pPr lvl="1"/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Samurdhi</a:t>
            </a:r>
            <a:r>
              <a:rPr lang="en-US" dirty="0"/>
              <a:t> </a:t>
            </a:r>
            <a:r>
              <a:rPr lang="en-US" dirty="0" err="1"/>
              <a:t>Harshanga</a:t>
            </a:r>
            <a:r>
              <a:rPr lang="en-US" dirty="0"/>
              <a:t> </a:t>
            </a:r>
            <a:r>
              <a:rPr lang="en-US" dirty="0" smtClean="0"/>
              <a:t>KALINGAGE</a:t>
            </a:r>
          </a:p>
          <a:p>
            <a:pPr lvl="1"/>
            <a:r>
              <a:rPr lang="en-US" dirty="0" err="1"/>
              <a:t>Sayan</a:t>
            </a:r>
            <a:r>
              <a:rPr lang="en-US" dirty="0"/>
              <a:t> </a:t>
            </a:r>
            <a:r>
              <a:rPr lang="en-US" dirty="0" smtClean="0"/>
              <a:t>Kumar (</a:t>
            </a:r>
            <a:r>
              <a:rPr lang="en-US" dirty="0"/>
              <a:t>PhD)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Past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research staff (PhD,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PostDoc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Research Engineers, etc.)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list of Past Headcount in “Expenditures” sheet in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Project-Tracking_Template.xlsx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”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Outline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</a:t>
            </a:fld>
            <a:endParaRPr lang="en-SG"/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599090" y="746234"/>
            <a:ext cx="8087710" cy="3937526"/>
          </a:xfrm>
        </p:spPr>
        <p:txBody>
          <a:bodyPr>
            <a:noAutofit/>
          </a:bodyPr>
          <a:lstStyle/>
          <a:p>
            <a:r>
              <a:rPr lang="en-US" dirty="0"/>
              <a:t>Circuit overview and </a:t>
            </a:r>
            <a:r>
              <a:rPr lang="en-US" sz="3200" dirty="0"/>
              <a:t>Simulation results </a:t>
            </a:r>
            <a:endParaRPr lang="en-US" dirty="0"/>
          </a:p>
          <a:p>
            <a:r>
              <a:rPr lang="en-US" dirty="0"/>
              <a:t>Corner Analysis Simulation</a:t>
            </a:r>
          </a:p>
          <a:p>
            <a:r>
              <a:rPr lang="en-US"/>
              <a:t>Floorplan and Layout</a:t>
            </a:r>
            <a:endParaRPr lang="en-US" dirty="0"/>
          </a:p>
          <a:p>
            <a:r>
              <a:rPr lang="en-US" dirty="0"/>
              <a:t>Past Work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8795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Publications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40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Papers published in International Journals in “Evidence” sheet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sz="1700" dirty="0"/>
              <a:t>S. Jain, L. Lin, M. Alioto, Adaptive Digital Circuits for Power-Performance Range beyond Wide Voltage Scaling, Springer, </a:t>
            </a:r>
            <a:r>
              <a:rPr lang="en-US" sz="1700" dirty="0" smtClean="0"/>
              <a:t>2020</a:t>
            </a:r>
          </a:p>
          <a:p>
            <a:pPr lvl="1"/>
            <a:r>
              <a:rPr lang="en-GB" sz="1700" dirty="0"/>
              <a:t>S. Jain, L. </a:t>
            </a:r>
            <a:r>
              <a:rPr lang="en-GB" sz="1700" dirty="0" err="1"/>
              <a:t>Longyang</a:t>
            </a:r>
            <a:r>
              <a:rPr lang="en-GB" sz="1700" dirty="0"/>
              <a:t>, M. Alioto, “Automated Design of Reconfigurable Micro-Architectures for Accelerators under Wide Voltage Scaling,” accepted to IEEE Trans. on VLSI </a:t>
            </a:r>
            <a:r>
              <a:rPr lang="en-GB" sz="1700" dirty="0" smtClean="0"/>
              <a:t>Systems</a:t>
            </a:r>
          </a:p>
          <a:p>
            <a:pPr lvl="1"/>
            <a:r>
              <a:rPr lang="en-US" sz="1700" dirty="0"/>
              <a:t>O. Aiello, P. </a:t>
            </a:r>
            <a:r>
              <a:rPr lang="en-US" sz="1700" dirty="0" err="1"/>
              <a:t>Crovetti</a:t>
            </a:r>
            <a:r>
              <a:rPr lang="en-US" sz="1700" dirty="0"/>
              <a:t>, M. Alioto, “Fully Synthesizable Low-Area Analogue-to-Digital Converters with Minimal Design Effort Based on the Dyadic Digital Pulse Modulation,” accepted to IEEE </a:t>
            </a:r>
            <a:r>
              <a:rPr lang="en-US" sz="1700" dirty="0" smtClean="0"/>
              <a:t>Access</a:t>
            </a:r>
          </a:p>
          <a:p>
            <a:pPr lvl="1"/>
            <a:r>
              <a:rPr lang="en-US" sz="1700" dirty="0"/>
              <a:t>A. Alvarez, G. </a:t>
            </a:r>
            <a:r>
              <a:rPr lang="en-US" sz="1700" dirty="0" err="1"/>
              <a:t>Ponnusamy</a:t>
            </a:r>
            <a:r>
              <a:rPr lang="en-US" sz="1700" dirty="0"/>
              <a:t>, M. Alioto, </a:t>
            </a:r>
            <a:r>
              <a:rPr lang="en-US" sz="1700" dirty="0" smtClean="0"/>
              <a:t>“</a:t>
            </a:r>
            <a:r>
              <a:rPr lang="en-GB" sz="1700" dirty="0"/>
              <a:t>Energy-Quality Scalable Memory-Frugal Feature Extraction for Always-On Deep Sub-</a:t>
            </a:r>
            <a:r>
              <a:rPr lang="en-GB" sz="1700" dirty="0" err="1"/>
              <a:t>mW</a:t>
            </a:r>
            <a:r>
              <a:rPr lang="en-GB" sz="1700" dirty="0"/>
              <a:t> Distributed Vision</a:t>
            </a:r>
            <a:r>
              <a:rPr lang="en-US" sz="1700" dirty="0" smtClean="0"/>
              <a:t>,” </a:t>
            </a:r>
            <a:r>
              <a:rPr lang="nl-NL" sz="1700" dirty="0"/>
              <a:t>IEEE Access, vol. 8, pp. 18951-18961, Jan. </a:t>
            </a:r>
            <a:r>
              <a:rPr lang="nl-NL" sz="1700" dirty="0" smtClean="0"/>
              <a:t>2020</a:t>
            </a:r>
            <a:r>
              <a:rPr lang="en-US" sz="1700" dirty="0" smtClean="0"/>
              <a:t> </a:t>
            </a:r>
          </a:p>
          <a:p>
            <a:pPr lvl="1"/>
            <a:r>
              <a:rPr lang="en-US" sz="1700" dirty="0" smtClean="0"/>
              <a:t>Lin</a:t>
            </a:r>
            <a:r>
              <a:rPr lang="en-US" sz="1700" dirty="0"/>
              <a:t>, </a:t>
            </a:r>
            <a:r>
              <a:rPr lang="en-US" sz="1700" dirty="0" smtClean="0"/>
              <a:t>S. Jain</a:t>
            </a:r>
            <a:r>
              <a:rPr lang="en-US" sz="1700" dirty="0"/>
              <a:t>, </a:t>
            </a:r>
            <a:r>
              <a:rPr lang="en-US" sz="1700" dirty="0" smtClean="0"/>
              <a:t>M. Alioto</a:t>
            </a:r>
            <a:r>
              <a:rPr lang="en-US" sz="1700" dirty="0"/>
              <a:t>, </a:t>
            </a:r>
            <a:r>
              <a:rPr lang="en-US" sz="1700" dirty="0" smtClean="0"/>
              <a:t>“</a:t>
            </a:r>
            <a:r>
              <a:rPr lang="en-US" sz="1700" dirty="0"/>
              <a:t>Sub-</a:t>
            </a:r>
            <a:r>
              <a:rPr lang="en-US" sz="1700" dirty="0" err="1"/>
              <a:t>nW</a:t>
            </a:r>
            <a:r>
              <a:rPr lang="en-US" sz="1700" dirty="0"/>
              <a:t> Microcontroller with Dual-Mode Logic and Self-startup for Battery-Indifferent Sensor </a:t>
            </a:r>
            <a:r>
              <a:rPr lang="en-US" sz="1700" dirty="0" smtClean="0"/>
              <a:t>Nodes,” accepted to IEEE JSSC</a:t>
            </a:r>
          </a:p>
          <a:p>
            <a:pPr lvl="1"/>
            <a:r>
              <a:rPr lang="en-US" sz="1700" dirty="0"/>
              <a:t>S. Jain, L. Lin, M. Alioto, “Processor Energy-Performance Range Extension Beyond Voltage Scaling via Drop-In Methodologies,” accepted to IEEE Journal of Solid-State Circuits (invited</a:t>
            </a:r>
            <a:r>
              <a:rPr lang="en-US" sz="1700" dirty="0" smtClean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820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Publications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41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List </a:t>
            </a:r>
            <a:r>
              <a:rPr lang="en-US" dirty="0"/>
              <a:t>of Presentations at International Conferences in “Evidence” sheet in </a:t>
            </a:r>
            <a:r>
              <a:rPr lang="en-US" dirty="0" smtClean="0"/>
              <a:t>“</a:t>
            </a:r>
            <a:r>
              <a:rPr lang="en-US" dirty="0"/>
              <a:t>Project-Tracking_Template.xlsx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sz="2000" dirty="0"/>
              <a:t>S. Jain, L. </a:t>
            </a:r>
            <a:r>
              <a:rPr lang="en-US" sz="2000" dirty="0" err="1"/>
              <a:t>Longyang</a:t>
            </a:r>
            <a:r>
              <a:rPr lang="en-US" sz="2000" dirty="0"/>
              <a:t>, M. Alioto, “Low-Overhead Drop-In Techniques to Extend the Energy-Performance Tradeoff in Microcontrollers Beyond VDD Scaling,” in Proc. of ASSCC 2019, pp. 125-129, Macau (China), Nov. </a:t>
            </a:r>
            <a:r>
              <a:rPr lang="en-US" sz="2000" dirty="0" smtClean="0"/>
              <a:t>2019</a:t>
            </a:r>
          </a:p>
          <a:p>
            <a:pPr lvl="1"/>
            <a:r>
              <a:rPr lang="en-US" sz="2000" dirty="0"/>
              <a:t>O. Aiello, P. </a:t>
            </a:r>
            <a:r>
              <a:rPr lang="en-US" sz="2000" dirty="0" err="1"/>
              <a:t>Crovetti</a:t>
            </a:r>
            <a:r>
              <a:rPr lang="en-US" sz="2000" dirty="0"/>
              <a:t>, A. Sharma, M. Alioto, “Fully-Synthesizable Current-Input ADCs for Ultra-Low Area and Minimal Design Effort,” accepted to ICECS </a:t>
            </a:r>
            <a:r>
              <a:rPr lang="en-US" sz="2000" dirty="0" smtClean="0"/>
              <a:t>2019 (</a:t>
            </a:r>
            <a:r>
              <a:rPr lang="en-US" sz="2000" u="sng" dirty="0" smtClean="0"/>
              <a:t>best paper award</a:t>
            </a:r>
            <a:r>
              <a:rPr lang="en-US" sz="2000" dirty="0" smtClean="0"/>
              <a:t>)</a:t>
            </a:r>
            <a:endParaRPr lang="en-SG" sz="2000" dirty="0"/>
          </a:p>
          <a:p>
            <a:pPr lvl="1"/>
            <a:r>
              <a:rPr lang="en-US" sz="2000" dirty="0"/>
              <a:t>J. H. </a:t>
            </a:r>
            <a:r>
              <a:rPr lang="en-US" sz="2000" dirty="0" err="1"/>
              <a:t>Teo</a:t>
            </a:r>
            <a:r>
              <a:rPr lang="en-US" sz="2000" dirty="0"/>
              <a:t>, K. Ali, S. Sarkar, M. Alioto, “Dual-Mode Clock Gating and Comparator Merging for 2.7X Energy/Conversion Reduction in SAR ADCs under Low-Activity Inputs,” </a:t>
            </a:r>
            <a:r>
              <a:rPr lang="en-US" sz="2000" dirty="0" smtClean="0"/>
              <a:t>submitted </a:t>
            </a:r>
            <a:r>
              <a:rPr lang="en-US" sz="2000" dirty="0"/>
              <a:t>to </a:t>
            </a:r>
            <a:r>
              <a:rPr lang="en-US" sz="2000" dirty="0" smtClean="0"/>
              <a:t>ASSCC 2020</a:t>
            </a:r>
          </a:p>
          <a:p>
            <a:pPr lvl="1"/>
            <a:r>
              <a:rPr lang="en-GB" sz="2000" dirty="0" smtClean="0"/>
              <a:t>S. Jain</a:t>
            </a:r>
            <a:r>
              <a:rPr lang="en-GB" sz="2000" dirty="0"/>
              <a:t>, </a:t>
            </a:r>
            <a:r>
              <a:rPr lang="en-GB" sz="2000" dirty="0" smtClean="0"/>
              <a:t>L. Lin</a:t>
            </a:r>
            <a:r>
              <a:rPr lang="en-GB" sz="2000" dirty="0"/>
              <a:t>, </a:t>
            </a:r>
            <a:r>
              <a:rPr lang="en-GB" sz="2000" dirty="0" smtClean="0"/>
              <a:t>M. </a:t>
            </a:r>
            <a:r>
              <a:rPr lang="en-GB" sz="2000" dirty="0"/>
              <a:t>Alioto, “Broad-Purpose In-Memory Computing for DSP and Machine Learning Workloads Based on Commercial </a:t>
            </a:r>
            <a:r>
              <a:rPr lang="en-GB" sz="2000" dirty="0" err="1" smtClean="0"/>
              <a:t>Bitcell</a:t>
            </a:r>
            <a:r>
              <a:rPr lang="en-GB" sz="2000" dirty="0" smtClean="0"/>
              <a:t>,” submitted to ASSCC 2020</a:t>
            </a:r>
            <a:endParaRPr lang="en-GB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8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Demos/Public </a:t>
            </a:r>
            <a:r>
              <a:rPr lang="en-US" sz="3600" dirty="0"/>
              <a:t>Materials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42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No. of TRL </a:t>
            </a:r>
            <a:r>
              <a:rPr lang="en-US" dirty="0" smtClean="0"/>
              <a:t>4 </a:t>
            </a:r>
            <a:r>
              <a:rPr lang="en-US" dirty="0"/>
              <a:t>Prototypes in “Evidence” sheet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sz="2400" dirty="0" smtClean="0"/>
              <a:t>Fully </a:t>
            </a:r>
            <a:r>
              <a:rPr lang="en-US" sz="2400" dirty="0"/>
              <a:t>Synthesizable Low-Area Analogue-to-Digital Converters with Minimal Design Effort Based on the Dyadic Digital Pulse </a:t>
            </a:r>
            <a:r>
              <a:rPr lang="en-US" sz="2400" dirty="0" smtClean="0"/>
              <a:t>Modulation</a:t>
            </a:r>
            <a:endParaRPr lang="en-US" sz="2400" dirty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Sub-</a:t>
            </a:r>
            <a:r>
              <a:rPr lang="en-US" sz="2400" dirty="0" err="1"/>
              <a:t>mW</a:t>
            </a:r>
            <a:r>
              <a:rPr lang="en-US" sz="2400" dirty="0"/>
              <a:t>, Sub-mm2 Energy-Quality Scalable Feature Extraction Accelerator for Distributed Vision in </a:t>
            </a:r>
            <a:r>
              <a:rPr lang="en-US" sz="2400" dirty="0" smtClean="0"/>
              <a:t>40nm</a:t>
            </a:r>
            <a:endParaRPr lang="en-US" sz="2400" dirty="0"/>
          </a:p>
          <a:p>
            <a:pPr lvl="1"/>
            <a:r>
              <a:rPr lang="en-US" sz="2400" dirty="0" smtClean="0"/>
              <a:t>Sub-</a:t>
            </a:r>
            <a:r>
              <a:rPr lang="en-US" sz="2400" dirty="0" err="1" smtClean="0"/>
              <a:t>nW</a:t>
            </a:r>
            <a:r>
              <a:rPr lang="en-US" sz="2400" dirty="0" smtClean="0"/>
              <a:t> </a:t>
            </a:r>
            <a:r>
              <a:rPr lang="en-US" sz="2400" dirty="0"/>
              <a:t>Microcontroller with Dual-Mode Logic and Self-startup for Battery-Indifferent Sensor </a:t>
            </a:r>
            <a:r>
              <a:rPr lang="en-US" sz="2400" dirty="0" smtClean="0"/>
              <a:t>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4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Demos/Public </a:t>
            </a:r>
            <a:r>
              <a:rPr lang="en-US" sz="3600" dirty="0"/>
              <a:t>Materials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43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Links to public materials (e.g., GitHub): … (accumulate over the years, highlight new in red)</a:t>
            </a:r>
          </a:p>
          <a:p>
            <a:pPr lvl="1"/>
            <a:r>
              <a:rPr lang="en-GB" sz="2400" dirty="0"/>
              <a:t>RECMICRO scripts and design flows on </a:t>
            </a:r>
            <a:r>
              <a:rPr lang="en-GB" sz="2400" dirty="0" smtClean="0"/>
              <a:t>GitHub: </a:t>
            </a:r>
            <a:r>
              <a:rPr lang="en-GB" sz="2400" i="1" dirty="0"/>
              <a:t>https://</a:t>
            </a:r>
            <a:r>
              <a:rPr lang="en-GB" sz="2400" i="1" dirty="0" smtClean="0"/>
              <a:t>github.com/srbhjn459/RECMICRO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8231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44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items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dirty="0" smtClean="0"/>
              <a:t>Press </a:t>
            </a:r>
            <a:r>
              <a:rPr lang="en-US" dirty="0"/>
              <a:t>releases </a:t>
            </a:r>
            <a:r>
              <a:rPr lang="en-US" dirty="0" smtClean="0"/>
              <a:t>sheet</a:t>
            </a:r>
          </a:p>
          <a:p>
            <a:pPr lvl="2"/>
            <a:r>
              <a:rPr lang="en-GB" dirty="0"/>
              <a:t>first microprocessor with energy-performance </a:t>
            </a:r>
            <a:r>
              <a:rPr lang="en-GB" dirty="0" err="1"/>
              <a:t>tradeoff</a:t>
            </a:r>
            <a:r>
              <a:rPr lang="en-GB" dirty="0"/>
              <a:t> wider than voltage scaling for faster operation and longer battery </a:t>
            </a:r>
            <a:r>
              <a:rPr lang="en-GB" dirty="0" smtClean="0"/>
              <a:t>life: </a:t>
            </a:r>
            <a:r>
              <a:rPr lang="pt-BR" i="1" dirty="0" smtClean="0"/>
              <a:t>http</a:t>
            </a:r>
            <a:r>
              <a:rPr lang="pt-BR" i="1" dirty="0"/>
              <a:t>://</a:t>
            </a:r>
            <a:r>
              <a:rPr lang="pt-BR" i="1" dirty="0" smtClean="0"/>
              <a:t>news.nus.edu.sg/research/enabling-battery-powered-silicon-chips-work-faster-and-longer</a:t>
            </a:r>
          </a:p>
          <a:p>
            <a:pPr marL="914400" lvl="2" indent="0">
              <a:buNone/>
            </a:pPr>
            <a:r>
              <a:rPr lang="en-GB" dirty="0" smtClean="0"/>
              <a:t>(media coverage on </a:t>
            </a:r>
            <a:r>
              <a:rPr lang="en-GB" dirty="0" err="1" smtClean="0"/>
              <a:t>EurekAlert</a:t>
            </a:r>
            <a:r>
              <a:rPr lang="en-GB" dirty="0" smtClean="0"/>
              <a:t>, Azo Materials, </a:t>
            </a:r>
            <a:r>
              <a:rPr lang="en-GB" dirty="0" err="1" smtClean="0"/>
              <a:t>TechXplore</a:t>
            </a:r>
            <a:r>
              <a:rPr lang="en-GB" dirty="0" smtClean="0"/>
              <a:t>, </a:t>
            </a:r>
            <a:r>
              <a:rPr lang="en-GB" dirty="0" err="1" smtClean="0"/>
              <a:t>ScienMag</a:t>
            </a:r>
            <a:r>
              <a:rPr lang="en-GB" dirty="0" smtClean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4246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45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200" dirty="0" smtClean="0"/>
              <a:t>novel </a:t>
            </a:r>
            <a:r>
              <a:rPr lang="en-GB" sz="2200" dirty="0"/>
              <a:t>class of data converters that can be designed with fully-automated digital design flows for design turnaround time down to a few hours instead of months: </a:t>
            </a:r>
            <a:r>
              <a:rPr lang="en-GB" sz="2200" i="1" dirty="0" smtClean="0"/>
              <a:t>https</a:t>
            </a:r>
            <a:r>
              <a:rPr lang="en-GB" sz="2200" i="1" dirty="0"/>
              <a:t>://www.eng.nus.edu.sg/ece/news/nus-innovation-paves-the-way-for-sensor-interfaces-that-are-30-times-smaller/</a:t>
            </a:r>
            <a:endParaRPr lang="pt-BR" sz="2200" i="1" dirty="0" smtClean="0"/>
          </a:p>
          <a:p>
            <a:pPr marL="914400" lvl="2" indent="0">
              <a:buNone/>
            </a:pPr>
            <a:r>
              <a:rPr lang="en-GB" sz="2200" dirty="0"/>
              <a:t>(media coverage on </a:t>
            </a:r>
            <a:r>
              <a:rPr lang="en-GB" sz="2200" dirty="0" err="1" smtClean="0"/>
              <a:t>ScienceDaily</a:t>
            </a:r>
            <a:r>
              <a:rPr lang="en-GB" sz="2200" dirty="0" smtClean="0"/>
              <a:t>, </a:t>
            </a:r>
            <a:r>
              <a:rPr lang="en-GB" sz="2200" dirty="0" err="1" smtClean="0"/>
              <a:t>TechXplore</a:t>
            </a:r>
            <a:r>
              <a:rPr lang="en-GB" sz="2200" dirty="0"/>
              <a:t>, </a:t>
            </a:r>
            <a:r>
              <a:rPr lang="en-GB" sz="2200" dirty="0" err="1" smtClean="0"/>
              <a:t>TechBallad</a:t>
            </a:r>
            <a:r>
              <a:rPr lang="en-GB" sz="2200" dirty="0" smtClean="0"/>
              <a:t>, Semiconductor Engineering, Embedded Conference Finland…)</a:t>
            </a:r>
          </a:p>
          <a:p>
            <a:pPr lvl="2"/>
            <a:r>
              <a:rPr lang="en-GB" sz="2200" dirty="0"/>
              <a:t>NUS engineers quintuple the efficiency of moving data bits in silicon chips for artificial intelligence applications:</a:t>
            </a:r>
          </a:p>
          <a:p>
            <a:pPr marL="914400" lvl="2" indent="0">
              <a:buNone/>
              <a:tabLst>
                <a:tab pos="1143000" algn="l"/>
              </a:tabLst>
            </a:pPr>
            <a:r>
              <a:rPr lang="en-US" sz="2200" dirty="0"/>
              <a:t>	http://news.nus.edu.sg/research/five-times-more-	efficient-data-transfer</a:t>
            </a:r>
          </a:p>
          <a:p>
            <a:pPr marL="914400" lvl="2" indent="0">
              <a:buNone/>
              <a:tabLst>
                <a:tab pos="1143000" algn="l"/>
              </a:tabLst>
            </a:pPr>
            <a:r>
              <a:rPr lang="en-GB" sz="2200" dirty="0"/>
              <a:t>(media coverage on Mirage News, </a:t>
            </a:r>
            <a:r>
              <a:rPr lang="en-GB" sz="2200" dirty="0" err="1"/>
              <a:t>HPCWire</a:t>
            </a:r>
            <a:r>
              <a:rPr lang="en-GB" sz="2200" dirty="0"/>
              <a:t>, </a:t>
            </a:r>
            <a:r>
              <a:rPr lang="en-GB" sz="2200" dirty="0" err="1"/>
              <a:t>EurekAlert</a:t>
            </a:r>
            <a:r>
              <a:rPr lang="en-GB" sz="2200" dirty="0"/>
              <a:t>, Tech </a:t>
            </a:r>
            <a:r>
              <a:rPr lang="en-GB" sz="2200" dirty="0" err="1"/>
              <a:t>Xplore</a:t>
            </a:r>
            <a:r>
              <a:rPr lang="en-GB" sz="2200" dirty="0"/>
              <a:t>, The National Tribune</a:t>
            </a:r>
            <a:r>
              <a:rPr lang="en-GB" sz="2200" dirty="0" smtClean="0"/>
              <a:t>…)</a:t>
            </a:r>
            <a:endParaRPr lang="en-GB" sz="2200" dirty="0"/>
          </a:p>
          <a:p>
            <a:pPr lvl="2"/>
            <a:endParaRPr lang="pt-BR" dirty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00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46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Talks</a:t>
            </a:r>
          </a:p>
          <a:p>
            <a:pPr lvl="2"/>
            <a:r>
              <a:rPr lang="en-GB" sz="2000" dirty="0" smtClean="0"/>
              <a:t>(KEYNOTE) </a:t>
            </a:r>
            <a:r>
              <a:rPr lang="en-GB" sz="2000" dirty="0"/>
              <a:t>Widely-Adaptive </a:t>
            </a:r>
            <a:r>
              <a:rPr lang="en-GB" sz="2000" dirty="0" err="1"/>
              <a:t>Intelligent&amp;Connected</a:t>
            </a:r>
            <a:r>
              <a:rPr lang="en-GB" sz="2000" dirty="0"/>
              <a:t> Systems for Nearly-Unstoppable Operation under Highly Uncertain Power Availability – keynote speech at the IEEE ICCE 2021 conference, Jan 13, 2021, </a:t>
            </a:r>
            <a:r>
              <a:rPr lang="en-GB" sz="2000" dirty="0" err="1"/>
              <a:t>Phu</a:t>
            </a:r>
            <a:r>
              <a:rPr lang="en-GB" sz="2000" dirty="0"/>
              <a:t> </a:t>
            </a:r>
            <a:r>
              <a:rPr lang="en-GB" sz="2000" dirty="0" err="1"/>
              <a:t>Quoc</a:t>
            </a:r>
            <a:r>
              <a:rPr lang="en-GB" sz="2000" dirty="0"/>
              <a:t> Island (Vietnam)</a:t>
            </a:r>
          </a:p>
          <a:p>
            <a:pPr lvl="2"/>
            <a:r>
              <a:rPr lang="en-GB" sz="2000" dirty="0" smtClean="0"/>
              <a:t>(</a:t>
            </a:r>
            <a:r>
              <a:rPr lang="en-GB" sz="2000" dirty="0"/>
              <a:t>KEYNOTE) </a:t>
            </a:r>
            <a:r>
              <a:rPr lang="en-GB" sz="2000" dirty="0" smtClean="0"/>
              <a:t>Survival </a:t>
            </a:r>
            <a:r>
              <a:rPr lang="en-GB" sz="2000" dirty="0"/>
              <a:t>of the fittest: circuits and architectures for computation with ultra-wide power-performance adaptation beyond voltage scaling – keynote speech at the IEEE S3S 2019 conference, Oct 16, 2019, San Jose (USA</a:t>
            </a:r>
            <a:r>
              <a:rPr lang="en-GB" sz="2000" dirty="0" smtClean="0"/>
              <a:t>)</a:t>
            </a:r>
          </a:p>
          <a:p>
            <a:pPr lvl="2"/>
            <a:r>
              <a:rPr lang="en-GB" sz="2000" dirty="0" smtClean="0"/>
              <a:t>(KEYNOTE) Survival </a:t>
            </a:r>
            <a:r>
              <a:rPr lang="en-GB" sz="2000" dirty="0"/>
              <a:t>of the fittest: circuits and architectures with wide power-performance adaptation – Beyond voltage scaling and down to </a:t>
            </a:r>
            <a:r>
              <a:rPr lang="en-GB" sz="2000" dirty="0" err="1"/>
              <a:t>pWs</a:t>
            </a:r>
            <a:r>
              <a:rPr lang="en-GB" sz="2000" dirty="0"/>
              <a:t> – keynote speech at the IEEE </a:t>
            </a:r>
            <a:r>
              <a:rPr lang="en-GB" sz="2000" dirty="0" err="1"/>
              <a:t>MCSoC</a:t>
            </a:r>
            <a:r>
              <a:rPr lang="en-GB" sz="2000" dirty="0"/>
              <a:t> 2019 conference, Oct 1, 2019, </a:t>
            </a:r>
            <a:r>
              <a:rPr lang="en-GB" sz="2000" dirty="0" smtClean="0"/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9955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Talks, Videos, News, Press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47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2000" dirty="0" smtClean="0"/>
              <a:t>(KEYNOTE) Survival </a:t>
            </a:r>
            <a:r>
              <a:rPr lang="en-GB" sz="2000" dirty="0"/>
              <a:t>of the fittest: circuits and architectures with wide power-performance adaptation beyond voltage scaling – keynote speech at the IEEE SOCC 2019 conference, Sept 3, 2019, </a:t>
            </a:r>
            <a:r>
              <a:rPr lang="en-GB" sz="2000" dirty="0" smtClean="0"/>
              <a:t>Singapore</a:t>
            </a:r>
          </a:p>
          <a:p>
            <a:pPr lvl="2"/>
            <a:r>
              <a:rPr lang="en-GB" sz="2000" dirty="0"/>
              <a:t>(KEYNOTE) </a:t>
            </a:r>
            <a:r>
              <a:rPr lang="en-GB" sz="2000" dirty="0" smtClean="0"/>
              <a:t>Energy-Quality </a:t>
            </a:r>
            <a:r>
              <a:rPr lang="en-GB" sz="2000" dirty="0"/>
              <a:t>Scalable Integrated Systems - Preserving Energy Downscaling in the Decade Ahead – keynote speech at the IEEE </a:t>
            </a:r>
            <a:r>
              <a:rPr lang="en-GB" sz="2000" dirty="0" err="1"/>
              <a:t>SigTelCom</a:t>
            </a:r>
            <a:r>
              <a:rPr lang="en-GB" sz="2000" dirty="0"/>
              <a:t> 2019 conference, March 20, 2019, Hanoi (Vietnam)</a:t>
            </a:r>
          </a:p>
          <a:p>
            <a:pPr lvl="2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5799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48</a:t>
            </a:fld>
            <a:endParaRPr lang="en-SG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14" y="764708"/>
          <a:ext cx="4536496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438562">
                  <a:extLst>
                    <a:ext uri="{9D8B030D-6E8A-4147-A177-3AD203B41FA5}">
                      <a16:colId xmlns:a16="http://schemas.microsoft.com/office/drawing/2014/main" val="3027516778"/>
                    </a:ext>
                  </a:extLst>
                </a:gridCol>
                <a:gridCol w="1214694">
                  <a:extLst>
                    <a:ext uri="{9D8B030D-6E8A-4147-A177-3AD203B41FA5}">
                      <a16:colId xmlns:a16="http://schemas.microsoft.com/office/drawing/2014/main" val="34205623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998153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76450787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84889994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8946619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5633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2457659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5762447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09537763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678294120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40880354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438854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15449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78208595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12454941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585193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931801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7935666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56231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414940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907806772"/>
                    </a:ext>
                  </a:extLst>
                </a:gridCol>
              </a:tblGrid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942"/>
                  </a:ext>
                </a:extLst>
              </a:tr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3527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Sub-project 1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System modeling, exploration, integration, demonstration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83146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1.1 System simulation/modeling framework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D1.1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033407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1.2 System on board (SoB) integration/characterization (round #1)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M1.2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39595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1.3 System on board (SoB) integration/characterization (round #2)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M1.3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354132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1.4 System on chip (SoC) partitioning, chip level simulation environment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M1.4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353662"/>
                  </a:ext>
                </a:extLst>
              </a:tr>
              <a:tr h="135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1.5 System on chip (SoC) optimization and integration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D1.5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896823"/>
                  </a:ext>
                </a:extLst>
              </a:tr>
              <a:tr h="139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1.6 SoC characterization and in-field validation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M1.6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32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49</a:t>
            </a:fld>
            <a:endParaRPr lang="en-SG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08" y="649420"/>
          <a:ext cx="4536496" cy="6134100"/>
        </p:xfrm>
        <a:graphic>
          <a:graphicData uri="http://schemas.openxmlformats.org/drawingml/2006/table">
            <a:tbl>
              <a:tblPr firstRow="1" firstCol="1" bandRow="1"/>
              <a:tblGrid>
                <a:gridCol w="438562">
                  <a:extLst>
                    <a:ext uri="{9D8B030D-6E8A-4147-A177-3AD203B41FA5}">
                      <a16:colId xmlns:a16="http://schemas.microsoft.com/office/drawing/2014/main" val="3027516778"/>
                    </a:ext>
                  </a:extLst>
                </a:gridCol>
                <a:gridCol w="1214694">
                  <a:extLst>
                    <a:ext uri="{9D8B030D-6E8A-4147-A177-3AD203B41FA5}">
                      <a16:colId xmlns:a16="http://schemas.microsoft.com/office/drawing/2014/main" val="34205623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998153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76450787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84889994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8946619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5633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2457659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5762447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09537763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678294120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40880354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438854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15449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78208595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12454941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585193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931801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7935666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56231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414940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907806772"/>
                    </a:ext>
                  </a:extLst>
                </a:gridCol>
              </a:tblGrid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942"/>
                  </a:ext>
                </a:extLst>
              </a:tr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3527"/>
                  </a:ext>
                </a:extLst>
              </a:tr>
              <a:tr h="296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Sub-project 2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Energy-centric circuit techniques and interaction at imager-sensemaking and wireless-sensemaking boundary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57253"/>
                  </a:ext>
                </a:extLst>
              </a:tr>
              <a:tr h="137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2.1 Imager and transceiver architectural exploration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D2.1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006301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 Imager and transceiver tapeout and testing (round #1)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D2.2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M2.2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17202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2.3 Imager and transceiver tapeout and testing (round #2)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D2.3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M2.3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859507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2.4 Imager and transceiver final revision for SoC, silicon demonstration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M2.4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59241"/>
                  </a:ext>
                </a:extLst>
              </a:tr>
              <a:tr h="1390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2.5 Final characterization and validation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M2.5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819463"/>
                  </a:ext>
                </a:extLst>
              </a:tr>
              <a:tr h="137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5.1 Internal review meetings with Advisory Board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032390"/>
                  </a:ext>
                </a:extLst>
              </a:tr>
              <a:tr h="1339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5.2 Mid-term review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M5.6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459727"/>
                  </a:ext>
                </a:extLst>
              </a:tr>
              <a:tr h="138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5.3 Final review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M5.7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Circuit Overview and simulation results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</a:t>
            </a:fld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AE4B5-36BA-4737-A67F-87A468F47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82" y="1116026"/>
            <a:ext cx="3241589" cy="23247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17645B-7161-4B34-A92F-A2ECFC5FEED4}"/>
              </a:ext>
            </a:extLst>
          </p:cNvPr>
          <p:cNvSpPr txBox="1"/>
          <p:nvPr/>
        </p:nvSpPr>
        <p:spPr>
          <a:xfrm>
            <a:off x="699525" y="883406"/>
            <a:ext cx="2769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Fig1: Pixel and the readout circuitry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669F17-5B55-4BC6-A4BE-AF8C1745A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214" y="917496"/>
            <a:ext cx="3622747" cy="2160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EC02A-E5AE-49D5-BEBE-B31B202C5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94" y="3573016"/>
            <a:ext cx="3622747" cy="2282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13CB36-9BF7-428A-B09C-C0D8F6351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0336" y="3440802"/>
            <a:ext cx="3844404" cy="2469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6D5ABD-BEAF-4884-A378-092F75B702EA}"/>
              </a:ext>
            </a:extLst>
          </p:cNvPr>
          <p:cNvSpPr txBox="1"/>
          <p:nvPr/>
        </p:nvSpPr>
        <p:spPr>
          <a:xfrm>
            <a:off x="611559" y="5800413"/>
            <a:ext cx="796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There is a offset of 2mV to 6mV before the buffer (Fig3) and after the buffer (Fig 4) </a:t>
            </a:r>
          </a:p>
          <a:p>
            <a:endParaRPr lang="en-SG" dirty="0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C74124D-EE9D-4A0F-9AB7-C1735737F039}"/>
              </a:ext>
            </a:extLst>
          </p:cNvPr>
          <p:cNvSpPr/>
          <p:nvPr/>
        </p:nvSpPr>
        <p:spPr>
          <a:xfrm>
            <a:off x="1259632" y="1988840"/>
            <a:ext cx="45719" cy="24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1A9DDE4-1567-41A8-A213-ED838BE0D138}"/>
              </a:ext>
            </a:extLst>
          </p:cNvPr>
          <p:cNvSpPr/>
          <p:nvPr/>
        </p:nvSpPr>
        <p:spPr>
          <a:xfrm>
            <a:off x="2582065" y="1604185"/>
            <a:ext cx="45719" cy="240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21387-6DA9-42A1-9CD9-3591290468C4}"/>
              </a:ext>
            </a:extLst>
          </p:cNvPr>
          <p:cNvSpPr txBox="1"/>
          <p:nvPr/>
        </p:nvSpPr>
        <p:spPr>
          <a:xfrm>
            <a:off x="1115053" y="1675547"/>
            <a:ext cx="38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dirty="0"/>
              <a:t>row o/p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72FA77-4903-44A1-A8C7-1E8E787122DB}"/>
              </a:ext>
            </a:extLst>
          </p:cNvPr>
          <p:cNvSpPr txBox="1"/>
          <p:nvPr/>
        </p:nvSpPr>
        <p:spPr>
          <a:xfrm>
            <a:off x="2411760" y="12902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dirty="0"/>
              <a:t>top plate</a:t>
            </a:r>
          </a:p>
        </p:txBody>
      </p:sp>
    </p:spTree>
    <p:extLst>
      <p:ext uri="{BB962C8B-B14F-4D97-AF65-F5344CB8AC3E}">
        <p14:creationId xmlns:p14="http://schemas.microsoft.com/office/powerpoint/2010/main" val="5132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50</a:t>
            </a:fld>
            <a:endParaRPr lang="en-SG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14" y="764708"/>
          <a:ext cx="4536496" cy="2804160"/>
        </p:xfrm>
        <a:graphic>
          <a:graphicData uri="http://schemas.openxmlformats.org/drawingml/2006/table">
            <a:tbl>
              <a:tblPr firstRow="1" firstCol="1" bandRow="1"/>
              <a:tblGrid>
                <a:gridCol w="438562">
                  <a:extLst>
                    <a:ext uri="{9D8B030D-6E8A-4147-A177-3AD203B41FA5}">
                      <a16:colId xmlns:a16="http://schemas.microsoft.com/office/drawing/2014/main" val="3027516778"/>
                    </a:ext>
                  </a:extLst>
                </a:gridCol>
                <a:gridCol w="1214694">
                  <a:extLst>
                    <a:ext uri="{9D8B030D-6E8A-4147-A177-3AD203B41FA5}">
                      <a16:colId xmlns:a16="http://schemas.microsoft.com/office/drawing/2014/main" val="34205623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998153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76450787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84889994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8946619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5633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2457659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5762447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09537763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678294120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40880354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438854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15449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78208595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12454941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585193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931801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7935666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56231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414940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907806772"/>
                    </a:ext>
                  </a:extLst>
                </a:gridCol>
              </a:tblGrid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942"/>
                  </a:ext>
                </a:extLst>
              </a:tr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3527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Sub-project 3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Energy-centric machine learning-circuit co-design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158231"/>
                  </a:ext>
                </a:extLst>
              </a:tr>
              <a:tr h="1652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3.1 Deep learning model compression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M3.1a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M3.1b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D3.1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733204"/>
                  </a:ext>
                </a:extLst>
              </a:tr>
              <a:tr h="17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3.2 Energy-aware deep learning network design and training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D3.2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962091"/>
                  </a:ext>
                </a:extLst>
              </a:tr>
              <a:tr h="136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3.3 Saliency model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M3.3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505984"/>
                  </a:ext>
                </a:extLst>
              </a:tr>
              <a:tr h="135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3.4 In-field model fine-tuning, validation and integration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M3.4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9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85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Objectives/Deliverables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51</a:t>
            </a:fld>
            <a:endParaRPr lang="en-SG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3614" y="764708"/>
          <a:ext cx="4536496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438562">
                  <a:extLst>
                    <a:ext uri="{9D8B030D-6E8A-4147-A177-3AD203B41FA5}">
                      <a16:colId xmlns:a16="http://schemas.microsoft.com/office/drawing/2014/main" val="3027516778"/>
                    </a:ext>
                  </a:extLst>
                </a:gridCol>
                <a:gridCol w="1214694">
                  <a:extLst>
                    <a:ext uri="{9D8B030D-6E8A-4147-A177-3AD203B41FA5}">
                      <a16:colId xmlns:a16="http://schemas.microsoft.com/office/drawing/2014/main" val="34205623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998153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76450787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84889994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8946619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5633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22457659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5762447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09537763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678294120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40880354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44388545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2981544946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78208595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912454941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585193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89318018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79356662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5623158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354149407"/>
                    </a:ext>
                  </a:extLst>
                </a:gridCol>
                <a:gridCol w="144162">
                  <a:extLst>
                    <a:ext uri="{9D8B030D-6E8A-4147-A177-3AD203B41FA5}">
                      <a16:colId xmlns:a16="http://schemas.microsoft.com/office/drawing/2014/main" val="1907806772"/>
                    </a:ext>
                  </a:extLst>
                </a:gridCol>
              </a:tblGrid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Year 5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3942"/>
                  </a:ext>
                </a:extLst>
              </a:tr>
              <a:tr h="766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3527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Sub-project 4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Irrelevant activity skipping/EQ-scalable sensemaking circuits/architectures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28182"/>
                  </a:ext>
                </a:extLst>
              </a:tr>
              <a:tr h="134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4.1 Activity skipping architectures/circuits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M4.1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603867"/>
                  </a:ext>
                </a:extLst>
              </a:tr>
              <a:tr h="1349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4.2 EQ-scalable architectures/circuits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M4.2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480629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4.3 Feature extraction, novelty assessment, deep learning, SRAM tapeout and testing (round #1)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D4.3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M4.3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918265"/>
                  </a:ext>
                </a:extLst>
              </a:tr>
              <a:tr h="2373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4.4 Feature extraction, novelty assessment, deep learning, SRAM tapeout and testing (round #2)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D4.4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M4.4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646834"/>
                  </a:ext>
                </a:extLst>
              </a:tr>
              <a:tr h="1355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4.5 Final characterization and validation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SG" sz="10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M4.4</a:t>
                      </a:r>
                      <a:endParaRPr lang="en-SG" sz="10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15" marR="18715" marT="0" marB="0" vert="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75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2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Notes and Suggestions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52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Open discussion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1951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Awards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53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External Awards for Research at International Level in “Evidence” sheet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38712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Patents</a:t>
            </a:r>
            <a:endParaRPr lang="en-US" sz="36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94409" y="569524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54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75441" y="642791"/>
            <a:ext cx="7993117" cy="3769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 of Patents Disclosures/Filed/Granted/Commercialized in “Evidence” sheet in </a:t>
            </a:r>
            <a:r>
              <a:rPr lang="en-US" dirty="0" smtClean="0"/>
              <a:t>“Project-Tracking_Template.xlsx</a:t>
            </a:r>
            <a:r>
              <a:rPr lang="en-US" dirty="0"/>
              <a:t>”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Invention disclosures: … (accumulate over the years, highlight new in red)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Patents filed: … (accumulate over the years, highlight new in red)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Patents granted: … (accumulate over the years, highlight new in red)</a:t>
            </a:r>
          </a:p>
          <a:p>
            <a:pPr lvl="1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Patents commercialized: … (accumulate over the years, highlight new in red)</a:t>
            </a:r>
          </a:p>
        </p:txBody>
      </p:sp>
    </p:spTree>
    <p:extLst>
      <p:ext uri="{BB962C8B-B14F-4D97-AF65-F5344CB8AC3E}">
        <p14:creationId xmlns:p14="http://schemas.microsoft.com/office/powerpoint/2010/main" val="32336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Corner Analysis Simulation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6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764704"/>
            <a:ext cx="8291263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Results are obtained for different corners with fixed biasing conditions</a:t>
            </a:r>
          </a:p>
          <a:p>
            <a:r>
              <a:rPr lang="en-US" sz="2000" dirty="0"/>
              <a:t>Better range can be obtained for SS corner by changing the biasing condition</a:t>
            </a:r>
          </a:p>
          <a:p>
            <a:r>
              <a:rPr lang="en-US" sz="2000" dirty="0"/>
              <a:t>FOM(Power/</a:t>
            </a:r>
            <a:r>
              <a:rPr lang="en-US" sz="2000" dirty="0" err="1"/>
              <a:t>frame.pixel</a:t>
            </a:r>
            <a:r>
              <a:rPr lang="en-US" sz="2000" dirty="0"/>
              <a:t>) @ TT is 1.99pW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7E6A0-37E3-4A54-80D4-B2F4187ED608}"/>
              </a:ext>
            </a:extLst>
          </p:cNvPr>
          <p:cNvSpPr txBox="1"/>
          <p:nvPr/>
        </p:nvSpPr>
        <p:spPr>
          <a:xfrm>
            <a:off x="3491880" y="4240800"/>
            <a:ext cx="2449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Table1: Corner Analysis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E2782-6302-4577-9C42-E0D74DA1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2" y="692696"/>
            <a:ext cx="8028384" cy="35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Floorplan and Layout 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5100"/>
            <a:ext cx="8229600" cy="619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7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764704"/>
            <a:ext cx="8291263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416E6E-3B90-4E4C-8B77-3E6E4DE6D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819962"/>
            <a:ext cx="5410944" cy="18926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18F9BB-6C88-49DA-822A-DB18DD4A51C3}"/>
              </a:ext>
            </a:extLst>
          </p:cNvPr>
          <p:cNvSpPr txBox="1"/>
          <p:nvPr/>
        </p:nvSpPr>
        <p:spPr>
          <a:xfrm>
            <a:off x="323528" y="2857224"/>
            <a:ext cx="7690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Challenges 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Designing the readout circuit to meet the pixel pitch, the dimensions of the readout circuit is extended due to the presence of deep </a:t>
            </a:r>
            <a:r>
              <a:rPr lang="en-SG" dirty="0" err="1"/>
              <a:t>nwell</a:t>
            </a:r>
            <a:endParaRPr lang="en-S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Achieving good matching for the biasing circuit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04C4CF-252C-495E-9C3B-2101EC661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263454"/>
            <a:ext cx="2088596" cy="21094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41FB07-465E-4A63-A6AA-6F49DA77B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982" y="4263454"/>
            <a:ext cx="3203848" cy="837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740B20-92F6-47A0-8481-007611612EE3}"/>
              </a:ext>
            </a:extLst>
          </p:cNvPr>
          <p:cNvSpPr txBox="1"/>
          <p:nvPr/>
        </p:nvSpPr>
        <p:spPr>
          <a:xfrm>
            <a:off x="1187624" y="6433591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Fig5: Tile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C76A38-6B65-4CE5-B027-1C5F754F09B0}"/>
              </a:ext>
            </a:extLst>
          </p:cNvPr>
          <p:cNvSpPr txBox="1"/>
          <p:nvPr/>
        </p:nvSpPr>
        <p:spPr>
          <a:xfrm>
            <a:off x="3995936" y="5209455"/>
            <a:ext cx="1698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400" dirty="0"/>
              <a:t>Fig6: Readout Circuit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FDB54E-537F-4010-BA54-91607A285D1A}"/>
              </a:ext>
            </a:extLst>
          </p:cNvPr>
          <p:cNvSpPr txBox="1"/>
          <p:nvPr/>
        </p:nvSpPr>
        <p:spPr>
          <a:xfrm>
            <a:off x="3049852" y="5733807"/>
            <a:ext cx="461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TSMC 40nm 1P10M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Fill Factor – 35.5%</a:t>
            </a: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Pixel pitch – 5 µm X 5 µm </a:t>
            </a:r>
          </a:p>
        </p:txBody>
      </p:sp>
    </p:spTree>
    <p:extLst>
      <p:ext uri="{BB962C8B-B14F-4D97-AF65-F5344CB8AC3E}">
        <p14:creationId xmlns:p14="http://schemas.microsoft.com/office/powerpoint/2010/main" val="192183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4515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Past Work and References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18568"/>
            <a:ext cx="8229600" cy="5618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0C9E4-4192-43F3-B29E-F5F0BAFF016B}" type="slidenum">
              <a:rPr lang="en-SG" smtClean="0"/>
              <a:t>8</a:t>
            </a:fld>
            <a:endParaRPr lang="en-SG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51520" y="764703"/>
            <a:ext cx="8291263" cy="5330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228600" indent="-228600" algn="l">
              <a:buFont typeface="+mj-lt"/>
              <a:buAutoNum type="arabicPeriod"/>
            </a:pPr>
            <a:r>
              <a:rPr lang="it-IT" sz="1000" b="0" i="0" u="none" strike="noStrike" baseline="0" dirty="0">
                <a:latin typeface="TimesNewRomanPSMT"/>
              </a:rPr>
              <a:t>N. Massari, M. Gottardi, S. Jawed, "A 100μW 64×128-Pixel Contrast-Based </a:t>
            </a:r>
            <a:r>
              <a:rPr lang="en-US" sz="1000" b="0" i="0" u="none" strike="noStrike" baseline="0" dirty="0">
                <a:latin typeface="TimesNewRomanPSMT"/>
              </a:rPr>
              <a:t>Asynchronous Binary Vision Sensor for Wireless Sensor Networks," ISSCC    Dig Tech. Papers, pp. 588-638, Feb. 2008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000" b="0" i="0" u="none" strike="noStrike" baseline="0" dirty="0">
                <a:latin typeface="TimesNewRomanPSMT"/>
              </a:rPr>
              <a:t>M. </a:t>
            </a:r>
            <a:r>
              <a:rPr lang="en-US" sz="1000" b="0" i="0" u="none" strike="noStrike" baseline="0" dirty="0" err="1">
                <a:latin typeface="TimesNewRomanPSMT"/>
              </a:rPr>
              <a:t>Gottardi</a:t>
            </a:r>
            <a:r>
              <a:rPr lang="en-US" sz="1000" b="0" i="0" u="none" strike="noStrike" baseline="0" dirty="0">
                <a:latin typeface="TimesNewRomanPSMT"/>
              </a:rPr>
              <a:t>, N. </a:t>
            </a:r>
            <a:r>
              <a:rPr lang="en-US" sz="1000" b="0" i="0" u="none" strike="noStrike" baseline="0" dirty="0" err="1">
                <a:latin typeface="TimesNewRomanPSMT"/>
              </a:rPr>
              <a:t>Massari</a:t>
            </a:r>
            <a:r>
              <a:rPr lang="en-US" sz="1000" b="0" i="0" u="none" strike="noStrike" baseline="0" dirty="0">
                <a:latin typeface="TimesNewRomanPSMT"/>
              </a:rPr>
              <a:t>, and S. A. Jawed, “A 100W 128x64 Pixels Contrast-Based Asynchronous Binary Sensor for Sensor Network </a:t>
            </a:r>
            <a:r>
              <a:rPr lang="en-US" sz="1000" b="0" i="0" u="none" strike="noStrike" baseline="0" dirty="0" err="1">
                <a:latin typeface="TimesNewRomanPSMT"/>
              </a:rPr>
              <a:t>Applications,”IEEE</a:t>
            </a:r>
            <a:r>
              <a:rPr lang="en-US" sz="1000" b="0" i="0" u="none" strike="noStrike" baseline="0" dirty="0">
                <a:latin typeface="TimesNewRomanPSMT"/>
              </a:rPr>
              <a:t> Journal of Solid State Circuits, vol. 44, no. 5, pp. 1582–1592, May 2009</a:t>
            </a:r>
            <a:endParaRPr lang="en-SG" sz="1000" b="0" i="0" u="none" strike="noStrike" baseline="0" dirty="0">
              <a:latin typeface="TimesNewRomanPSM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SG" sz="1000" b="0" i="0" u="none" strike="noStrike" baseline="0" dirty="0">
                <a:latin typeface="TimesNewRomanPSMT"/>
              </a:rPr>
              <a:t>U. Mallik, M. Clapp, G. </a:t>
            </a:r>
            <a:r>
              <a:rPr lang="en-SG" sz="1000" b="0" i="0" u="none" strike="noStrike" baseline="0" dirty="0" err="1">
                <a:latin typeface="TimesNewRomanPSMT"/>
              </a:rPr>
              <a:t>Cauwenberghs</a:t>
            </a:r>
            <a:r>
              <a:rPr lang="en-SG" sz="1000" b="0" i="0" u="none" strike="noStrike" baseline="0" dirty="0">
                <a:latin typeface="TimesNewRomanPSMT"/>
              </a:rPr>
              <a:t>, &amp; R. Etienne-Cummings, “Temporal </a:t>
            </a:r>
            <a:r>
              <a:rPr lang="en-US" sz="1000" b="0" i="0" u="none" strike="noStrike" baseline="0" dirty="0">
                <a:latin typeface="TimesNewRomanPSMT"/>
              </a:rPr>
              <a:t>change threshold detection imager,” ISSCC Dig Tech. Papers, pp. 362-364, Feb.</a:t>
            </a:r>
            <a:r>
              <a:rPr lang="en-SG" sz="1000" b="0" i="0" u="none" strike="noStrike" baseline="0" dirty="0">
                <a:latin typeface="TimesNewRomanPSMT"/>
              </a:rPr>
              <a:t>2005</a:t>
            </a:r>
            <a:endParaRPr lang="en-US" sz="1000" b="0" i="0" u="none" strike="noStrike" baseline="0" dirty="0">
              <a:latin typeface="TimesNewRomanPSMT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/>
              <a:t>L.-gee Chen, “A single-chip CMOS APS camera with direct frame difference output,” IEEE Journal of Solid-State Circuits, vol. 34, no. 10, pp. 1415-1418,</a:t>
            </a:r>
          </a:p>
          <a:p>
            <a:pPr marL="0" indent="0" algn="l">
              <a:buNone/>
            </a:pPr>
            <a:r>
              <a:rPr lang="en-US" sz="1000" dirty="0"/>
              <a:t>       1999</a:t>
            </a:r>
          </a:p>
          <a:p>
            <a:pPr marL="0" indent="0" algn="l">
              <a:buNone/>
            </a:pPr>
            <a:r>
              <a:rPr lang="en-US" sz="1000" dirty="0"/>
              <a:t>4.    S. Chen; W. Tang; X. Zhang &amp; E. </a:t>
            </a:r>
            <a:r>
              <a:rPr lang="en-US" sz="1000" dirty="0" err="1"/>
              <a:t>Culurciello</a:t>
            </a:r>
            <a:r>
              <a:rPr lang="en-US" sz="1000" dirty="0"/>
              <a:t>, "A 64×64 Pixels UWB Wireless Temporal-Difference Digital Image Sensor," IEEE Transactions on Very Large</a:t>
            </a:r>
          </a:p>
          <a:p>
            <a:pPr marL="0" indent="0" algn="l">
              <a:buNone/>
            </a:pPr>
            <a:r>
              <a:rPr lang="en-US" sz="1000" dirty="0"/>
              <a:t>       Scale Integration (VLSI) Systems, vol.20, no.12, pp.2232-2240, Dec. 2012</a:t>
            </a:r>
          </a:p>
          <a:p>
            <a:pPr marL="0" indent="0" algn="l">
              <a:buNone/>
            </a:pPr>
            <a:r>
              <a:rPr lang="en-US" sz="1000" dirty="0"/>
              <a:t>5. “An Energy-efficient Adaptive CMOS Image Sensor” by </a:t>
            </a:r>
            <a:r>
              <a:rPr lang="en-US" sz="1000" dirty="0" err="1"/>
              <a:t>Jaehyuk</a:t>
            </a:r>
            <a:r>
              <a:rPr lang="en-US" sz="1000" dirty="0"/>
              <a:t> Choi, A dissertation submitted in partial fulfillment of the requirements for the degree of       Doctor of Philosophy (Electrical Engineering) in The University of Michigan 2013</a:t>
            </a:r>
          </a:p>
          <a:p>
            <a:pPr marL="0" indent="0" algn="l">
              <a:buNone/>
            </a:pPr>
            <a:r>
              <a:rPr lang="en-US" sz="1000" dirty="0"/>
              <a:t>6. A Low-Power VGA Vision Sensor with Event Detection through Motion Computation based on Pixel-Wise Double-Threshold Background Subtraction and Local Binary Pattern Coding Yu Zou, Massimo </a:t>
            </a:r>
            <a:r>
              <a:rPr lang="en-US" sz="1000" dirty="0" err="1"/>
              <a:t>Gottardi</a:t>
            </a:r>
            <a:r>
              <a:rPr lang="en-US" sz="1000" dirty="0"/>
              <a:t>, Michela </a:t>
            </a:r>
            <a:r>
              <a:rPr lang="en-US" sz="1000" dirty="0" err="1"/>
              <a:t>Lecca</a:t>
            </a:r>
            <a:r>
              <a:rPr lang="en-US" sz="1000" dirty="0"/>
              <a:t>, Matteo </a:t>
            </a:r>
            <a:r>
              <a:rPr lang="en-US" sz="1000" dirty="0" err="1"/>
              <a:t>Perenzoni</a:t>
            </a:r>
            <a:r>
              <a:rPr lang="en-US" sz="1000" dirty="0"/>
              <a:t> Fondazione Bruno Kessler, via </a:t>
            </a:r>
            <a:r>
              <a:rPr lang="en-US" sz="1000" dirty="0" err="1"/>
              <a:t>Sommarive</a:t>
            </a:r>
            <a:r>
              <a:rPr lang="en-US" sz="1000" dirty="0"/>
              <a:t> 18, 38123-Povo, Trento, I</a:t>
            </a:r>
          </a:p>
          <a:p>
            <a:pPr marL="0" indent="0" algn="l">
              <a:buNone/>
            </a:pPr>
            <a:endParaRPr lang="en-US" sz="1000" dirty="0"/>
          </a:p>
          <a:p>
            <a:pPr marL="0" indent="0" algn="l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4068D-E795-48A8-BD41-B9BE1DC4C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763067"/>
            <a:ext cx="62103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9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785786"/>
            <a:ext cx="8856984" cy="1102519"/>
          </a:xfrm>
        </p:spPr>
        <p:txBody>
          <a:bodyPr>
            <a:noAutofit/>
          </a:bodyPr>
          <a:lstStyle/>
          <a:p>
            <a:r>
              <a:rPr lang="en-US" sz="3600" dirty="0"/>
              <a:t>		         : </a:t>
            </a:r>
            <a:r>
              <a:rPr lang="en-SG" sz="3600" dirty="0"/>
              <a:t>Energy-Autonomous</a:t>
            </a:r>
            <a:br>
              <a:rPr lang="en-SG" sz="3600" dirty="0"/>
            </a:br>
            <a:r>
              <a:rPr lang="en-SG" sz="3600" dirty="0"/>
              <a:t>Always-On Cognitive &amp; Attentive Cameras </a:t>
            </a:r>
            <a:br>
              <a:rPr lang="en-SG" sz="3600" dirty="0"/>
            </a:br>
            <a:r>
              <a:rPr lang="en-SG" sz="1200" dirty="0"/>
              <a:t/>
            </a:r>
            <a:br>
              <a:rPr lang="en-SG" sz="1200" dirty="0"/>
            </a:br>
            <a:r>
              <a:rPr lang="en-SG" sz="3600" dirty="0"/>
              <a:t>for Distributed Real-Time Vision </a:t>
            </a:r>
            <a:br>
              <a:rPr lang="en-SG" sz="3600" dirty="0"/>
            </a:br>
            <a:r>
              <a:rPr lang="en-SG" sz="3600" dirty="0"/>
              <a:t>with </a:t>
            </a:r>
            <a:r>
              <a:rPr lang="en-SG" sz="3600" dirty="0" err="1"/>
              <a:t>milliWatt</a:t>
            </a:r>
            <a:r>
              <a:rPr lang="en-SG" sz="3600" dirty="0"/>
              <a:t> Power Consumption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57474" y="4346798"/>
            <a:ext cx="6366854" cy="109842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Quarterly meeting: </a:t>
            </a:r>
            <a:r>
              <a:rPr lang="en-US" sz="2400" i="1" dirty="0" smtClean="0">
                <a:solidFill>
                  <a:schemeClr val="tx1"/>
                </a:solidFill>
              </a:rPr>
              <a:t>July 20, 2020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solidFill>
                  <a:schemeClr val="tx1"/>
                </a:solidFill>
              </a:rPr>
              <a:t>Japesh</a:t>
            </a:r>
            <a:r>
              <a:rPr lang="en-US" sz="2400" dirty="0" smtClean="0">
                <a:solidFill>
                  <a:schemeClr val="tx1"/>
                </a:solidFill>
              </a:rPr>
              <a:t> Vohra</a:t>
            </a:r>
            <a:endParaRPr lang="en-US" sz="2400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78" descr="C:\Users\nrdaxwa\Desktop\CREATE\Logos\NRF logo vertic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363837"/>
            <a:ext cx="595838" cy="2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tedxkrp.com/sites/tedxkrp.com/files/speakers-logos/nus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8140" y="6383347"/>
            <a:ext cx="703042" cy="2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ut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48" y="6316018"/>
            <a:ext cx="823258" cy="4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hirazee\Desktop\NTU Logo Brand\NTU brand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04" t="24069" r="31627" b="25041"/>
          <a:stretch/>
        </p:blipFill>
        <p:spPr bwMode="auto">
          <a:xfrm>
            <a:off x="4487972" y="6356350"/>
            <a:ext cx="1061784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522" y="6352890"/>
            <a:ext cx="354360" cy="3741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9" y="6411005"/>
            <a:ext cx="1458807" cy="24057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84775" y="6257887"/>
            <a:ext cx="8280920" cy="0"/>
          </a:xfrm>
          <a:prstGeom prst="line">
            <a:avLst/>
          </a:prstGeom>
          <a:ln w="38100" cmpd="sng">
            <a:gradFill flip="none" rotWithShape="1">
              <a:gsLst>
                <a:gs pos="63000">
                  <a:srgbClr val="92D050"/>
                </a:gs>
                <a:gs pos="31000">
                  <a:srgbClr val="00B050"/>
                </a:gs>
              </a:gsLst>
              <a:lin ang="108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51520" y="889920"/>
            <a:ext cx="3688830" cy="923330"/>
            <a:chOff x="4869042" y="2479809"/>
            <a:chExt cx="5687680" cy="1423649"/>
          </a:xfrm>
        </p:grpSpPr>
        <p:sp>
          <p:nvSpPr>
            <p:cNvPr id="20" name="TextBox 5"/>
            <p:cNvSpPr txBox="1"/>
            <p:nvPr/>
          </p:nvSpPr>
          <p:spPr>
            <a:xfrm>
              <a:off x="4869042" y="2479809"/>
              <a:ext cx="5687680" cy="142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400" dirty="0">
                  <a:solidFill>
                    <a:srgbClr val="00B050"/>
                  </a:solidFill>
                </a:rPr>
                <a:t>C   </a:t>
              </a:r>
              <a:r>
                <a:rPr lang="en-US" sz="5400" dirty="0" err="1">
                  <a:solidFill>
                    <a:srgbClr val="00B050"/>
                  </a:solidFill>
                </a:rPr>
                <a:t>gniVisi</a:t>
              </a:r>
              <a:r>
                <a:rPr lang="en-US" sz="5400" dirty="0">
                  <a:solidFill>
                    <a:srgbClr val="00B050"/>
                  </a:solidFill>
                </a:rPr>
                <a:t>   n</a:t>
              </a:r>
              <a:endParaRPr lang="en-SG" sz="5400" dirty="0">
                <a:solidFill>
                  <a:srgbClr val="00B050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206" y="2912276"/>
              <a:ext cx="703044" cy="70304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1780" y="2919131"/>
              <a:ext cx="705087" cy="703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5527</TotalTime>
  <Words>3535</Words>
  <Application>Microsoft Office PowerPoint</Application>
  <PresentationFormat>On-screen Show (4:3)</PresentationFormat>
  <Paragraphs>1193</Paragraphs>
  <Slides>54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SimSun</vt:lpstr>
      <vt:lpstr>TimesNewRomanPSMT</vt:lpstr>
      <vt:lpstr>Arial</vt:lpstr>
      <vt:lpstr>Calibri</vt:lpstr>
      <vt:lpstr>Cambria Math</vt:lpstr>
      <vt:lpstr>Times New Roman</vt:lpstr>
      <vt:lpstr>Office Theme</vt:lpstr>
      <vt:lpstr>           : Energy-Autonomous Always-On Cognitive &amp; Attentive Cameras   for Distributed Real-Time Vision  with milliWatt Power Consumption</vt:lpstr>
      <vt:lpstr>Outline</vt:lpstr>
      <vt:lpstr>   Imager-Pixel and readout circuit design </vt:lpstr>
      <vt:lpstr>Outline</vt:lpstr>
      <vt:lpstr>Circuit Overview and simulation results</vt:lpstr>
      <vt:lpstr>Corner Analysis Simulation</vt:lpstr>
      <vt:lpstr>Floorplan and Layout </vt:lpstr>
      <vt:lpstr>Past Work and References</vt:lpstr>
      <vt:lpstr>           : Energy-Autonomous Always-On Cognitive &amp; Attentive Cameras   for Distributed Real-Time Vision  with milliWatt Power Consumption</vt:lpstr>
      <vt:lpstr>Outline</vt:lpstr>
      <vt:lpstr>Research Progress</vt:lpstr>
      <vt:lpstr>Research Progress</vt:lpstr>
      <vt:lpstr>Research Progress</vt:lpstr>
      <vt:lpstr>Research Progress</vt:lpstr>
      <vt:lpstr>Research Progress</vt:lpstr>
      <vt:lpstr>Research Progress</vt:lpstr>
      <vt:lpstr>Novelty Assessment</vt:lpstr>
      <vt:lpstr>Outline</vt:lpstr>
      <vt:lpstr>Why Novelty Assessment</vt:lpstr>
      <vt:lpstr>Last Meeting Overview</vt:lpstr>
      <vt:lpstr>Current Approach and Progress</vt:lpstr>
      <vt:lpstr>Future Work</vt:lpstr>
      <vt:lpstr>           : Energy-Autonomous Always-On Cognitive &amp; Attentive Cameras   for Distributed Real-Time Vision  with milliWatt Power Consumption</vt:lpstr>
      <vt:lpstr>Outline</vt:lpstr>
      <vt:lpstr>Methodology</vt:lpstr>
      <vt:lpstr>Methodology</vt:lpstr>
      <vt:lpstr>Testing and Results</vt:lpstr>
      <vt:lpstr>Object Classification task</vt:lpstr>
      <vt:lpstr>Object detection task </vt:lpstr>
      <vt:lpstr>Compact Network Architectures</vt:lpstr>
      <vt:lpstr>Activation Propagation along the Network</vt:lpstr>
      <vt:lpstr>Video with multiple people moving</vt:lpstr>
      <vt:lpstr>Multiple vehicles moving in a highway</vt:lpstr>
      <vt:lpstr>Cars at a junction stationary and moving</vt:lpstr>
      <vt:lpstr>Discussion</vt:lpstr>
      <vt:lpstr>Objectives/Deliverables</vt:lpstr>
      <vt:lpstr>Objectives/Deliverables</vt:lpstr>
      <vt:lpstr>Visibility</vt:lpstr>
      <vt:lpstr>Research Staff</vt:lpstr>
      <vt:lpstr>Publications</vt:lpstr>
      <vt:lpstr>Publications</vt:lpstr>
      <vt:lpstr>Demos/Public Materials</vt:lpstr>
      <vt:lpstr>Demos/Public Materials</vt:lpstr>
      <vt:lpstr>Talks, Videos, News, Press</vt:lpstr>
      <vt:lpstr>Talks, Videos, News, Press</vt:lpstr>
      <vt:lpstr>Talks, Videos, News, Press</vt:lpstr>
      <vt:lpstr>Talks, Videos, News, Press</vt:lpstr>
      <vt:lpstr>Objectives/Deliverables</vt:lpstr>
      <vt:lpstr>Objectives/Deliverables</vt:lpstr>
      <vt:lpstr>Objectives/Deliverables</vt:lpstr>
      <vt:lpstr>Objectives/Deliverables</vt:lpstr>
      <vt:lpstr>Notes and Suggestions</vt:lpstr>
      <vt:lpstr>Awards</vt:lpstr>
      <vt:lpstr>Patents</vt:lpstr>
    </vt:vector>
  </TitlesOfParts>
  <Company>Singapore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Ren Jie</dc:creator>
  <cp:lastModifiedBy>Alioto, Massimo Bruno</cp:lastModifiedBy>
  <cp:revision>341</cp:revision>
  <cp:lastPrinted>2018-05-17T07:26:46Z</cp:lastPrinted>
  <dcterms:created xsi:type="dcterms:W3CDTF">2012-09-11T07:51:50Z</dcterms:created>
  <dcterms:modified xsi:type="dcterms:W3CDTF">2020-07-20T10:14:44Z</dcterms:modified>
</cp:coreProperties>
</file>