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60" r:id="rId2"/>
    <p:sldId id="259" r:id="rId3"/>
    <p:sldId id="272" r:id="rId4"/>
    <p:sldId id="273" r:id="rId5"/>
    <p:sldId id="274" r:id="rId6"/>
    <p:sldId id="275" r:id="rId7"/>
    <p:sldId id="276" r:id="rId8"/>
    <p:sldId id="277" r:id="rId9"/>
    <p:sldId id="278" r:id="rId10"/>
    <p:sldId id="279" r:id="rId11"/>
    <p:sldId id="281" r:id="rId12"/>
    <p:sldId id="282" r:id="rId13"/>
    <p:sldId id="283" r:id="rId14"/>
    <p:sldId id="284" r:id="rId15"/>
    <p:sldId id="285" r:id="rId16"/>
    <p:sldId id="286" r:id="rId17"/>
    <p:sldId id="287" r:id="rId18"/>
    <p:sldId id="28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289" r:id="rId35"/>
    <p:sldId id="290" r:id="rId36"/>
    <p:sldId id="291" r:id="rId37"/>
    <p:sldId id="292" r:id="rId38"/>
    <p:sldId id="293" r:id="rId39"/>
    <p:sldId id="294" r:id="rId40"/>
    <p:sldId id="295" r:id="rId41"/>
    <p:sldId id="296" r:id="rId42"/>
    <p:sldId id="297" r:id="rId43"/>
    <p:sldId id="298" r:id="rId44"/>
    <p:sldId id="280" r:id="rId45"/>
    <p:sldId id="263" r:id="rId46"/>
    <p:sldId id="319" r:id="rId47"/>
    <p:sldId id="264" r:id="rId48"/>
    <p:sldId id="265" r:id="rId49"/>
    <p:sldId id="266" r:id="rId50"/>
    <p:sldId id="314" r:id="rId51"/>
    <p:sldId id="269" r:id="rId52"/>
    <p:sldId id="315" r:id="rId53"/>
    <p:sldId id="316" r:id="rId54"/>
    <p:sldId id="317" r:id="rId55"/>
    <p:sldId id="318" r:id="rId56"/>
    <p:sldId id="320" r:id="rId57"/>
    <p:sldId id="321" r:id="rId58"/>
    <p:sldId id="322" r:id="rId59"/>
    <p:sldId id="323" r:id="rId60"/>
    <p:sldId id="271" r:id="rId61"/>
    <p:sldId id="267" r:id="rId62"/>
    <p:sldId id="268" r:id="rId6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7BE"/>
    <a:srgbClr val="DC3B3B"/>
    <a:srgbClr val="6BC296"/>
    <a:srgbClr val="66BB8F"/>
    <a:srgbClr val="5FB289"/>
    <a:srgbClr val="D83838"/>
    <a:srgbClr val="62B78C"/>
    <a:srgbClr val="3B65BB"/>
    <a:srgbClr val="61B78B"/>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p:cViewPr>
        <p:scale>
          <a:sx n="100" d="100"/>
          <a:sy n="100" d="100"/>
        </p:scale>
        <p:origin x="1392" y="19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EWUC\Documents\MATLAB\CAMEL\Visual%20-%20Benchmarks\BenchmarkCOmparis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'[BenchmarkCOmparisons.xlsx]After correcting layer error'!$B$263</c:f>
              <c:strCache>
                <c:ptCount val="1"/>
                <c:pt idx="0">
                  <c:v>mAP Matlab (Detection threshold 0.5)</c:v>
                </c:pt>
              </c:strCache>
            </c:strRef>
          </c:tx>
          <c:spPr>
            <a:solidFill>
              <a:schemeClr val="accent1"/>
            </a:solidFill>
            <a:ln>
              <a:noFill/>
            </a:ln>
            <a:effectLst/>
          </c:spPr>
          <c:invertIfNegative val="0"/>
          <c:cat>
            <c:numRef>
              <c:f>'[BenchmarkCOmparisons.xlsx]After correcting layer error'!$A$264:$A$281</c:f>
              <c:numCache>
                <c:formatCode>General</c:formatCode>
                <c:ptCount val="18"/>
                <c:pt idx="0">
                  <c:v>1</c:v>
                </c:pt>
                <c:pt idx="1">
                  <c:v>3</c:v>
                </c:pt>
                <c:pt idx="2">
                  <c:v>4</c:v>
                </c:pt>
                <c:pt idx="3">
                  <c:v>5</c:v>
                </c:pt>
                <c:pt idx="4">
                  <c:v>6</c:v>
                </c:pt>
                <c:pt idx="5">
                  <c:v>7</c:v>
                </c:pt>
                <c:pt idx="6">
                  <c:v>8</c:v>
                </c:pt>
                <c:pt idx="7">
                  <c:v>9</c:v>
                </c:pt>
                <c:pt idx="8">
                  <c:v>10</c:v>
                </c:pt>
                <c:pt idx="9">
                  <c:v>17</c:v>
                </c:pt>
                <c:pt idx="10">
                  <c:v>18</c:v>
                </c:pt>
                <c:pt idx="11">
                  <c:v>19</c:v>
                </c:pt>
                <c:pt idx="12">
                  <c:v>25</c:v>
                </c:pt>
                <c:pt idx="13">
                  <c:v>26</c:v>
                </c:pt>
                <c:pt idx="14">
                  <c:v>27</c:v>
                </c:pt>
                <c:pt idx="15">
                  <c:v>28</c:v>
                </c:pt>
                <c:pt idx="16">
                  <c:v>29</c:v>
                </c:pt>
                <c:pt idx="17">
                  <c:v>30</c:v>
                </c:pt>
              </c:numCache>
            </c:numRef>
          </c:cat>
          <c:val>
            <c:numRef>
              <c:f>'[BenchmarkCOmparisons.xlsx]After correcting layer error'!$B$264:$B$281</c:f>
              <c:numCache>
                <c:formatCode>General</c:formatCode>
                <c:ptCount val="18"/>
                <c:pt idx="0">
                  <c:v>0.60346184107002399</c:v>
                </c:pt>
                <c:pt idx="1">
                  <c:v>0.60804556891233097</c:v>
                </c:pt>
                <c:pt idx="2">
                  <c:v>0.49608160627474701</c:v>
                </c:pt>
                <c:pt idx="3">
                  <c:v>0.90254626368601998</c:v>
                </c:pt>
                <c:pt idx="4">
                  <c:v>0.454448122138707</c:v>
                </c:pt>
                <c:pt idx="5">
                  <c:v>0.13595166163142</c:v>
                </c:pt>
                <c:pt idx="6">
                  <c:v>0.84745762711864403</c:v>
                </c:pt>
                <c:pt idx="7">
                  <c:v>0.12737070283975899</c:v>
                </c:pt>
                <c:pt idx="8">
                  <c:v>0.60593375810696504</c:v>
                </c:pt>
                <c:pt idx="9">
                  <c:v>0.48459101494374102</c:v>
                </c:pt>
                <c:pt idx="10">
                  <c:v>0.52460814429666103</c:v>
                </c:pt>
                <c:pt idx="11">
                  <c:v>0.49963450292397699</c:v>
                </c:pt>
                <c:pt idx="12">
                  <c:v>0.37656947496858401</c:v>
                </c:pt>
                <c:pt idx="13">
                  <c:v>9.3538826639986306E-2</c:v>
                </c:pt>
                <c:pt idx="14">
                  <c:v>0.35303834523741601</c:v>
                </c:pt>
                <c:pt idx="15">
                  <c:v>0.25069239640098001</c:v>
                </c:pt>
                <c:pt idx="16">
                  <c:v>8.6717471753941802E-2</c:v>
                </c:pt>
                <c:pt idx="17">
                  <c:v>0.598796931848109</c:v>
                </c:pt>
              </c:numCache>
            </c:numRef>
          </c:val>
          <c:extLst>
            <c:ext xmlns:c16="http://schemas.microsoft.com/office/drawing/2014/chart" uri="{C3380CC4-5D6E-409C-BE32-E72D297353CC}">
              <c16:uniqueId val="{00000000-17D6-42A3-904F-C534B0672C12}"/>
            </c:ext>
          </c:extLst>
        </c:ser>
        <c:ser>
          <c:idx val="1"/>
          <c:order val="1"/>
          <c:tx>
            <c:strRef>
              <c:f>'[BenchmarkCOmparisons.xlsx]After correcting layer error'!$C$263</c:f>
              <c:strCache>
                <c:ptCount val="1"/>
                <c:pt idx="0">
                  <c:v>Diff method (Conv 1_2_Diff 10_nzero_40)</c:v>
                </c:pt>
              </c:strCache>
            </c:strRef>
          </c:tx>
          <c:spPr>
            <a:solidFill>
              <a:schemeClr val="accent2"/>
            </a:solidFill>
            <a:ln>
              <a:noFill/>
            </a:ln>
            <a:effectLst/>
          </c:spPr>
          <c:invertIfNegative val="0"/>
          <c:val>
            <c:numRef>
              <c:f>'[BenchmarkCOmparisons.xlsx]After correcting layer error'!$C$264:$C$281</c:f>
              <c:numCache>
                <c:formatCode>General</c:formatCode>
                <c:ptCount val="18"/>
                <c:pt idx="0">
                  <c:v>0.57599309153713296</c:v>
                </c:pt>
                <c:pt idx="1">
                  <c:v>0.56077639423507997</c:v>
                </c:pt>
                <c:pt idx="2">
                  <c:v>0.43219778689486299</c:v>
                </c:pt>
                <c:pt idx="3">
                  <c:v>0.83721946380609702</c:v>
                </c:pt>
                <c:pt idx="4">
                  <c:v>0.35995635020195799</c:v>
                </c:pt>
                <c:pt idx="5">
                  <c:v>0.151757188498403</c:v>
                </c:pt>
                <c:pt idx="6">
                  <c:v>0.79318011454153803</c:v>
                </c:pt>
                <c:pt idx="7">
                  <c:v>0.10023142326969101</c:v>
                </c:pt>
                <c:pt idx="8">
                  <c:v>0.55591149505161497</c:v>
                </c:pt>
                <c:pt idx="9">
                  <c:v>0.51247372222895504</c:v>
                </c:pt>
                <c:pt idx="10">
                  <c:v>0.49513790922176598</c:v>
                </c:pt>
                <c:pt idx="11">
                  <c:v>0.49997980122698099</c:v>
                </c:pt>
                <c:pt idx="12">
                  <c:v>0.35778094412691103</c:v>
                </c:pt>
                <c:pt idx="13">
                  <c:v>7.7660407526160505E-2</c:v>
                </c:pt>
                <c:pt idx="14">
                  <c:v>0.34059051819705399</c:v>
                </c:pt>
                <c:pt idx="15">
                  <c:v>0.21519764474613001</c:v>
                </c:pt>
                <c:pt idx="16">
                  <c:v>8.1600789931323095E-2</c:v>
                </c:pt>
                <c:pt idx="17">
                  <c:v>0.55395141796668701</c:v>
                </c:pt>
              </c:numCache>
            </c:numRef>
          </c:val>
          <c:extLst>
            <c:ext xmlns:c16="http://schemas.microsoft.com/office/drawing/2014/chart" uri="{C3380CC4-5D6E-409C-BE32-E72D297353CC}">
              <c16:uniqueId val="{00000001-17D6-42A3-904F-C534B0672C12}"/>
            </c:ext>
          </c:extLst>
        </c:ser>
        <c:ser>
          <c:idx val="2"/>
          <c:order val="2"/>
          <c:tx>
            <c:strRef>
              <c:f>'[BenchmarkCOmparisons.xlsx]After correcting layer error'!$D$263</c:f>
              <c:strCache>
                <c:ptCount val="1"/>
                <c:pt idx="0">
                  <c:v>Replace Relu with Leaky Relu till pool 5 (Conv 1_2_Diff 10_nzero_40)</c:v>
                </c:pt>
              </c:strCache>
            </c:strRef>
          </c:tx>
          <c:spPr>
            <a:solidFill>
              <a:schemeClr val="accent3"/>
            </a:solidFill>
            <a:ln>
              <a:noFill/>
            </a:ln>
            <a:effectLst/>
          </c:spPr>
          <c:invertIfNegative val="0"/>
          <c:val>
            <c:numRef>
              <c:f>'[BenchmarkCOmparisons.xlsx]After correcting layer error'!$D$264:$D$281</c:f>
              <c:numCache>
                <c:formatCode>General</c:formatCode>
                <c:ptCount val="18"/>
                <c:pt idx="0">
                  <c:v>0.55718701700154605</c:v>
                </c:pt>
                <c:pt idx="1">
                  <c:v>0.63742219061128802</c:v>
                </c:pt>
                <c:pt idx="2">
                  <c:v>0.49336119112031102</c:v>
                </c:pt>
                <c:pt idx="3">
                  <c:v>0.88451925479939597</c:v>
                </c:pt>
                <c:pt idx="4">
                  <c:v>0.37576392208939202</c:v>
                </c:pt>
                <c:pt idx="5">
                  <c:v>0.10019800701633599</c:v>
                </c:pt>
                <c:pt idx="6">
                  <c:v>0.79314711731821497</c:v>
                </c:pt>
                <c:pt idx="7">
                  <c:v>9.5550393321291296E-2</c:v>
                </c:pt>
                <c:pt idx="8">
                  <c:v>0.60531535554280802</c:v>
                </c:pt>
                <c:pt idx="9">
                  <c:v>0.536664716560598</c:v>
                </c:pt>
                <c:pt idx="10">
                  <c:v>0.52268449453898702</c:v>
                </c:pt>
                <c:pt idx="11">
                  <c:v>0.49999109177533502</c:v>
                </c:pt>
                <c:pt idx="12">
                  <c:v>0.36927434347618199</c:v>
                </c:pt>
                <c:pt idx="13">
                  <c:v>9.6330124709294099E-2</c:v>
                </c:pt>
                <c:pt idx="14">
                  <c:v>0.39763330164982502</c:v>
                </c:pt>
                <c:pt idx="15">
                  <c:v>0.24812841827323501</c:v>
                </c:pt>
                <c:pt idx="16">
                  <c:v>9.4292905721600498E-2</c:v>
                </c:pt>
                <c:pt idx="17">
                  <c:v>0.556175064568452</c:v>
                </c:pt>
              </c:numCache>
            </c:numRef>
          </c:val>
          <c:extLst>
            <c:ext xmlns:c16="http://schemas.microsoft.com/office/drawing/2014/chart" uri="{C3380CC4-5D6E-409C-BE32-E72D297353CC}">
              <c16:uniqueId val="{00000002-17D6-42A3-904F-C534B0672C12}"/>
            </c:ext>
          </c:extLst>
        </c:ser>
        <c:dLbls>
          <c:showLegendKey val="0"/>
          <c:showVal val="0"/>
          <c:showCatName val="0"/>
          <c:showSerName val="0"/>
          <c:showPercent val="0"/>
          <c:showBubbleSize val="0"/>
        </c:dLbls>
        <c:gapWidth val="150"/>
        <c:axId val="-1859089392"/>
        <c:axId val="-1859086128"/>
      </c:barChart>
      <c:catAx>
        <c:axId val="-1859089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Video Sequence NUmber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9086128"/>
        <c:crosses val="autoZero"/>
        <c:auto val="1"/>
        <c:lblAlgn val="ctr"/>
        <c:lblOffset val="100"/>
        <c:noMultiLvlLbl val="0"/>
      </c:catAx>
      <c:valAx>
        <c:axId val="-185908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Accuracy</a:t>
                </a:r>
                <a:r>
                  <a:rPr lang="en-US" baseline="0"/>
                  <a:t> mAP</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9089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E37CBFE-AACC-4984-BD90-17A44F0EE7C8}" type="datetimeFigureOut">
              <a:rPr lang="en-SG" smtClean="0"/>
              <a:t>21/4/2020</a:t>
            </a:fld>
            <a:endParaRPr lang="en-SG"/>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F80A761-DBE2-4CB6-A549-6F6821863A09}" type="slidenum">
              <a:rPr lang="en-SG" smtClean="0"/>
              <a:t>‹#›</a:t>
            </a:fld>
            <a:endParaRPr lang="en-SG"/>
          </a:p>
        </p:txBody>
      </p:sp>
    </p:spTree>
    <p:extLst>
      <p:ext uri="{BB962C8B-B14F-4D97-AF65-F5344CB8AC3E}">
        <p14:creationId xmlns:p14="http://schemas.microsoft.com/office/powerpoint/2010/main" val="3764272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2598941-9BEA-4A10-8768-C8DDB0677172}" type="datetimeFigureOut">
              <a:rPr lang="en-SG" smtClean="0"/>
              <a:t>21/4/2020</a:t>
            </a:fld>
            <a:endParaRPr lang="en-S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00392C8-58CE-42A1-9B77-5BA8643870CC}" type="slidenum">
              <a:rPr lang="en-SG" smtClean="0"/>
              <a:t>‹#›</a:t>
            </a:fld>
            <a:endParaRPr lang="en-SG"/>
          </a:p>
        </p:txBody>
      </p:sp>
    </p:spTree>
    <p:extLst>
      <p:ext uri="{BB962C8B-B14F-4D97-AF65-F5344CB8AC3E}">
        <p14:creationId xmlns:p14="http://schemas.microsoft.com/office/powerpoint/2010/main" val="11875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00392C8-58CE-42A1-9B77-5BA8643870CC}" type="slidenum">
              <a:rPr lang="en-SG" smtClean="0"/>
              <a:t>1</a:t>
            </a:fld>
            <a:endParaRPr lang="en-SG"/>
          </a:p>
        </p:txBody>
      </p:sp>
    </p:spTree>
    <p:extLst>
      <p:ext uri="{BB962C8B-B14F-4D97-AF65-F5344CB8AC3E}">
        <p14:creationId xmlns:p14="http://schemas.microsoft.com/office/powerpoint/2010/main" val="117728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10</a:t>
            </a:fld>
            <a:endParaRPr lang="en-SG"/>
          </a:p>
        </p:txBody>
      </p:sp>
    </p:spTree>
    <p:extLst>
      <p:ext uri="{BB962C8B-B14F-4D97-AF65-F5344CB8AC3E}">
        <p14:creationId xmlns:p14="http://schemas.microsoft.com/office/powerpoint/2010/main" val="160118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00392C8-58CE-42A1-9B77-5BA8643870CC}" type="slidenum">
              <a:rPr lang="en-SG" smtClean="0"/>
              <a:t>11</a:t>
            </a:fld>
            <a:endParaRPr lang="en-SG"/>
          </a:p>
        </p:txBody>
      </p:sp>
    </p:spTree>
    <p:extLst>
      <p:ext uri="{BB962C8B-B14F-4D97-AF65-F5344CB8AC3E}">
        <p14:creationId xmlns:p14="http://schemas.microsoft.com/office/powerpoint/2010/main" val="87837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12</a:t>
            </a:fld>
            <a:endParaRPr lang="en-SG"/>
          </a:p>
        </p:txBody>
      </p:sp>
    </p:spTree>
    <p:extLst>
      <p:ext uri="{BB962C8B-B14F-4D97-AF65-F5344CB8AC3E}">
        <p14:creationId xmlns:p14="http://schemas.microsoft.com/office/powerpoint/2010/main" val="190390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13</a:t>
            </a:fld>
            <a:endParaRPr lang="en-SG"/>
          </a:p>
        </p:txBody>
      </p:sp>
    </p:spTree>
    <p:extLst>
      <p:ext uri="{BB962C8B-B14F-4D97-AF65-F5344CB8AC3E}">
        <p14:creationId xmlns:p14="http://schemas.microsoft.com/office/powerpoint/2010/main" val="168820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14</a:t>
            </a:fld>
            <a:endParaRPr lang="en-SG"/>
          </a:p>
        </p:txBody>
      </p:sp>
    </p:spTree>
    <p:extLst>
      <p:ext uri="{BB962C8B-B14F-4D97-AF65-F5344CB8AC3E}">
        <p14:creationId xmlns:p14="http://schemas.microsoft.com/office/powerpoint/2010/main" val="79207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15</a:t>
            </a:fld>
            <a:endParaRPr lang="en-SG"/>
          </a:p>
        </p:txBody>
      </p:sp>
    </p:spTree>
    <p:extLst>
      <p:ext uri="{BB962C8B-B14F-4D97-AF65-F5344CB8AC3E}">
        <p14:creationId xmlns:p14="http://schemas.microsoft.com/office/powerpoint/2010/main" val="131026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16</a:t>
            </a:fld>
            <a:endParaRPr lang="en-SG"/>
          </a:p>
        </p:txBody>
      </p:sp>
    </p:spTree>
    <p:extLst>
      <p:ext uri="{BB962C8B-B14F-4D97-AF65-F5344CB8AC3E}">
        <p14:creationId xmlns:p14="http://schemas.microsoft.com/office/powerpoint/2010/main" val="124358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17</a:t>
            </a:fld>
            <a:endParaRPr lang="en-SG"/>
          </a:p>
        </p:txBody>
      </p:sp>
    </p:spTree>
    <p:extLst>
      <p:ext uri="{BB962C8B-B14F-4D97-AF65-F5344CB8AC3E}">
        <p14:creationId xmlns:p14="http://schemas.microsoft.com/office/powerpoint/2010/main" val="367058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18</a:t>
            </a:fld>
            <a:endParaRPr lang="en-SG"/>
          </a:p>
        </p:txBody>
      </p:sp>
    </p:spTree>
    <p:extLst>
      <p:ext uri="{BB962C8B-B14F-4D97-AF65-F5344CB8AC3E}">
        <p14:creationId xmlns:p14="http://schemas.microsoft.com/office/powerpoint/2010/main" val="511698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00392C8-58CE-42A1-9B77-5BA8643870CC}" type="slidenum">
              <a:rPr lang="en-SG" smtClean="0"/>
              <a:t>19</a:t>
            </a:fld>
            <a:endParaRPr lang="en-SG"/>
          </a:p>
        </p:txBody>
      </p:sp>
    </p:spTree>
    <p:extLst>
      <p:ext uri="{BB962C8B-B14F-4D97-AF65-F5344CB8AC3E}">
        <p14:creationId xmlns:p14="http://schemas.microsoft.com/office/powerpoint/2010/main" val="198024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2</a:t>
            </a:fld>
            <a:endParaRPr lang="en-SG"/>
          </a:p>
        </p:txBody>
      </p:sp>
    </p:spTree>
    <p:extLst>
      <p:ext uri="{BB962C8B-B14F-4D97-AF65-F5344CB8AC3E}">
        <p14:creationId xmlns:p14="http://schemas.microsoft.com/office/powerpoint/2010/main" val="270425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20</a:t>
            </a:fld>
            <a:endParaRPr lang="en-SG"/>
          </a:p>
        </p:txBody>
      </p:sp>
    </p:spTree>
    <p:extLst>
      <p:ext uri="{BB962C8B-B14F-4D97-AF65-F5344CB8AC3E}">
        <p14:creationId xmlns:p14="http://schemas.microsoft.com/office/powerpoint/2010/main" val="220600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21</a:t>
            </a:fld>
            <a:endParaRPr lang="en-SG"/>
          </a:p>
        </p:txBody>
      </p:sp>
    </p:spTree>
    <p:extLst>
      <p:ext uri="{BB962C8B-B14F-4D97-AF65-F5344CB8AC3E}">
        <p14:creationId xmlns:p14="http://schemas.microsoft.com/office/powerpoint/2010/main" val="4032226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00392C8-58CE-42A1-9B77-5BA8643870CC}" type="slidenum">
              <a:rPr lang="en-SG" smtClean="0"/>
              <a:t>34</a:t>
            </a:fld>
            <a:endParaRPr lang="en-SG"/>
          </a:p>
        </p:txBody>
      </p:sp>
    </p:spTree>
    <p:extLst>
      <p:ext uri="{BB962C8B-B14F-4D97-AF65-F5344CB8AC3E}">
        <p14:creationId xmlns:p14="http://schemas.microsoft.com/office/powerpoint/2010/main" val="242408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35</a:t>
            </a:fld>
            <a:endParaRPr lang="en-SG"/>
          </a:p>
        </p:txBody>
      </p:sp>
    </p:spTree>
    <p:extLst>
      <p:ext uri="{BB962C8B-B14F-4D97-AF65-F5344CB8AC3E}">
        <p14:creationId xmlns:p14="http://schemas.microsoft.com/office/powerpoint/2010/main" val="9827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2FA1C-61A8-4EE9-9594-AE57A4DF761C}" type="slidenum">
              <a:rPr lang="en-US" smtClean="0"/>
              <a:t>36</a:t>
            </a:fld>
            <a:endParaRPr lang="en-US"/>
          </a:p>
        </p:txBody>
      </p:sp>
    </p:spTree>
    <p:extLst>
      <p:ext uri="{BB962C8B-B14F-4D97-AF65-F5344CB8AC3E}">
        <p14:creationId xmlns:p14="http://schemas.microsoft.com/office/powerpoint/2010/main" val="45402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2FA1C-61A8-4EE9-9594-AE57A4DF761C}" type="slidenum">
              <a:rPr lang="en-US" smtClean="0"/>
              <a:t>37</a:t>
            </a:fld>
            <a:endParaRPr lang="en-US"/>
          </a:p>
        </p:txBody>
      </p:sp>
    </p:spTree>
    <p:extLst>
      <p:ext uri="{BB962C8B-B14F-4D97-AF65-F5344CB8AC3E}">
        <p14:creationId xmlns:p14="http://schemas.microsoft.com/office/powerpoint/2010/main" val="1095170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60DA9-7A35-4F62-8CAD-F07CABE2D247}" type="slidenum">
              <a:rPr lang="en-US" smtClean="0"/>
              <a:t>38</a:t>
            </a:fld>
            <a:endParaRPr lang="en-US"/>
          </a:p>
        </p:txBody>
      </p:sp>
    </p:spTree>
    <p:extLst>
      <p:ext uri="{BB962C8B-B14F-4D97-AF65-F5344CB8AC3E}">
        <p14:creationId xmlns:p14="http://schemas.microsoft.com/office/powerpoint/2010/main" val="2285583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60DA9-7A35-4F62-8CAD-F07CABE2D247}" type="slidenum">
              <a:rPr lang="en-US" smtClean="0"/>
              <a:t>39</a:t>
            </a:fld>
            <a:endParaRPr lang="en-US"/>
          </a:p>
        </p:txBody>
      </p:sp>
    </p:spTree>
    <p:extLst>
      <p:ext uri="{BB962C8B-B14F-4D97-AF65-F5344CB8AC3E}">
        <p14:creationId xmlns:p14="http://schemas.microsoft.com/office/powerpoint/2010/main" val="238417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2FA1C-61A8-4EE9-9594-AE57A4DF761C}" type="slidenum">
              <a:rPr lang="en-US" smtClean="0"/>
              <a:t>40</a:t>
            </a:fld>
            <a:endParaRPr lang="en-US"/>
          </a:p>
        </p:txBody>
      </p:sp>
    </p:spTree>
    <p:extLst>
      <p:ext uri="{BB962C8B-B14F-4D97-AF65-F5344CB8AC3E}">
        <p14:creationId xmlns:p14="http://schemas.microsoft.com/office/powerpoint/2010/main" val="3808849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2FA1C-61A8-4EE9-9594-AE57A4DF761C}" type="slidenum">
              <a:rPr lang="en-US" smtClean="0"/>
              <a:t>42</a:t>
            </a:fld>
            <a:endParaRPr lang="en-US"/>
          </a:p>
        </p:txBody>
      </p:sp>
    </p:spTree>
    <p:extLst>
      <p:ext uri="{BB962C8B-B14F-4D97-AF65-F5344CB8AC3E}">
        <p14:creationId xmlns:p14="http://schemas.microsoft.com/office/powerpoint/2010/main" val="227625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00392C8-58CE-42A1-9B77-5BA8643870CC}" type="slidenum">
              <a:rPr lang="en-SG" smtClean="0"/>
              <a:t>3</a:t>
            </a:fld>
            <a:endParaRPr lang="en-SG"/>
          </a:p>
        </p:txBody>
      </p:sp>
    </p:spTree>
    <p:extLst>
      <p:ext uri="{BB962C8B-B14F-4D97-AF65-F5344CB8AC3E}">
        <p14:creationId xmlns:p14="http://schemas.microsoft.com/office/powerpoint/2010/main" val="683348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44</a:t>
            </a:fld>
            <a:endParaRPr lang="en-SG"/>
          </a:p>
        </p:txBody>
      </p:sp>
    </p:spTree>
    <p:extLst>
      <p:ext uri="{BB962C8B-B14F-4D97-AF65-F5344CB8AC3E}">
        <p14:creationId xmlns:p14="http://schemas.microsoft.com/office/powerpoint/2010/main" val="401010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45</a:t>
            </a:fld>
            <a:endParaRPr lang="en-SG"/>
          </a:p>
        </p:txBody>
      </p:sp>
    </p:spTree>
    <p:extLst>
      <p:ext uri="{BB962C8B-B14F-4D97-AF65-F5344CB8AC3E}">
        <p14:creationId xmlns:p14="http://schemas.microsoft.com/office/powerpoint/2010/main" val="2395732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46</a:t>
            </a:fld>
            <a:endParaRPr lang="en-SG"/>
          </a:p>
        </p:txBody>
      </p:sp>
    </p:spTree>
    <p:extLst>
      <p:ext uri="{BB962C8B-B14F-4D97-AF65-F5344CB8AC3E}">
        <p14:creationId xmlns:p14="http://schemas.microsoft.com/office/powerpoint/2010/main" val="2341001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47</a:t>
            </a:fld>
            <a:endParaRPr lang="en-SG"/>
          </a:p>
        </p:txBody>
      </p:sp>
    </p:spTree>
    <p:extLst>
      <p:ext uri="{BB962C8B-B14F-4D97-AF65-F5344CB8AC3E}">
        <p14:creationId xmlns:p14="http://schemas.microsoft.com/office/powerpoint/2010/main" val="4216980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48</a:t>
            </a:fld>
            <a:endParaRPr lang="en-SG"/>
          </a:p>
        </p:txBody>
      </p:sp>
    </p:spTree>
    <p:extLst>
      <p:ext uri="{BB962C8B-B14F-4D97-AF65-F5344CB8AC3E}">
        <p14:creationId xmlns:p14="http://schemas.microsoft.com/office/powerpoint/2010/main" val="2762444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49</a:t>
            </a:fld>
            <a:endParaRPr lang="en-SG"/>
          </a:p>
        </p:txBody>
      </p:sp>
    </p:spTree>
    <p:extLst>
      <p:ext uri="{BB962C8B-B14F-4D97-AF65-F5344CB8AC3E}">
        <p14:creationId xmlns:p14="http://schemas.microsoft.com/office/powerpoint/2010/main" val="1726951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50</a:t>
            </a:fld>
            <a:endParaRPr lang="en-SG"/>
          </a:p>
        </p:txBody>
      </p:sp>
    </p:spTree>
    <p:extLst>
      <p:ext uri="{BB962C8B-B14F-4D97-AF65-F5344CB8AC3E}">
        <p14:creationId xmlns:p14="http://schemas.microsoft.com/office/powerpoint/2010/main" val="1711275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51</a:t>
            </a:fld>
            <a:endParaRPr lang="en-SG"/>
          </a:p>
        </p:txBody>
      </p:sp>
    </p:spTree>
    <p:extLst>
      <p:ext uri="{BB962C8B-B14F-4D97-AF65-F5344CB8AC3E}">
        <p14:creationId xmlns:p14="http://schemas.microsoft.com/office/powerpoint/2010/main" val="1458216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52</a:t>
            </a:fld>
            <a:endParaRPr lang="en-SG"/>
          </a:p>
        </p:txBody>
      </p:sp>
    </p:spTree>
    <p:extLst>
      <p:ext uri="{BB962C8B-B14F-4D97-AF65-F5344CB8AC3E}">
        <p14:creationId xmlns:p14="http://schemas.microsoft.com/office/powerpoint/2010/main" val="200538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53</a:t>
            </a:fld>
            <a:endParaRPr lang="en-SG"/>
          </a:p>
        </p:txBody>
      </p:sp>
    </p:spTree>
    <p:extLst>
      <p:ext uri="{BB962C8B-B14F-4D97-AF65-F5344CB8AC3E}">
        <p14:creationId xmlns:p14="http://schemas.microsoft.com/office/powerpoint/2010/main" val="295913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4</a:t>
            </a:fld>
            <a:endParaRPr lang="en-SG"/>
          </a:p>
        </p:txBody>
      </p:sp>
    </p:spTree>
    <p:extLst>
      <p:ext uri="{BB962C8B-B14F-4D97-AF65-F5344CB8AC3E}">
        <p14:creationId xmlns:p14="http://schemas.microsoft.com/office/powerpoint/2010/main" val="1431441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54</a:t>
            </a:fld>
            <a:endParaRPr lang="en-SG"/>
          </a:p>
        </p:txBody>
      </p:sp>
    </p:spTree>
    <p:extLst>
      <p:ext uri="{BB962C8B-B14F-4D97-AF65-F5344CB8AC3E}">
        <p14:creationId xmlns:p14="http://schemas.microsoft.com/office/powerpoint/2010/main" val="2820533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55</a:t>
            </a:fld>
            <a:endParaRPr lang="en-SG"/>
          </a:p>
        </p:txBody>
      </p:sp>
    </p:spTree>
    <p:extLst>
      <p:ext uri="{BB962C8B-B14F-4D97-AF65-F5344CB8AC3E}">
        <p14:creationId xmlns:p14="http://schemas.microsoft.com/office/powerpoint/2010/main" val="2658422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56</a:t>
            </a:fld>
            <a:endParaRPr lang="en-SG"/>
          </a:p>
        </p:txBody>
      </p:sp>
    </p:spTree>
    <p:extLst>
      <p:ext uri="{BB962C8B-B14F-4D97-AF65-F5344CB8AC3E}">
        <p14:creationId xmlns:p14="http://schemas.microsoft.com/office/powerpoint/2010/main" val="499011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57</a:t>
            </a:fld>
            <a:endParaRPr lang="en-SG"/>
          </a:p>
        </p:txBody>
      </p:sp>
    </p:spTree>
    <p:extLst>
      <p:ext uri="{BB962C8B-B14F-4D97-AF65-F5344CB8AC3E}">
        <p14:creationId xmlns:p14="http://schemas.microsoft.com/office/powerpoint/2010/main" val="852446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58</a:t>
            </a:fld>
            <a:endParaRPr lang="en-SG"/>
          </a:p>
        </p:txBody>
      </p:sp>
    </p:spTree>
    <p:extLst>
      <p:ext uri="{BB962C8B-B14F-4D97-AF65-F5344CB8AC3E}">
        <p14:creationId xmlns:p14="http://schemas.microsoft.com/office/powerpoint/2010/main" val="1525232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59</a:t>
            </a:fld>
            <a:endParaRPr lang="en-SG"/>
          </a:p>
        </p:txBody>
      </p:sp>
    </p:spTree>
    <p:extLst>
      <p:ext uri="{BB962C8B-B14F-4D97-AF65-F5344CB8AC3E}">
        <p14:creationId xmlns:p14="http://schemas.microsoft.com/office/powerpoint/2010/main" val="3683838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60</a:t>
            </a:fld>
            <a:endParaRPr lang="en-SG"/>
          </a:p>
        </p:txBody>
      </p:sp>
    </p:spTree>
    <p:extLst>
      <p:ext uri="{BB962C8B-B14F-4D97-AF65-F5344CB8AC3E}">
        <p14:creationId xmlns:p14="http://schemas.microsoft.com/office/powerpoint/2010/main" val="3227525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61</a:t>
            </a:fld>
            <a:endParaRPr lang="en-SG"/>
          </a:p>
        </p:txBody>
      </p:sp>
    </p:spTree>
    <p:extLst>
      <p:ext uri="{BB962C8B-B14F-4D97-AF65-F5344CB8AC3E}">
        <p14:creationId xmlns:p14="http://schemas.microsoft.com/office/powerpoint/2010/main" val="2129173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D00392C8-58CE-42A1-9B77-5BA8643870CC}" type="slidenum">
              <a:rPr lang="en-SG" smtClean="0"/>
              <a:t>62</a:t>
            </a:fld>
            <a:endParaRPr lang="en-SG"/>
          </a:p>
        </p:txBody>
      </p:sp>
    </p:spTree>
    <p:extLst>
      <p:ext uri="{BB962C8B-B14F-4D97-AF65-F5344CB8AC3E}">
        <p14:creationId xmlns:p14="http://schemas.microsoft.com/office/powerpoint/2010/main" val="253891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5</a:t>
            </a:fld>
            <a:endParaRPr lang="en-SG"/>
          </a:p>
        </p:txBody>
      </p:sp>
    </p:spTree>
    <p:extLst>
      <p:ext uri="{BB962C8B-B14F-4D97-AF65-F5344CB8AC3E}">
        <p14:creationId xmlns:p14="http://schemas.microsoft.com/office/powerpoint/2010/main" val="119094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6</a:t>
            </a:fld>
            <a:endParaRPr lang="en-SG"/>
          </a:p>
        </p:txBody>
      </p:sp>
    </p:spTree>
    <p:extLst>
      <p:ext uri="{BB962C8B-B14F-4D97-AF65-F5344CB8AC3E}">
        <p14:creationId xmlns:p14="http://schemas.microsoft.com/office/powerpoint/2010/main" val="93953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7</a:t>
            </a:fld>
            <a:endParaRPr lang="en-SG"/>
          </a:p>
        </p:txBody>
      </p:sp>
    </p:spTree>
    <p:extLst>
      <p:ext uri="{BB962C8B-B14F-4D97-AF65-F5344CB8AC3E}">
        <p14:creationId xmlns:p14="http://schemas.microsoft.com/office/powerpoint/2010/main" val="2395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8</a:t>
            </a:fld>
            <a:endParaRPr lang="en-SG"/>
          </a:p>
        </p:txBody>
      </p:sp>
    </p:spTree>
    <p:extLst>
      <p:ext uri="{BB962C8B-B14F-4D97-AF65-F5344CB8AC3E}">
        <p14:creationId xmlns:p14="http://schemas.microsoft.com/office/powerpoint/2010/main" val="5625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a:p>
        </p:txBody>
      </p:sp>
      <p:sp>
        <p:nvSpPr>
          <p:cNvPr id="4" name="Slide Number Placeholder 3"/>
          <p:cNvSpPr>
            <a:spLocks noGrp="1"/>
          </p:cNvSpPr>
          <p:nvPr>
            <p:ph type="sldNum" sz="quarter" idx="10"/>
          </p:nvPr>
        </p:nvSpPr>
        <p:spPr/>
        <p:txBody>
          <a:bodyPr/>
          <a:lstStyle/>
          <a:p>
            <a:fld id="{D00392C8-58CE-42A1-9B77-5BA8643870CC}" type="slidenum">
              <a:rPr lang="en-SG" smtClean="0"/>
              <a:t>9</a:t>
            </a:fld>
            <a:endParaRPr lang="en-SG"/>
          </a:p>
        </p:txBody>
      </p:sp>
    </p:spTree>
    <p:extLst>
      <p:ext uri="{BB962C8B-B14F-4D97-AF65-F5344CB8AC3E}">
        <p14:creationId xmlns:p14="http://schemas.microsoft.com/office/powerpoint/2010/main" val="11584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SG" dirty="0"/>
          </a:p>
        </p:txBody>
      </p:sp>
      <p:sp>
        <p:nvSpPr>
          <p:cNvPr id="6" name="Slide Number Placeholder 5"/>
          <p:cNvSpPr>
            <a:spLocks noGrp="1"/>
          </p:cNvSpPr>
          <p:nvPr>
            <p:ph type="sldNum" sz="quarter" idx="12"/>
          </p:nvPr>
        </p:nvSpPr>
        <p:spPr/>
        <p:txBody>
          <a:bodyPr/>
          <a:lstStyle/>
          <a:p>
            <a:fld id="{4010C9E4-4192-43F3-B29E-F5F0BAFF016B}" type="slidenum">
              <a:rPr lang="en-SG" smtClean="0"/>
              <a:t>‹#›</a:t>
            </a:fld>
            <a:endParaRPr lang="en-SG" dirty="0"/>
          </a:p>
        </p:txBody>
      </p:sp>
    </p:spTree>
    <p:extLst>
      <p:ext uri="{BB962C8B-B14F-4D97-AF65-F5344CB8AC3E}">
        <p14:creationId xmlns:p14="http://schemas.microsoft.com/office/powerpoint/2010/main" val="6628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SG"/>
          </a:p>
        </p:txBody>
      </p:sp>
      <p:sp>
        <p:nvSpPr>
          <p:cNvPr id="6" name="Slide Number Placeholder 5"/>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38845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SG"/>
          </a:p>
        </p:txBody>
      </p:sp>
      <p:sp>
        <p:nvSpPr>
          <p:cNvPr id="6" name="Slide Number Placeholder 5"/>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419434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Slide Number Placeholder 5"/>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41795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SG"/>
          </a:p>
        </p:txBody>
      </p:sp>
      <p:sp>
        <p:nvSpPr>
          <p:cNvPr id="6" name="Slide Number Placeholder 5"/>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348932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SG"/>
          </a:p>
        </p:txBody>
      </p:sp>
      <p:sp>
        <p:nvSpPr>
          <p:cNvPr id="7" name="Slide Number Placeholder 6"/>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247753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SG"/>
          </a:p>
        </p:txBody>
      </p:sp>
      <p:sp>
        <p:nvSpPr>
          <p:cNvPr id="9" name="Slide Number Placeholder 8"/>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385531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SG"/>
          </a:p>
        </p:txBody>
      </p:sp>
      <p:sp>
        <p:nvSpPr>
          <p:cNvPr id="5" name="Slide Number Placeholder 4"/>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313145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SG"/>
          </a:p>
        </p:txBody>
      </p:sp>
      <p:sp>
        <p:nvSpPr>
          <p:cNvPr id="4" name="Slide Number Placeholder 3"/>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24006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SG"/>
          </a:p>
        </p:txBody>
      </p:sp>
      <p:sp>
        <p:nvSpPr>
          <p:cNvPr id="7" name="Slide Number Placeholder 6"/>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5470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SG" smtClean="0"/>
              <a:t>9/5/2018</a:t>
            </a:r>
            <a:endParaRPr lang="en-SG"/>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SG"/>
          </a:p>
        </p:txBody>
      </p:sp>
      <p:sp>
        <p:nvSpPr>
          <p:cNvPr id="7" name="Slide Number Placeholder 6"/>
          <p:cNvSpPr>
            <a:spLocks noGrp="1"/>
          </p:cNvSpPr>
          <p:nvPr>
            <p:ph type="sldNum" sz="quarter" idx="12"/>
          </p:nvPr>
        </p:nvSpPr>
        <p:spPr/>
        <p:txBody>
          <a:bodyPr/>
          <a:lstStyle/>
          <a:p>
            <a:fld id="{4010C9E4-4192-43F3-B29E-F5F0BAFF016B}" type="slidenum">
              <a:rPr lang="en-SG" smtClean="0"/>
              <a:t>‹#›</a:t>
            </a:fld>
            <a:endParaRPr lang="en-SG"/>
          </a:p>
        </p:txBody>
      </p:sp>
    </p:spTree>
    <p:extLst>
      <p:ext uri="{BB962C8B-B14F-4D97-AF65-F5344CB8AC3E}">
        <p14:creationId xmlns:p14="http://schemas.microsoft.com/office/powerpoint/2010/main" val="61010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0C9E4-4192-43F3-B29E-F5F0BAFF016B}" type="slidenum">
              <a:rPr lang="en-SG" smtClean="0"/>
              <a:t>‹#›</a:t>
            </a:fld>
            <a:endParaRPr lang="en-SG"/>
          </a:p>
        </p:txBody>
      </p:sp>
      <p:cxnSp>
        <p:nvCxnSpPr>
          <p:cNvPr id="12" name="Straight Connector 11"/>
          <p:cNvCxnSpPr/>
          <p:nvPr userDrawn="1"/>
        </p:nvCxnSpPr>
        <p:spPr>
          <a:xfrm>
            <a:off x="395536" y="558334"/>
            <a:ext cx="8280920" cy="0"/>
          </a:xfrm>
          <a:prstGeom prst="line">
            <a:avLst/>
          </a:prstGeom>
          <a:ln w="38100" cmpd="sng">
            <a:gradFill flip="none" rotWithShape="1">
              <a:gsLst>
                <a:gs pos="63000">
                  <a:srgbClr val="92D050"/>
                </a:gs>
                <a:gs pos="31000">
                  <a:srgbClr val="00B050"/>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AutoShape 4" descr="Image result for ethz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Tree>
    <p:extLst>
      <p:ext uri="{BB962C8B-B14F-4D97-AF65-F5344CB8AC3E}">
        <p14:creationId xmlns:p14="http://schemas.microsoft.com/office/powerpoint/2010/main" val="1252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homepages.inf.ed.ac.uk/rbf/HIPR2/close.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i.org/10.1007/s11554-010-0182-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jpe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6.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NULL"/><Relationship Id="rId4" Type="http://schemas.microsoft.com/office/2007/relationships/hdphoto" Target="../media/hdphoto1.wdp"/><Relationship Id="rId9"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785786"/>
            <a:ext cx="8856984" cy="1102519"/>
          </a:xfrm>
        </p:spPr>
        <p:txBody>
          <a:bodyPr>
            <a:noAutofit/>
          </a:bodyPr>
          <a:lstStyle/>
          <a:p>
            <a:r>
              <a:rPr lang="en-US" sz="3600" dirty="0" smtClean="0"/>
              <a:t>		         : </a:t>
            </a:r>
            <a:r>
              <a:rPr lang="en-SG" sz="3600" dirty="0" smtClean="0"/>
              <a:t>Energy-Autonomous</a:t>
            </a:r>
            <a:br>
              <a:rPr lang="en-SG" sz="3600" dirty="0" smtClean="0"/>
            </a:br>
            <a:r>
              <a:rPr lang="en-SG" sz="3600" dirty="0" smtClean="0"/>
              <a:t>Always-On Cognitive &amp; Attentive Cameras </a:t>
            </a:r>
            <a:br>
              <a:rPr lang="en-SG" sz="3600" dirty="0" smtClean="0"/>
            </a:br>
            <a:r>
              <a:rPr lang="en-SG" sz="1200" dirty="0" smtClean="0"/>
              <a:t/>
            </a:r>
            <a:br>
              <a:rPr lang="en-SG" sz="1200" dirty="0" smtClean="0"/>
            </a:br>
            <a:r>
              <a:rPr lang="en-SG" sz="3600" dirty="0" smtClean="0"/>
              <a:t>for Distributed Real-Time Vision </a:t>
            </a:r>
            <a:br>
              <a:rPr lang="en-SG" sz="3600" dirty="0" smtClean="0"/>
            </a:br>
            <a:r>
              <a:rPr lang="en-SG" sz="3600" dirty="0" smtClean="0"/>
              <a:t>with </a:t>
            </a:r>
            <a:r>
              <a:rPr lang="en-SG" sz="3600" dirty="0" err="1" smtClean="0"/>
              <a:t>milliWatt</a:t>
            </a:r>
            <a:r>
              <a:rPr lang="en-SG" sz="3600" dirty="0" smtClean="0"/>
              <a:t> Power Consumption</a:t>
            </a:r>
            <a:endParaRPr lang="en-US" sz="3600" dirty="0"/>
          </a:p>
        </p:txBody>
      </p:sp>
      <p:sp>
        <p:nvSpPr>
          <p:cNvPr id="5" name="Subtitle 4"/>
          <p:cNvSpPr>
            <a:spLocks noGrp="1"/>
          </p:cNvSpPr>
          <p:nvPr>
            <p:ph type="subTitle" idx="1"/>
          </p:nvPr>
        </p:nvSpPr>
        <p:spPr>
          <a:xfrm>
            <a:off x="1157474" y="4346798"/>
            <a:ext cx="6366854" cy="1098426"/>
          </a:xfrm>
        </p:spPr>
        <p:txBody>
          <a:bodyPr/>
          <a:lstStyle/>
          <a:p>
            <a:pPr>
              <a:spcBef>
                <a:spcPts val="0"/>
              </a:spcBef>
            </a:pPr>
            <a:r>
              <a:rPr lang="en-US" sz="2400" dirty="0">
                <a:solidFill>
                  <a:schemeClr val="tx1"/>
                </a:solidFill>
              </a:rPr>
              <a:t>Quarterly meeting: </a:t>
            </a:r>
            <a:r>
              <a:rPr lang="en-US" sz="2400" i="1" dirty="0" smtClean="0">
                <a:solidFill>
                  <a:schemeClr val="tx1"/>
                </a:solidFill>
              </a:rPr>
              <a:t>April 15, 2020</a:t>
            </a:r>
          </a:p>
          <a:p>
            <a:pPr>
              <a:spcBef>
                <a:spcPts val="0"/>
              </a:spcBef>
            </a:pPr>
            <a:r>
              <a:rPr lang="en-US" sz="2400" dirty="0">
                <a:solidFill>
                  <a:schemeClr val="tx1"/>
                </a:solidFill>
              </a:rPr>
              <a:t>Prof. </a:t>
            </a:r>
            <a:r>
              <a:rPr lang="en-US" sz="2400" dirty="0" smtClean="0">
                <a:solidFill>
                  <a:schemeClr val="tx1"/>
                </a:solidFill>
              </a:rPr>
              <a:t>Massimo Alioto</a:t>
            </a:r>
            <a:endParaRPr lang="en-US" sz="2400" i="1" dirty="0">
              <a:solidFill>
                <a:schemeClr val="tx1"/>
              </a:solidFill>
            </a:endParaRPr>
          </a:p>
          <a:p>
            <a:pPr>
              <a:spcBef>
                <a:spcPts val="0"/>
              </a:spcBef>
            </a:pPr>
            <a:endParaRPr lang="en-US" i="1" dirty="0">
              <a:solidFill>
                <a:schemeClr val="tx1"/>
              </a:solidFill>
            </a:endParaRPr>
          </a:p>
        </p:txBody>
      </p:sp>
      <p:pic>
        <p:nvPicPr>
          <p:cNvPr id="10" name="Picture 78" descr="C:\Users\nrdaxwa\Desktop\CREATE\Logos\NRF logo vertic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6363837"/>
            <a:ext cx="595838" cy="28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descr="http://www.tedxkrp.com/sites/tedxkrp.com/files/speakers-logos/nus-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48140" y="6383347"/>
            <a:ext cx="703042" cy="28601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Image result for sut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948" y="6316018"/>
            <a:ext cx="823258" cy="425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irazee\Desktop\NTU Logo Brand\NTU brand.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304" t="24069" r="31627" b="25041"/>
          <a:stretch/>
        </p:blipFill>
        <p:spPr bwMode="auto">
          <a:xfrm>
            <a:off x="4487972" y="6356350"/>
            <a:ext cx="1061784" cy="36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p:cNvPicPr>
            <a:picLocks noChangeAspect="1"/>
          </p:cNvPicPr>
          <p:nvPr/>
        </p:nvPicPr>
        <p:blipFill>
          <a:blip r:embed="rId7"/>
          <a:stretch>
            <a:fillRect/>
          </a:stretch>
        </p:blipFill>
        <p:spPr>
          <a:xfrm>
            <a:off x="6206522" y="6352890"/>
            <a:ext cx="354360" cy="3741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649" y="6411005"/>
            <a:ext cx="1458807" cy="240575"/>
          </a:xfrm>
          <a:prstGeom prst="rect">
            <a:avLst/>
          </a:prstGeom>
        </p:spPr>
      </p:pic>
      <p:cxnSp>
        <p:nvCxnSpPr>
          <p:cNvPr id="19" name="Straight Connector 18"/>
          <p:cNvCxnSpPr/>
          <p:nvPr/>
        </p:nvCxnSpPr>
        <p:spPr>
          <a:xfrm>
            <a:off x="384775" y="6257887"/>
            <a:ext cx="8280920" cy="0"/>
          </a:xfrm>
          <a:prstGeom prst="line">
            <a:avLst/>
          </a:prstGeom>
          <a:ln w="38100" cmpd="sng">
            <a:gradFill flip="none" rotWithShape="1">
              <a:gsLst>
                <a:gs pos="63000">
                  <a:srgbClr val="92D050"/>
                </a:gs>
                <a:gs pos="31000">
                  <a:srgbClr val="00B050"/>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a:grpSpLocks noChangeAspect="1"/>
          </p:cNvGrpSpPr>
          <p:nvPr/>
        </p:nvGrpSpPr>
        <p:grpSpPr>
          <a:xfrm>
            <a:off x="251520" y="889920"/>
            <a:ext cx="3688830" cy="923330"/>
            <a:chOff x="4869042" y="2479809"/>
            <a:chExt cx="5687680" cy="1423649"/>
          </a:xfrm>
        </p:grpSpPr>
        <p:sp>
          <p:nvSpPr>
            <p:cNvPr id="20" name="TextBox 5"/>
            <p:cNvSpPr txBox="1"/>
            <p:nvPr/>
          </p:nvSpPr>
          <p:spPr>
            <a:xfrm>
              <a:off x="4869042" y="2479809"/>
              <a:ext cx="5687680" cy="14236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solidFill>
                    <a:srgbClr val="00B050"/>
                  </a:solidFill>
                </a:rPr>
                <a:t>C   </a:t>
              </a:r>
              <a:r>
                <a:rPr lang="en-US" sz="5400" dirty="0" err="1" smtClean="0">
                  <a:solidFill>
                    <a:srgbClr val="00B050"/>
                  </a:solidFill>
                </a:rPr>
                <a:t>gniVisi</a:t>
              </a:r>
              <a:r>
                <a:rPr lang="en-US" sz="5400" dirty="0" smtClean="0">
                  <a:solidFill>
                    <a:srgbClr val="00B050"/>
                  </a:solidFill>
                </a:rPr>
                <a:t>   n</a:t>
              </a:r>
              <a:endParaRPr lang="en-SG" sz="5400" dirty="0">
                <a:solidFill>
                  <a:srgbClr val="00B050"/>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3206" y="2912276"/>
              <a:ext cx="703044" cy="70304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1780" y="2919131"/>
              <a:ext cx="705087" cy="703045"/>
            </a:xfrm>
            <a:prstGeom prst="rect">
              <a:avLst/>
            </a:prstGeom>
          </p:spPr>
        </p:pic>
      </p:grpSp>
    </p:spTree>
    <p:extLst>
      <p:ext uri="{BB962C8B-B14F-4D97-AF65-F5344CB8AC3E}">
        <p14:creationId xmlns:p14="http://schemas.microsoft.com/office/powerpoint/2010/main" val="105962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10</a:t>
            </a:fld>
            <a:endParaRPr lang="en-SG" dirty="0"/>
          </a:p>
        </p:txBody>
      </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latin typeface="+mj-lt"/>
              </a:rPr>
              <a:t>Morphological Image Closing</a:t>
            </a:r>
          </a:p>
        </p:txBody>
      </p:sp>
      <p:sp>
        <p:nvSpPr>
          <p:cNvPr id="6" name="TextBox 5">
            <a:extLst>
              <a:ext uri="{FF2B5EF4-FFF2-40B4-BE49-F238E27FC236}">
                <a16:creationId xmlns:a16="http://schemas.microsoft.com/office/drawing/2014/main" id="{73DEC865-2248-4180-938E-194974211010}"/>
              </a:ext>
            </a:extLst>
          </p:cNvPr>
          <p:cNvSpPr txBox="1"/>
          <p:nvPr/>
        </p:nvSpPr>
        <p:spPr>
          <a:xfrm>
            <a:off x="611565" y="4797152"/>
            <a:ext cx="8013571" cy="1200329"/>
          </a:xfrm>
          <a:prstGeom prst="rect">
            <a:avLst/>
          </a:prstGeom>
          <a:noFill/>
        </p:spPr>
        <p:txBody>
          <a:bodyPr wrap="square" rtlCol="0">
            <a:spAutoFit/>
          </a:bodyPr>
          <a:lstStyle/>
          <a:p>
            <a:pPr algn="just"/>
            <a:r>
              <a:rPr lang="en-US" dirty="0"/>
              <a:t>Morphological Image Closing is performed on initial saliency values detected by background subtraction to improve the performance of saliency detection.</a:t>
            </a:r>
          </a:p>
          <a:p>
            <a:pPr algn="just">
              <a:spcAft>
                <a:spcPts val="1200"/>
              </a:spcAft>
            </a:pPr>
            <a:r>
              <a:rPr lang="en-US" dirty="0"/>
              <a:t>It closes the holes within detected salient tiles while keeping the initial region sizes. The image closing window size can be adjusted dynamically.</a:t>
            </a:r>
          </a:p>
        </p:txBody>
      </p:sp>
      <p:sp>
        <p:nvSpPr>
          <p:cNvPr id="9" name="TextBox 8">
            <a:extLst>
              <a:ext uri="{FF2B5EF4-FFF2-40B4-BE49-F238E27FC236}">
                <a16:creationId xmlns:a16="http://schemas.microsoft.com/office/drawing/2014/main" id="{C4C9D9F1-566A-4DC3-89C3-0F416A1B8842}"/>
              </a:ext>
            </a:extLst>
          </p:cNvPr>
          <p:cNvSpPr txBox="1"/>
          <p:nvPr/>
        </p:nvSpPr>
        <p:spPr>
          <a:xfrm>
            <a:off x="2669320" y="6534600"/>
            <a:ext cx="4062919" cy="276999"/>
          </a:xfrm>
          <a:prstGeom prst="rect">
            <a:avLst/>
          </a:prstGeom>
          <a:noFill/>
        </p:spPr>
        <p:txBody>
          <a:bodyPr wrap="square" rtlCol="0">
            <a:spAutoFit/>
          </a:bodyPr>
          <a:lstStyle/>
          <a:p>
            <a:r>
              <a:rPr lang="en-SG" sz="1200" i="1" u="sng" dirty="0">
                <a:solidFill>
                  <a:srgbClr val="0000FF"/>
                </a:solidFill>
                <a:hlinkClick r:id="rId3">
                  <a:extLst>
                    <a:ext uri="{A12FA001-AC4F-418D-AE19-62706E023703}">
                      <ahyp:hlinkClr xmlns="" xmlns:ahyp="http://schemas.microsoft.com/office/drawing/2018/hyperlinkcolor" val="tx"/>
                    </a:ext>
                  </a:extLst>
                </a:hlinkClick>
              </a:rPr>
              <a:t>Source : https://homepages.inf.ed.ac.uk/rbf/HIPR2/close.htm</a:t>
            </a:r>
            <a:endParaRPr lang="en-SG" sz="1200" i="1" u="sng" dirty="0"/>
          </a:p>
        </p:txBody>
      </p:sp>
      <p:grpSp>
        <p:nvGrpSpPr>
          <p:cNvPr id="32" name="Group 31">
            <a:extLst>
              <a:ext uri="{FF2B5EF4-FFF2-40B4-BE49-F238E27FC236}">
                <a16:creationId xmlns:a16="http://schemas.microsoft.com/office/drawing/2014/main" id="{C2D753EE-9F87-4F1C-84CA-3D812ECBFEE8}"/>
              </a:ext>
            </a:extLst>
          </p:cNvPr>
          <p:cNvGrpSpPr/>
          <p:nvPr/>
        </p:nvGrpSpPr>
        <p:grpSpPr>
          <a:xfrm>
            <a:off x="1979712" y="2035746"/>
            <a:ext cx="5184576" cy="2071856"/>
            <a:chOff x="1835696" y="2132856"/>
            <a:chExt cx="5184576" cy="2071856"/>
          </a:xfrm>
        </p:grpSpPr>
        <p:pic>
          <p:nvPicPr>
            <p:cNvPr id="1026" name="Picture 2" descr="phn1thr1">
              <a:extLst>
                <a:ext uri="{FF2B5EF4-FFF2-40B4-BE49-F238E27FC236}">
                  <a16:creationId xmlns:a16="http://schemas.microsoft.com/office/drawing/2014/main" id="{1E90F259-19E5-41E0-8E12-7265457E4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184" y="2132856"/>
              <a:ext cx="2049760" cy="1537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n1clo1">
              <a:extLst>
                <a:ext uri="{FF2B5EF4-FFF2-40B4-BE49-F238E27FC236}">
                  <a16:creationId xmlns:a16="http://schemas.microsoft.com/office/drawing/2014/main" id="{9FD23A97-C084-4BB0-A8C2-5AA84ACA7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488" y="2132856"/>
              <a:ext cx="2049760" cy="15373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562A13B-55E4-47FA-A52D-4F227BAC81A0}"/>
                </a:ext>
              </a:extLst>
            </p:cNvPr>
            <p:cNvSpPr txBox="1"/>
            <p:nvPr/>
          </p:nvSpPr>
          <p:spPr>
            <a:xfrm>
              <a:off x="2402600" y="3675495"/>
              <a:ext cx="1308692" cy="276999"/>
            </a:xfrm>
            <a:prstGeom prst="rect">
              <a:avLst/>
            </a:prstGeom>
            <a:noFill/>
          </p:spPr>
          <p:txBody>
            <a:bodyPr wrap="none" rtlCol="0">
              <a:spAutoFit/>
            </a:bodyPr>
            <a:lstStyle/>
            <a:p>
              <a:r>
                <a:rPr lang="en-US" sz="1200" dirty="0"/>
                <a:t>(A) Original Image</a:t>
              </a:r>
              <a:endParaRPr lang="en-SG" sz="1200" dirty="0"/>
            </a:p>
          </p:txBody>
        </p:sp>
        <p:sp>
          <p:nvSpPr>
            <p:cNvPr id="35" name="TextBox 34">
              <a:extLst>
                <a:ext uri="{FF2B5EF4-FFF2-40B4-BE49-F238E27FC236}">
                  <a16:creationId xmlns:a16="http://schemas.microsoft.com/office/drawing/2014/main" id="{DFE546BD-E576-466B-9CE2-7225ED72CFFB}"/>
                </a:ext>
              </a:extLst>
            </p:cNvPr>
            <p:cNvSpPr txBox="1"/>
            <p:nvPr/>
          </p:nvSpPr>
          <p:spPr>
            <a:xfrm>
              <a:off x="5138904" y="3670176"/>
              <a:ext cx="1194494" cy="276999"/>
            </a:xfrm>
            <a:prstGeom prst="rect">
              <a:avLst/>
            </a:prstGeom>
            <a:noFill/>
          </p:spPr>
          <p:txBody>
            <a:bodyPr wrap="none" rtlCol="0">
              <a:spAutoFit/>
            </a:bodyPr>
            <a:lstStyle/>
            <a:p>
              <a:r>
                <a:rPr lang="en-US" sz="1200" dirty="0"/>
                <a:t>(B) After Closing</a:t>
              </a:r>
              <a:endParaRPr lang="en-SG" sz="1200" dirty="0"/>
            </a:p>
          </p:txBody>
        </p:sp>
        <p:sp>
          <p:nvSpPr>
            <p:cNvPr id="31" name="TextBox 30">
              <a:extLst>
                <a:ext uri="{FF2B5EF4-FFF2-40B4-BE49-F238E27FC236}">
                  <a16:creationId xmlns:a16="http://schemas.microsoft.com/office/drawing/2014/main" id="{18D6973B-DA14-43BF-9491-D4A1B15FD966}"/>
                </a:ext>
              </a:extLst>
            </p:cNvPr>
            <p:cNvSpPr txBox="1"/>
            <p:nvPr/>
          </p:nvSpPr>
          <p:spPr>
            <a:xfrm>
              <a:off x="1835696" y="3927713"/>
              <a:ext cx="5184576" cy="276999"/>
            </a:xfrm>
            <a:prstGeom prst="rect">
              <a:avLst/>
            </a:prstGeom>
            <a:noFill/>
          </p:spPr>
          <p:txBody>
            <a:bodyPr wrap="square" rtlCol="0">
              <a:spAutoFit/>
            </a:bodyPr>
            <a:lstStyle/>
            <a:p>
              <a:r>
                <a:rPr lang="en-US" sz="1200" dirty="0"/>
                <a:t>Figure: Effect of image closing shown in (A) Original Image and (B) After Closing </a:t>
              </a:r>
              <a:endParaRPr lang="en-SG" sz="1200" dirty="0"/>
            </a:p>
          </p:txBody>
        </p:sp>
      </p:grpSp>
    </p:spTree>
    <p:extLst>
      <p:ext uri="{BB962C8B-B14F-4D97-AF65-F5344CB8AC3E}">
        <p14:creationId xmlns:p14="http://schemas.microsoft.com/office/powerpoint/2010/main" val="16540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062" y="1977470"/>
            <a:ext cx="8721402" cy="1019482"/>
          </a:xfrm>
        </p:spPr>
        <p:txBody>
          <a:bodyPr>
            <a:noAutofit/>
          </a:bodyPr>
          <a:lstStyle/>
          <a:p>
            <a:r>
              <a:rPr lang="en-US" sz="3600" dirty="0"/>
              <a:t/>
            </a:r>
            <a:br>
              <a:rPr lang="en-US" sz="3600" dirty="0"/>
            </a:br>
            <a:r>
              <a:rPr lang="en-US" sz="3600" dirty="0"/>
              <a:t/>
            </a:r>
            <a:br>
              <a:rPr lang="en-US" sz="3600" dirty="0"/>
            </a:br>
            <a:r>
              <a:rPr lang="en-US" sz="3600" dirty="0"/>
              <a:t/>
            </a:r>
            <a:br>
              <a:rPr lang="en-US" sz="3600" dirty="0"/>
            </a:br>
            <a:r>
              <a:rPr lang="en-US" sz="3600" dirty="0"/>
              <a:t>Imager-Pixel and readout circuit design</a:t>
            </a:r>
            <a:r>
              <a:rPr lang="en-SG" sz="3600" dirty="0"/>
              <a:t/>
            </a:r>
            <a:br>
              <a:rPr lang="en-SG" sz="3600" dirty="0"/>
            </a:br>
            <a:endParaRPr lang="en-US" sz="3600" dirty="0"/>
          </a:p>
        </p:txBody>
      </p:sp>
      <p:sp>
        <p:nvSpPr>
          <p:cNvPr id="5" name="Subtitle 4"/>
          <p:cNvSpPr>
            <a:spLocks noGrp="1"/>
          </p:cNvSpPr>
          <p:nvPr>
            <p:ph type="subTitle" idx="1"/>
          </p:nvPr>
        </p:nvSpPr>
        <p:spPr>
          <a:xfrm>
            <a:off x="1187624" y="3573016"/>
            <a:ext cx="6366854" cy="1098426"/>
          </a:xfrm>
        </p:spPr>
        <p:txBody>
          <a:bodyPr/>
          <a:lstStyle/>
          <a:p>
            <a:pPr>
              <a:spcBef>
                <a:spcPts val="0"/>
              </a:spcBef>
            </a:pPr>
            <a:r>
              <a:rPr lang="en-US" sz="2400" dirty="0">
                <a:solidFill>
                  <a:schemeClr val="tx1"/>
                </a:solidFill>
              </a:rPr>
              <a:t>Quarterly meeting: </a:t>
            </a:r>
            <a:r>
              <a:rPr lang="en-US" sz="2400" i="1" dirty="0">
                <a:solidFill>
                  <a:schemeClr val="tx1"/>
                </a:solidFill>
              </a:rPr>
              <a:t>(15.04.2020)</a:t>
            </a:r>
          </a:p>
          <a:p>
            <a:pPr>
              <a:spcBef>
                <a:spcPts val="0"/>
              </a:spcBef>
            </a:pPr>
            <a:r>
              <a:rPr lang="en-US" sz="2400" i="1" dirty="0">
                <a:solidFill>
                  <a:schemeClr val="tx1"/>
                </a:solidFill>
              </a:rPr>
              <a:t>Udara Samurdhi Harshanga Kalingage</a:t>
            </a:r>
          </a:p>
          <a:p>
            <a:pPr>
              <a:spcBef>
                <a:spcPts val="0"/>
              </a:spcBef>
            </a:pPr>
            <a:endParaRPr lang="en-US" i="1" dirty="0">
              <a:solidFill>
                <a:schemeClr val="tx1"/>
              </a:solidFill>
            </a:endParaRPr>
          </a:p>
        </p:txBody>
      </p:sp>
      <p:pic>
        <p:nvPicPr>
          <p:cNvPr id="10" name="Picture 78" descr="C:\Users\nrdaxwa\Desktop\CREATE\Logos\NRF logo vertic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6363837"/>
            <a:ext cx="595838" cy="286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http://www.tedxkrp.com/sites/tedxkrp.com/files/speakers-logos/nus-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48140" y="6383347"/>
            <a:ext cx="703042" cy="28601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Image result for sut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948" y="6316018"/>
            <a:ext cx="823258" cy="425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irazee\Desktop\NTU Logo Brand\NTU brand.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304" t="24069" r="31627" b="25041"/>
          <a:stretch/>
        </p:blipFill>
        <p:spPr bwMode="auto">
          <a:xfrm>
            <a:off x="4487972" y="6356350"/>
            <a:ext cx="1061784" cy="3651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6206522" y="6352890"/>
            <a:ext cx="354360" cy="3741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649" y="6411005"/>
            <a:ext cx="1458807" cy="240575"/>
          </a:xfrm>
          <a:prstGeom prst="rect">
            <a:avLst/>
          </a:prstGeom>
        </p:spPr>
      </p:pic>
      <p:cxnSp>
        <p:nvCxnSpPr>
          <p:cNvPr id="19" name="Straight Connector 18"/>
          <p:cNvCxnSpPr/>
          <p:nvPr/>
        </p:nvCxnSpPr>
        <p:spPr>
          <a:xfrm>
            <a:off x="384775" y="6257887"/>
            <a:ext cx="8280920" cy="0"/>
          </a:xfrm>
          <a:prstGeom prst="line">
            <a:avLst/>
          </a:prstGeom>
          <a:ln w="38100" cmpd="sng">
            <a:gradFill flip="none" rotWithShape="1">
              <a:gsLst>
                <a:gs pos="63000">
                  <a:srgbClr val="92D050"/>
                </a:gs>
                <a:gs pos="31000">
                  <a:srgbClr val="00B050"/>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a:grpSpLocks noChangeAspect="1"/>
          </p:cNvGrpSpPr>
          <p:nvPr/>
        </p:nvGrpSpPr>
        <p:grpSpPr>
          <a:xfrm>
            <a:off x="2555776" y="936723"/>
            <a:ext cx="3688830" cy="923330"/>
            <a:chOff x="8421895" y="2551973"/>
            <a:chExt cx="5687680" cy="1423649"/>
          </a:xfrm>
        </p:grpSpPr>
        <p:sp>
          <p:nvSpPr>
            <p:cNvPr id="20" name="TextBox 5"/>
            <p:cNvSpPr txBox="1"/>
            <p:nvPr/>
          </p:nvSpPr>
          <p:spPr>
            <a:xfrm>
              <a:off x="8421895" y="2551973"/>
              <a:ext cx="5687680" cy="14236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a:solidFill>
                    <a:srgbClr val="00B050"/>
                  </a:solidFill>
                </a:rPr>
                <a:t>C   </a:t>
              </a:r>
              <a:r>
                <a:rPr lang="en-US" sz="5400" dirty="0" err="1">
                  <a:solidFill>
                    <a:srgbClr val="00B050"/>
                  </a:solidFill>
                </a:rPr>
                <a:t>gniVisi</a:t>
              </a:r>
              <a:r>
                <a:rPr lang="en-US" sz="5400" dirty="0">
                  <a:solidFill>
                    <a:srgbClr val="00B050"/>
                  </a:solidFill>
                </a:rPr>
                <a:t>   n</a:t>
              </a:r>
              <a:endParaRPr lang="en-SG" sz="5400" dirty="0">
                <a:solidFill>
                  <a:srgbClr val="00B050"/>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86688" y="3026189"/>
              <a:ext cx="703044" cy="70304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19084" y="2965869"/>
              <a:ext cx="705087" cy="703045"/>
            </a:xfrm>
            <a:prstGeom prst="rect">
              <a:avLst/>
            </a:prstGeom>
          </p:spPr>
        </p:pic>
      </p:grpSp>
    </p:spTree>
    <p:extLst>
      <p:ext uri="{BB962C8B-B14F-4D97-AF65-F5344CB8AC3E}">
        <p14:creationId xmlns:p14="http://schemas.microsoft.com/office/powerpoint/2010/main" val="21502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Outline</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12</a:t>
            </a:fld>
            <a:endParaRPr lang="en-SG"/>
          </a:p>
        </p:txBody>
      </p:sp>
      <p:sp>
        <p:nvSpPr>
          <p:cNvPr id="21" name="Content Placeholder 4"/>
          <p:cNvSpPr>
            <a:spLocks noGrp="1"/>
          </p:cNvSpPr>
          <p:nvPr>
            <p:ph idx="1"/>
          </p:nvPr>
        </p:nvSpPr>
        <p:spPr>
          <a:xfrm>
            <a:off x="599090" y="746234"/>
            <a:ext cx="8087710" cy="3937526"/>
          </a:xfrm>
        </p:spPr>
        <p:txBody>
          <a:bodyPr>
            <a:noAutofit/>
          </a:bodyPr>
          <a:lstStyle/>
          <a:p>
            <a:r>
              <a:rPr lang="en-US" dirty="0"/>
              <a:t>Circuit overview</a:t>
            </a:r>
          </a:p>
          <a:p>
            <a:r>
              <a:rPr lang="en-US" dirty="0"/>
              <a:t>Pixel Design-Objectives</a:t>
            </a:r>
          </a:p>
          <a:p>
            <a:r>
              <a:rPr lang="en-US" dirty="0"/>
              <a:t>Pixel Sub-arrays</a:t>
            </a:r>
          </a:p>
          <a:p>
            <a:r>
              <a:rPr lang="en-US" dirty="0"/>
              <a:t>Simulation Results for Pixels</a:t>
            </a:r>
          </a:p>
          <a:p>
            <a:r>
              <a:rPr lang="en-US" dirty="0"/>
              <a:t>Simulation Results for CDS Circuit</a:t>
            </a:r>
          </a:p>
        </p:txBody>
      </p:sp>
    </p:spTree>
    <p:extLst>
      <p:ext uri="{BB962C8B-B14F-4D97-AF65-F5344CB8AC3E}">
        <p14:creationId xmlns:p14="http://schemas.microsoft.com/office/powerpoint/2010/main" val="113162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Circuit Overview</a:t>
            </a:r>
          </a:p>
        </p:txBody>
      </p:sp>
      <p:sp>
        <p:nvSpPr>
          <p:cNvPr id="5" name="Content Placeholder 4"/>
          <p:cNvSpPr txBox="1">
            <a:spLocks/>
          </p:cNvSpPr>
          <p:nvPr/>
        </p:nvSpPr>
        <p:spPr>
          <a:xfrm>
            <a:off x="457200" y="618568"/>
            <a:ext cx="8003232" cy="5308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13</a:t>
            </a:fld>
            <a:endParaRPr lang="en-SG"/>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11" name="Picture 10">
            <a:extLst>
              <a:ext uri="{FF2B5EF4-FFF2-40B4-BE49-F238E27FC236}">
                <a16:creationId xmlns:a16="http://schemas.microsoft.com/office/drawing/2014/main" id="{4F778AFE-1CB8-4E01-A75E-7703334DD24E}"/>
              </a:ext>
            </a:extLst>
          </p:cNvPr>
          <p:cNvPicPr>
            <a:picLocks noChangeAspect="1"/>
          </p:cNvPicPr>
          <p:nvPr/>
        </p:nvPicPr>
        <p:blipFill>
          <a:blip r:embed="rId3"/>
          <a:stretch>
            <a:fillRect/>
          </a:stretch>
        </p:blipFill>
        <p:spPr>
          <a:xfrm>
            <a:off x="323528" y="1606372"/>
            <a:ext cx="8648580" cy="4320480"/>
          </a:xfrm>
          <a:prstGeom prst="rect">
            <a:avLst/>
          </a:prstGeom>
        </p:spPr>
      </p:pic>
      <p:sp>
        <p:nvSpPr>
          <p:cNvPr id="12" name="Arrow: Down 11">
            <a:extLst>
              <a:ext uri="{FF2B5EF4-FFF2-40B4-BE49-F238E27FC236}">
                <a16:creationId xmlns:a16="http://schemas.microsoft.com/office/drawing/2014/main" id="{C676D89A-3CE3-48F5-90C3-3ABB62A99D4F}"/>
              </a:ext>
            </a:extLst>
          </p:cNvPr>
          <p:cNvSpPr/>
          <p:nvPr/>
        </p:nvSpPr>
        <p:spPr>
          <a:xfrm>
            <a:off x="2915816" y="1988840"/>
            <a:ext cx="72008" cy="1152128"/>
          </a:xfrm>
          <a:prstGeom prst="downArrow">
            <a:avLst/>
          </a:prstGeom>
          <a:solidFill>
            <a:srgbClr val="3D6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Arrow: Down 12">
            <a:extLst>
              <a:ext uri="{FF2B5EF4-FFF2-40B4-BE49-F238E27FC236}">
                <a16:creationId xmlns:a16="http://schemas.microsoft.com/office/drawing/2014/main" id="{FC112BF2-2277-466A-804E-B7AF9CAD0067}"/>
              </a:ext>
            </a:extLst>
          </p:cNvPr>
          <p:cNvSpPr/>
          <p:nvPr/>
        </p:nvSpPr>
        <p:spPr>
          <a:xfrm>
            <a:off x="7884368" y="3115062"/>
            <a:ext cx="72008" cy="486152"/>
          </a:xfrm>
          <a:prstGeom prst="downArrow">
            <a:avLst/>
          </a:prstGeom>
          <a:solidFill>
            <a:srgbClr val="3D6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TextBox 13">
            <a:extLst>
              <a:ext uri="{FF2B5EF4-FFF2-40B4-BE49-F238E27FC236}">
                <a16:creationId xmlns:a16="http://schemas.microsoft.com/office/drawing/2014/main" id="{BF4DBB79-5758-4398-B348-A99C38A71463}"/>
              </a:ext>
            </a:extLst>
          </p:cNvPr>
          <p:cNvSpPr txBox="1"/>
          <p:nvPr/>
        </p:nvSpPr>
        <p:spPr>
          <a:xfrm>
            <a:off x="3263080" y="5833823"/>
            <a:ext cx="2769476" cy="307777"/>
          </a:xfrm>
          <a:prstGeom prst="rect">
            <a:avLst/>
          </a:prstGeom>
          <a:noFill/>
        </p:spPr>
        <p:txBody>
          <a:bodyPr wrap="none" rtlCol="0">
            <a:spAutoFit/>
          </a:bodyPr>
          <a:lstStyle/>
          <a:p>
            <a:r>
              <a:rPr lang="en-SG" sz="1400" dirty="0"/>
              <a:t>Fig1: Pixel and the readout circuitry</a:t>
            </a:r>
          </a:p>
        </p:txBody>
      </p:sp>
      <p:sp>
        <p:nvSpPr>
          <p:cNvPr id="15" name="Arrow: Down 14">
            <a:extLst>
              <a:ext uri="{FF2B5EF4-FFF2-40B4-BE49-F238E27FC236}">
                <a16:creationId xmlns:a16="http://schemas.microsoft.com/office/drawing/2014/main" id="{D1A92700-EBBB-4C7B-A774-1E9301DD3E18}"/>
              </a:ext>
            </a:extLst>
          </p:cNvPr>
          <p:cNvSpPr/>
          <p:nvPr/>
        </p:nvSpPr>
        <p:spPr>
          <a:xfrm rot="10800000">
            <a:off x="5292080" y="3861048"/>
            <a:ext cx="72008" cy="486152"/>
          </a:xfrm>
          <a:prstGeom prst="downArrow">
            <a:avLst/>
          </a:prstGeom>
          <a:solidFill>
            <a:srgbClr val="3D6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TextBox 15">
            <a:extLst>
              <a:ext uri="{FF2B5EF4-FFF2-40B4-BE49-F238E27FC236}">
                <a16:creationId xmlns:a16="http://schemas.microsoft.com/office/drawing/2014/main" id="{7F1B4B13-50DE-418C-A624-21149865DB9C}"/>
              </a:ext>
            </a:extLst>
          </p:cNvPr>
          <p:cNvSpPr txBox="1"/>
          <p:nvPr/>
        </p:nvSpPr>
        <p:spPr>
          <a:xfrm>
            <a:off x="4857378" y="4329469"/>
            <a:ext cx="1013419" cy="307777"/>
          </a:xfrm>
          <a:prstGeom prst="rect">
            <a:avLst/>
          </a:prstGeom>
          <a:noFill/>
        </p:spPr>
        <p:txBody>
          <a:bodyPr wrap="none" rtlCol="0">
            <a:spAutoFit/>
          </a:bodyPr>
          <a:lstStyle/>
          <a:p>
            <a:r>
              <a:rPr lang="en-SG" sz="1400" dirty="0"/>
              <a:t>CDS output</a:t>
            </a:r>
          </a:p>
        </p:txBody>
      </p:sp>
    </p:spTree>
    <p:extLst>
      <p:ext uri="{BB962C8B-B14F-4D97-AF65-F5344CB8AC3E}">
        <p14:creationId xmlns:p14="http://schemas.microsoft.com/office/powerpoint/2010/main" val="10903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Pixel Design - Objectives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14</a:t>
            </a:fld>
            <a:endParaRPr lang="en-SG" dirty="0"/>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Pixel pitch &lt; 5µm</a:t>
            </a:r>
          </a:p>
          <a:p>
            <a:r>
              <a:rPr lang="en-US" sz="2000" dirty="0"/>
              <a:t>Design of a pixel with reasonable spectral responsivity in TSMC 40nm standard CMOS process</a:t>
            </a:r>
          </a:p>
          <a:p>
            <a:r>
              <a:rPr lang="en-US" sz="2000" dirty="0"/>
              <a:t>Signal range &gt; 600mV at the pixel output</a:t>
            </a:r>
          </a:p>
          <a:p>
            <a:r>
              <a:rPr lang="en-US" sz="2000" dirty="0"/>
              <a:t>Design and implementation of highly linear photodiode and source follower</a:t>
            </a:r>
          </a:p>
          <a:p>
            <a:pPr marL="0" indent="0">
              <a:buNone/>
            </a:pPr>
            <a:endParaRPr lang="en-US" dirty="0"/>
          </a:p>
        </p:txBody>
      </p:sp>
      <p:pic>
        <p:nvPicPr>
          <p:cNvPr id="2" name="Picture 1">
            <a:extLst>
              <a:ext uri="{FF2B5EF4-FFF2-40B4-BE49-F238E27FC236}">
                <a16:creationId xmlns:a16="http://schemas.microsoft.com/office/drawing/2014/main" id="{E0922FC1-8FD9-4532-AFA6-F30D6A1FC19A}"/>
              </a:ext>
            </a:extLst>
          </p:cNvPr>
          <p:cNvPicPr>
            <a:picLocks noChangeAspect="1"/>
          </p:cNvPicPr>
          <p:nvPr/>
        </p:nvPicPr>
        <p:blipFill>
          <a:blip r:embed="rId3"/>
          <a:stretch>
            <a:fillRect/>
          </a:stretch>
        </p:blipFill>
        <p:spPr>
          <a:xfrm>
            <a:off x="636196" y="3166468"/>
            <a:ext cx="4068684" cy="2088232"/>
          </a:xfrm>
          <a:prstGeom prst="rect">
            <a:avLst/>
          </a:prstGeom>
        </p:spPr>
      </p:pic>
      <p:pic>
        <p:nvPicPr>
          <p:cNvPr id="7" name="Picture 6">
            <a:extLst>
              <a:ext uri="{FF2B5EF4-FFF2-40B4-BE49-F238E27FC236}">
                <a16:creationId xmlns:a16="http://schemas.microsoft.com/office/drawing/2014/main" id="{D99A22B6-6E4D-4496-BF79-4CCFBE98AB9B}"/>
              </a:ext>
            </a:extLst>
          </p:cNvPr>
          <p:cNvPicPr>
            <a:picLocks noChangeAspect="1"/>
          </p:cNvPicPr>
          <p:nvPr/>
        </p:nvPicPr>
        <p:blipFill>
          <a:blip r:embed="rId4"/>
          <a:stretch>
            <a:fillRect/>
          </a:stretch>
        </p:blipFill>
        <p:spPr>
          <a:xfrm>
            <a:off x="5025428" y="3212976"/>
            <a:ext cx="3407725" cy="1832139"/>
          </a:xfrm>
          <a:prstGeom prst="rect">
            <a:avLst/>
          </a:prstGeom>
        </p:spPr>
      </p:pic>
      <p:sp>
        <p:nvSpPr>
          <p:cNvPr id="10" name="TextBox 9">
            <a:extLst>
              <a:ext uri="{FF2B5EF4-FFF2-40B4-BE49-F238E27FC236}">
                <a16:creationId xmlns:a16="http://schemas.microsoft.com/office/drawing/2014/main" id="{F273A01E-49BC-4AC4-B58D-6A085944492F}"/>
              </a:ext>
            </a:extLst>
          </p:cNvPr>
          <p:cNvSpPr txBox="1"/>
          <p:nvPr/>
        </p:nvSpPr>
        <p:spPr>
          <a:xfrm>
            <a:off x="1106086" y="5384187"/>
            <a:ext cx="3472041" cy="307777"/>
          </a:xfrm>
          <a:prstGeom prst="rect">
            <a:avLst/>
          </a:prstGeom>
          <a:noFill/>
        </p:spPr>
        <p:txBody>
          <a:bodyPr wrap="none" rtlCol="0">
            <a:spAutoFit/>
          </a:bodyPr>
          <a:lstStyle/>
          <a:p>
            <a:r>
              <a:rPr lang="en-SG" sz="1400" dirty="0"/>
              <a:t>Fig2: Spectral responsivity, QE VS wavelength</a:t>
            </a:r>
          </a:p>
        </p:txBody>
      </p:sp>
      <p:sp>
        <p:nvSpPr>
          <p:cNvPr id="11" name="TextBox 10">
            <a:extLst>
              <a:ext uri="{FF2B5EF4-FFF2-40B4-BE49-F238E27FC236}">
                <a16:creationId xmlns:a16="http://schemas.microsoft.com/office/drawing/2014/main" id="{89DC2F89-49AB-45EA-BB7F-C484C7A9FADF}"/>
              </a:ext>
            </a:extLst>
          </p:cNvPr>
          <p:cNvSpPr txBox="1"/>
          <p:nvPr/>
        </p:nvSpPr>
        <p:spPr>
          <a:xfrm>
            <a:off x="5215950" y="5370425"/>
            <a:ext cx="3741665" cy="523220"/>
          </a:xfrm>
          <a:prstGeom prst="rect">
            <a:avLst/>
          </a:prstGeom>
          <a:noFill/>
        </p:spPr>
        <p:txBody>
          <a:bodyPr wrap="none" rtlCol="0">
            <a:spAutoFit/>
          </a:bodyPr>
          <a:lstStyle/>
          <a:p>
            <a:r>
              <a:rPr lang="en-SG" sz="1400" dirty="0"/>
              <a:t>Fig3: Variation of dynamic range with integration</a:t>
            </a:r>
          </a:p>
          <a:p>
            <a:r>
              <a:rPr lang="en-SG" sz="1400" dirty="0"/>
              <a:t>          time</a:t>
            </a:r>
          </a:p>
        </p:txBody>
      </p:sp>
    </p:spTree>
    <p:extLst>
      <p:ext uri="{BB962C8B-B14F-4D97-AF65-F5344CB8AC3E}">
        <p14:creationId xmlns:p14="http://schemas.microsoft.com/office/powerpoint/2010/main" val="34971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Pixel Sub-arrays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15</a:t>
            </a:fld>
            <a:endParaRPr lang="en-SG"/>
          </a:p>
        </p:txBody>
      </p:sp>
      <p:sp>
        <p:nvSpPr>
          <p:cNvPr id="9" name="Content Placeholder 4"/>
          <p:cNvSpPr txBox="1">
            <a:spLocks/>
          </p:cNvSpPr>
          <p:nvPr/>
        </p:nvSpPr>
        <p:spPr>
          <a:xfrm>
            <a:off x="395536" y="3284984"/>
            <a:ext cx="835292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Photodiode type selected based on the area/cap ratio of the diodes tested</a:t>
            </a:r>
          </a:p>
          <a:p>
            <a:pPr lvl="1"/>
            <a:r>
              <a:rPr lang="en-US" sz="2000" dirty="0"/>
              <a:t>NW/</a:t>
            </a:r>
            <a:r>
              <a:rPr lang="en-US" sz="2000" dirty="0" err="1"/>
              <a:t>Psub</a:t>
            </a:r>
            <a:r>
              <a:rPr lang="en-US" sz="2000" dirty="0"/>
              <a:t> </a:t>
            </a:r>
            <a:r>
              <a:rPr lang="en-US" sz="2000" dirty="0">
                <a:solidFill>
                  <a:srgbClr val="00B050"/>
                </a:solidFill>
              </a:rPr>
              <a:t>Highest</a:t>
            </a:r>
          </a:p>
          <a:p>
            <a:pPr lvl="1"/>
            <a:r>
              <a:rPr lang="en-US" sz="2000" dirty="0"/>
              <a:t>N+/</a:t>
            </a:r>
            <a:r>
              <a:rPr lang="en-US" sz="2000" dirty="0" err="1"/>
              <a:t>psub</a:t>
            </a:r>
            <a:r>
              <a:rPr lang="en-US" sz="2000" dirty="0"/>
              <a:t> </a:t>
            </a:r>
            <a:r>
              <a:rPr lang="en-US" sz="2000" dirty="0">
                <a:solidFill>
                  <a:srgbClr val="00B050"/>
                </a:solidFill>
              </a:rPr>
              <a:t>Moderate(8% less)</a:t>
            </a:r>
          </a:p>
          <a:p>
            <a:pPr lvl="1"/>
            <a:r>
              <a:rPr lang="en-US" sz="2000" dirty="0"/>
              <a:t>P+/NW/</a:t>
            </a:r>
            <a:r>
              <a:rPr lang="en-US" sz="2000" dirty="0" err="1"/>
              <a:t>Psub</a:t>
            </a:r>
            <a:r>
              <a:rPr lang="en-US" sz="2000" dirty="0"/>
              <a:t> </a:t>
            </a:r>
            <a:r>
              <a:rPr lang="en-US" sz="2000" dirty="0">
                <a:solidFill>
                  <a:srgbClr val="00B050"/>
                </a:solidFill>
              </a:rPr>
              <a:t>Moderate</a:t>
            </a:r>
          </a:p>
          <a:p>
            <a:r>
              <a:rPr lang="en-US" sz="2000" dirty="0"/>
              <a:t>Structures with holes are added to test the improvement of QE at shorter wavelength</a:t>
            </a:r>
          </a:p>
          <a:p>
            <a:r>
              <a:rPr lang="en-US" sz="2000" dirty="0"/>
              <a:t>Maximum Aspect ratio for source follower transistor is double the minimum size (2*320nm/270nm) to maintain a pitch &lt; 5</a:t>
            </a:r>
            <a:r>
              <a:rPr lang="el-GR" sz="2000" dirty="0"/>
              <a:t>µ</a:t>
            </a:r>
            <a:r>
              <a:rPr lang="en-SG" sz="2000" dirty="0"/>
              <a:t>m and maximum fill factor</a:t>
            </a:r>
          </a:p>
          <a:p>
            <a:pPr marL="0" indent="0">
              <a:buNone/>
            </a:pPr>
            <a:endParaRPr lang="en-US" sz="2000" dirty="0"/>
          </a:p>
          <a:p>
            <a:pPr marL="457200" lvl="1" indent="0">
              <a:buNone/>
            </a:pPr>
            <a:endParaRPr lang="en-US" dirty="0"/>
          </a:p>
        </p:txBody>
      </p:sp>
      <p:pic>
        <p:nvPicPr>
          <p:cNvPr id="3" name="Picture 2">
            <a:extLst>
              <a:ext uri="{FF2B5EF4-FFF2-40B4-BE49-F238E27FC236}">
                <a16:creationId xmlns:a16="http://schemas.microsoft.com/office/drawing/2014/main" id="{A12BF459-DD29-4CBE-B0CE-1B89B3986E15}"/>
              </a:ext>
            </a:extLst>
          </p:cNvPr>
          <p:cNvPicPr>
            <a:picLocks noChangeAspect="1"/>
          </p:cNvPicPr>
          <p:nvPr/>
        </p:nvPicPr>
        <p:blipFill>
          <a:blip r:embed="rId3"/>
          <a:stretch>
            <a:fillRect/>
          </a:stretch>
        </p:blipFill>
        <p:spPr>
          <a:xfrm>
            <a:off x="2051720" y="576385"/>
            <a:ext cx="5292080" cy="2591415"/>
          </a:xfrm>
          <a:prstGeom prst="rect">
            <a:avLst/>
          </a:prstGeom>
        </p:spPr>
      </p:pic>
      <p:sp>
        <p:nvSpPr>
          <p:cNvPr id="10" name="TextBox 9">
            <a:extLst>
              <a:ext uri="{FF2B5EF4-FFF2-40B4-BE49-F238E27FC236}">
                <a16:creationId xmlns:a16="http://schemas.microsoft.com/office/drawing/2014/main" id="{606D2428-A255-4EC3-926F-F55003BF4DE6}"/>
              </a:ext>
            </a:extLst>
          </p:cNvPr>
          <p:cNvSpPr txBox="1"/>
          <p:nvPr/>
        </p:nvSpPr>
        <p:spPr>
          <a:xfrm>
            <a:off x="3995936" y="3008718"/>
            <a:ext cx="1518108" cy="307777"/>
          </a:xfrm>
          <a:prstGeom prst="rect">
            <a:avLst/>
          </a:prstGeom>
          <a:noFill/>
        </p:spPr>
        <p:txBody>
          <a:bodyPr wrap="none" rtlCol="0">
            <a:spAutoFit/>
          </a:bodyPr>
          <a:lstStyle/>
          <a:p>
            <a:r>
              <a:rPr lang="en-SG" sz="1400" dirty="0"/>
              <a:t>Table1: Sub-arrays</a:t>
            </a:r>
          </a:p>
        </p:txBody>
      </p:sp>
    </p:spTree>
    <p:extLst>
      <p:ext uri="{BB962C8B-B14F-4D97-AF65-F5344CB8AC3E}">
        <p14:creationId xmlns:p14="http://schemas.microsoft.com/office/powerpoint/2010/main" val="38263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Simulation Results for Pixel</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16</a:t>
            </a:fld>
            <a:endParaRPr lang="en-SG"/>
          </a:p>
        </p:txBody>
      </p:sp>
      <p:sp>
        <p:nvSpPr>
          <p:cNvPr id="9" name="Content Placeholder 4"/>
          <p:cNvSpPr txBox="1">
            <a:spLocks/>
          </p:cNvSpPr>
          <p:nvPr/>
        </p:nvSpPr>
        <p:spPr>
          <a:xfrm>
            <a:off x="251520" y="764704"/>
            <a:ext cx="8291263"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sz="2000" dirty="0"/>
          </a:p>
          <a:p>
            <a:endParaRPr lang="en-US" sz="2000" dirty="0"/>
          </a:p>
          <a:p>
            <a:r>
              <a:rPr lang="en-US" sz="2000" dirty="0"/>
              <a:t>The signal range vary with the supply voltage, and reset pulse amplitude</a:t>
            </a:r>
          </a:p>
          <a:p>
            <a:r>
              <a:rPr lang="en-US" sz="2000" dirty="0"/>
              <a:t>Overcast day i.e. 1000 Lux generate 1pA photocurrent</a:t>
            </a:r>
          </a:p>
          <a:p>
            <a:r>
              <a:rPr lang="en-US" sz="2000" dirty="0"/>
              <a:t>The integration time is limited by the minimum voltage for which the source follower input - output relationship is linear</a:t>
            </a:r>
          </a:p>
          <a:p>
            <a:r>
              <a:rPr lang="en-US" sz="2000" dirty="0"/>
              <a:t>Lower integration time -&gt; lower signal range</a:t>
            </a:r>
          </a:p>
          <a:p>
            <a:endParaRPr lang="en-US" sz="2000" dirty="0"/>
          </a:p>
          <a:p>
            <a:pPr marL="0" indent="0">
              <a:buNone/>
            </a:pPr>
            <a:endParaRPr lang="en-US" sz="2000" dirty="0"/>
          </a:p>
          <a:p>
            <a:pPr marL="0" indent="0">
              <a:buNone/>
            </a:pPr>
            <a:r>
              <a:rPr lang="en-US" dirty="0"/>
              <a:t> </a:t>
            </a:r>
          </a:p>
          <a:p>
            <a:pPr marL="457200" lvl="1" indent="0">
              <a:buNone/>
            </a:pPr>
            <a:endParaRPr lang="en-US" dirty="0"/>
          </a:p>
        </p:txBody>
      </p:sp>
      <p:pic>
        <p:nvPicPr>
          <p:cNvPr id="2" name="Picture 1">
            <a:extLst>
              <a:ext uri="{FF2B5EF4-FFF2-40B4-BE49-F238E27FC236}">
                <a16:creationId xmlns:a16="http://schemas.microsoft.com/office/drawing/2014/main" id="{99E2B27D-7999-4680-ABEA-D6938AB25836}"/>
              </a:ext>
            </a:extLst>
          </p:cNvPr>
          <p:cNvPicPr>
            <a:picLocks noChangeAspect="1"/>
          </p:cNvPicPr>
          <p:nvPr/>
        </p:nvPicPr>
        <p:blipFill>
          <a:blip r:embed="rId3"/>
          <a:stretch>
            <a:fillRect/>
          </a:stretch>
        </p:blipFill>
        <p:spPr>
          <a:xfrm>
            <a:off x="593392" y="764704"/>
            <a:ext cx="8091217" cy="2341881"/>
          </a:xfrm>
          <a:prstGeom prst="rect">
            <a:avLst/>
          </a:prstGeom>
        </p:spPr>
      </p:pic>
      <p:sp>
        <p:nvSpPr>
          <p:cNvPr id="13" name="TextBox 12">
            <a:extLst>
              <a:ext uri="{FF2B5EF4-FFF2-40B4-BE49-F238E27FC236}">
                <a16:creationId xmlns:a16="http://schemas.microsoft.com/office/drawing/2014/main" id="{24B7E6A0-37E3-4A54-80D4-B2F4187ED608}"/>
              </a:ext>
            </a:extLst>
          </p:cNvPr>
          <p:cNvSpPr txBox="1"/>
          <p:nvPr/>
        </p:nvSpPr>
        <p:spPr>
          <a:xfrm>
            <a:off x="3779912" y="2986147"/>
            <a:ext cx="1635448" cy="307777"/>
          </a:xfrm>
          <a:prstGeom prst="rect">
            <a:avLst/>
          </a:prstGeom>
          <a:noFill/>
        </p:spPr>
        <p:txBody>
          <a:bodyPr wrap="none" rtlCol="0">
            <a:spAutoFit/>
          </a:bodyPr>
          <a:lstStyle/>
          <a:p>
            <a:r>
              <a:rPr lang="en-SG" sz="1400" dirty="0"/>
              <a:t>Table2: Signal range</a:t>
            </a:r>
          </a:p>
        </p:txBody>
      </p:sp>
    </p:spTree>
    <p:extLst>
      <p:ext uri="{BB962C8B-B14F-4D97-AF65-F5344CB8AC3E}">
        <p14:creationId xmlns:p14="http://schemas.microsoft.com/office/powerpoint/2010/main" val="11468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Simulation Results for Pixel</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17</a:t>
            </a:fld>
            <a:endParaRPr lang="en-SG"/>
          </a:p>
        </p:txBody>
      </p:sp>
      <p:sp>
        <p:nvSpPr>
          <p:cNvPr id="9" name="Content Placeholder 4"/>
          <p:cNvSpPr txBox="1">
            <a:spLocks/>
          </p:cNvSpPr>
          <p:nvPr/>
        </p:nvSpPr>
        <p:spPr>
          <a:xfrm>
            <a:off x="251520" y="764704"/>
            <a:ext cx="8291263"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pPr marL="457200" lvl="1" indent="0">
              <a:buNone/>
            </a:pPr>
            <a:endParaRPr lang="en-US" dirty="0"/>
          </a:p>
        </p:txBody>
      </p:sp>
      <p:pic>
        <p:nvPicPr>
          <p:cNvPr id="7" name="Picture 6">
            <a:extLst>
              <a:ext uri="{FF2B5EF4-FFF2-40B4-BE49-F238E27FC236}">
                <a16:creationId xmlns:a16="http://schemas.microsoft.com/office/drawing/2014/main" id="{E531230F-4BF6-48B6-B556-144B3C897A92}"/>
              </a:ext>
            </a:extLst>
          </p:cNvPr>
          <p:cNvPicPr>
            <a:picLocks noChangeAspect="1"/>
          </p:cNvPicPr>
          <p:nvPr/>
        </p:nvPicPr>
        <p:blipFill>
          <a:blip r:embed="rId3"/>
          <a:stretch>
            <a:fillRect/>
          </a:stretch>
        </p:blipFill>
        <p:spPr>
          <a:xfrm>
            <a:off x="395536" y="854341"/>
            <a:ext cx="3824043" cy="2268997"/>
          </a:xfrm>
          <a:prstGeom prst="rect">
            <a:avLst/>
          </a:prstGeom>
        </p:spPr>
      </p:pic>
      <p:pic>
        <p:nvPicPr>
          <p:cNvPr id="10" name="Picture 9">
            <a:extLst>
              <a:ext uri="{FF2B5EF4-FFF2-40B4-BE49-F238E27FC236}">
                <a16:creationId xmlns:a16="http://schemas.microsoft.com/office/drawing/2014/main" id="{7C4CE061-6A1D-4BB7-8F82-CCBD5C8AF1AF}"/>
              </a:ext>
            </a:extLst>
          </p:cNvPr>
          <p:cNvPicPr>
            <a:picLocks noChangeAspect="1"/>
          </p:cNvPicPr>
          <p:nvPr/>
        </p:nvPicPr>
        <p:blipFill>
          <a:blip r:embed="rId4"/>
          <a:stretch>
            <a:fillRect/>
          </a:stretch>
        </p:blipFill>
        <p:spPr>
          <a:xfrm>
            <a:off x="4734798" y="836712"/>
            <a:ext cx="3720234" cy="2160240"/>
          </a:xfrm>
          <a:prstGeom prst="rect">
            <a:avLst/>
          </a:prstGeom>
        </p:spPr>
      </p:pic>
      <p:pic>
        <p:nvPicPr>
          <p:cNvPr id="11" name="Picture 10">
            <a:extLst>
              <a:ext uri="{FF2B5EF4-FFF2-40B4-BE49-F238E27FC236}">
                <a16:creationId xmlns:a16="http://schemas.microsoft.com/office/drawing/2014/main" id="{209083A5-651F-420B-BF38-BE3099702D02}"/>
              </a:ext>
            </a:extLst>
          </p:cNvPr>
          <p:cNvPicPr>
            <a:picLocks noChangeAspect="1"/>
          </p:cNvPicPr>
          <p:nvPr/>
        </p:nvPicPr>
        <p:blipFill>
          <a:blip r:embed="rId5"/>
          <a:stretch>
            <a:fillRect/>
          </a:stretch>
        </p:blipFill>
        <p:spPr>
          <a:xfrm>
            <a:off x="539552" y="3829690"/>
            <a:ext cx="3737764" cy="2102099"/>
          </a:xfrm>
          <a:prstGeom prst="rect">
            <a:avLst/>
          </a:prstGeom>
        </p:spPr>
      </p:pic>
      <p:sp>
        <p:nvSpPr>
          <p:cNvPr id="3" name="TextBox 2">
            <a:extLst>
              <a:ext uri="{FF2B5EF4-FFF2-40B4-BE49-F238E27FC236}">
                <a16:creationId xmlns:a16="http://schemas.microsoft.com/office/drawing/2014/main" id="{6F2AA78B-69AC-4505-A396-1D22F58454CD}"/>
              </a:ext>
            </a:extLst>
          </p:cNvPr>
          <p:cNvSpPr txBox="1"/>
          <p:nvPr/>
        </p:nvSpPr>
        <p:spPr>
          <a:xfrm>
            <a:off x="4734798" y="3645024"/>
            <a:ext cx="3077562" cy="1200329"/>
          </a:xfrm>
          <a:prstGeom prst="rect">
            <a:avLst/>
          </a:prstGeom>
          <a:noFill/>
        </p:spPr>
        <p:txBody>
          <a:bodyPr wrap="square" rtlCol="0">
            <a:spAutoFit/>
          </a:bodyPr>
          <a:lstStyle/>
          <a:p>
            <a:endParaRPr lang="en-SG" dirty="0"/>
          </a:p>
          <a:p>
            <a:endParaRPr lang="en-SG" dirty="0"/>
          </a:p>
          <a:p>
            <a:endParaRPr lang="en-SG" dirty="0"/>
          </a:p>
          <a:p>
            <a:r>
              <a:rPr lang="en-SG" dirty="0"/>
              <a:t>There is a 200mV offset</a:t>
            </a:r>
          </a:p>
        </p:txBody>
      </p:sp>
      <p:sp>
        <p:nvSpPr>
          <p:cNvPr id="12" name="TextBox 11">
            <a:extLst>
              <a:ext uri="{FF2B5EF4-FFF2-40B4-BE49-F238E27FC236}">
                <a16:creationId xmlns:a16="http://schemas.microsoft.com/office/drawing/2014/main" id="{2102FB9F-024B-47D0-A847-8E39A09E6A41}"/>
              </a:ext>
            </a:extLst>
          </p:cNvPr>
          <p:cNvSpPr txBox="1"/>
          <p:nvPr/>
        </p:nvSpPr>
        <p:spPr>
          <a:xfrm>
            <a:off x="552158" y="886650"/>
            <a:ext cx="484428" cy="307777"/>
          </a:xfrm>
          <a:prstGeom prst="rect">
            <a:avLst/>
          </a:prstGeom>
          <a:noFill/>
        </p:spPr>
        <p:txBody>
          <a:bodyPr wrap="none" rtlCol="0">
            <a:spAutoFit/>
          </a:bodyPr>
          <a:lstStyle/>
          <a:p>
            <a:r>
              <a:rPr lang="en-SG" sz="1400" dirty="0"/>
              <a:t>Fig4</a:t>
            </a:r>
          </a:p>
        </p:txBody>
      </p:sp>
      <p:sp>
        <p:nvSpPr>
          <p:cNvPr id="15" name="TextBox 14">
            <a:extLst>
              <a:ext uri="{FF2B5EF4-FFF2-40B4-BE49-F238E27FC236}">
                <a16:creationId xmlns:a16="http://schemas.microsoft.com/office/drawing/2014/main" id="{5B66B216-D56F-4ACB-80BC-09EDF6E53CB7}"/>
              </a:ext>
            </a:extLst>
          </p:cNvPr>
          <p:cNvSpPr txBox="1"/>
          <p:nvPr/>
        </p:nvSpPr>
        <p:spPr>
          <a:xfrm>
            <a:off x="5084481" y="827927"/>
            <a:ext cx="484428" cy="307777"/>
          </a:xfrm>
          <a:prstGeom prst="rect">
            <a:avLst/>
          </a:prstGeom>
          <a:noFill/>
        </p:spPr>
        <p:txBody>
          <a:bodyPr wrap="none" rtlCol="0">
            <a:spAutoFit/>
          </a:bodyPr>
          <a:lstStyle/>
          <a:p>
            <a:r>
              <a:rPr lang="en-SG" sz="1400" dirty="0"/>
              <a:t>Fig5</a:t>
            </a:r>
          </a:p>
        </p:txBody>
      </p:sp>
      <p:sp>
        <p:nvSpPr>
          <p:cNvPr id="16" name="TextBox 15">
            <a:extLst>
              <a:ext uri="{FF2B5EF4-FFF2-40B4-BE49-F238E27FC236}">
                <a16:creationId xmlns:a16="http://schemas.microsoft.com/office/drawing/2014/main" id="{3220418C-136D-4D9F-825E-A8B4B3471D34}"/>
              </a:ext>
            </a:extLst>
          </p:cNvPr>
          <p:cNvSpPr txBox="1"/>
          <p:nvPr/>
        </p:nvSpPr>
        <p:spPr>
          <a:xfrm>
            <a:off x="1691680" y="3781287"/>
            <a:ext cx="484428" cy="307777"/>
          </a:xfrm>
          <a:prstGeom prst="rect">
            <a:avLst/>
          </a:prstGeom>
          <a:noFill/>
        </p:spPr>
        <p:txBody>
          <a:bodyPr wrap="none" rtlCol="0">
            <a:spAutoFit/>
          </a:bodyPr>
          <a:lstStyle/>
          <a:p>
            <a:r>
              <a:rPr lang="en-SG" sz="1400" dirty="0"/>
              <a:t>Fig6</a:t>
            </a:r>
          </a:p>
        </p:txBody>
      </p:sp>
    </p:spTree>
    <p:extLst>
      <p:ext uri="{BB962C8B-B14F-4D97-AF65-F5344CB8AC3E}">
        <p14:creationId xmlns:p14="http://schemas.microsoft.com/office/powerpoint/2010/main" val="3354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Simulation Results for CDS Circuit</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18</a:t>
            </a:fld>
            <a:endParaRPr lang="en-SG"/>
          </a:p>
        </p:txBody>
      </p:sp>
      <p:sp>
        <p:nvSpPr>
          <p:cNvPr id="9" name="Content Placeholder 4"/>
          <p:cNvSpPr txBox="1">
            <a:spLocks/>
          </p:cNvSpPr>
          <p:nvPr/>
        </p:nvSpPr>
        <p:spPr>
          <a:xfrm>
            <a:off x="251520" y="764704"/>
            <a:ext cx="8291263"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pPr marL="0" indent="0">
              <a:buNone/>
            </a:pPr>
            <a:endParaRPr lang="en-US" dirty="0"/>
          </a:p>
          <a:p>
            <a:r>
              <a:rPr lang="en-US" sz="1800" dirty="0"/>
              <a:t>Nonlinearity due to the charge injection is reduced by</a:t>
            </a:r>
          </a:p>
          <a:p>
            <a:pPr lvl="1"/>
            <a:r>
              <a:rPr lang="en-US" sz="1800" dirty="0"/>
              <a:t>Adding a dummy switch and tuning its width to get to get the lowest charge injection</a:t>
            </a:r>
          </a:p>
          <a:p>
            <a:pPr lvl="1"/>
            <a:r>
              <a:rPr lang="en-US" sz="1800" dirty="0"/>
              <a:t>Varying the size of the capacitor Cs</a:t>
            </a:r>
          </a:p>
          <a:p>
            <a:endParaRPr lang="en-US" dirty="0"/>
          </a:p>
          <a:p>
            <a:pPr marL="457200" lvl="1" indent="0">
              <a:buNone/>
            </a:pPr>
            <a:endParaRPr lang="en-US" dirty="0"/>
          </a:p>
        </p:txBody>
      </p:sp>
      <p:pic>
        <p:nvPicPr>
          <p:cNvPr id="6" name="Picture 5">
            <a:extLst>
              <a:ext uri="{FF2B5EF4-FFF2-40B4-BE49-F238E27FC236}">
                <a16:creationId xmlns:a16="http://schemas.microsoft.com/office/drawing/2014/main" id="{A3CE91B7-39D4-487C-B733-27DDB5DCF4B6}"/>
              </a:ext>
            </a:extLst>
          </p:cNvPr>
          <p:cNvPicPr>
            <a:picLocks noChangeAspect="1"/>
          </p:cNvPicPr>
          <p:nvPr/>
        </p:nvPicPr>
        <p:blipFill>
          <a:blip r:embed="rId3"/>
          <a:stretch>
            <a:fillRect/>
          </a:stretch>
        </p:blipFill>
        <p:spPr>
          <a:xfrm>
            <a:off x="271186" y="692696"/>
            <a:ext cx="8477278" cy="1465249"/>
          </a:xfrm>
          <a:prstGeom prst="rect">
            <a:avLst/>
          </a:prstGeom>
        </p:spPr>
      </p:pic>
      <p:pic>
        <p:nvPicPr>
          <p:cNvPr id="10" name="Picture 9">
            <a:extLst>
              <a:ext uri="{FF2B5EF4-FFF2-40B4-BE49-F238E27FC236}">
                <a16:creationId xmlns:a16="http://schemas.microsoft.com/office/drawing/2014/main" id="{82D47658-8C9D-4FEC-B9BA-94733DC49BB5}"/>
              </a:ext>
            </a:extLst>
          </p:cNvPr>
          <p:cNvPicPr>
            <a:picLocks noChangeAspect="1"/>
          </p:cNvPicPr>
          <p:nvPr/>
        </p:nvPicPr>
        <p:blipFill>
          <a:blip r:embed="rId4"/>
          <a:stretch>
            <a:fillRect/>
          </a:stretch>
        </p:blipFill>
        <p:spPr>
          <a:xfrm>
            <a:off x="381273" y="3943798"/>
            <a:ext cx="4532821" cy="2520280"/>
          </a:xfrm>
          <a:prstGeom prst="rect">
            <a:avLst/>
          </a:prstGeom>
        </p:spPr>
      </p:pic>
      <p:sp>
        <p:nvSpPr>
          <p:cNvPr id="12" name="TextBox 11">
            <a:extLst>
              <a:ext uri="{FF2B5EF4-FFF2-40B4-BE49-F238E27FC236}">
                <a16:creationId xmlns:a16="http://schemas.microsoft.com/office/drawing/2014/main" id="{04B84A1D-6C61-4881-9A4A-C16D06EAD7B0}"/>
              </a:ext>
            </a:extLst>
          </p:cNvPr>
          <p:cNvSpPr txBox="1"/>
          <p:nvPr/>
        </p:nvSpPr>
        <p:spPr>
          <a:xfrm>
            <a:off x="2987824" y="2126844"/>
            <a:ext cx="4095288" cy="307777"/>
          </a:xfrm>
          <a:prstGeom prst="rect">
            <a:avLst/>
          </a:prstGeom>
          <a:noFill/>
        </p:spPr>
        <p:txBody>
          <a:bodyPr wrap="none" rtlCol="0">
            <a:spAutoFit/>
          </a:bodyPr>
          <a:lstStyle/>
          <a:p>
            <a:r>
              <a:rPr lang="en-SG" sz="1400" dirty="0"/>
              <a:t>Table3: Non-linearity at the output of the CDS circuit </a:t>
            </a:r>
          </a:p>
        </p:txBody>
      </p:sp>
      <p:sp>
        <p:nvSpPr>
          <p:cNvPr id="13" name="TextBox 12">
            <a:extLst>
              <a:ext uri="{FF2B5EF4-FFF2-40B4-BE49-F238E27FC236}">
                <a16:creationId xmlns:a16="http://schemas.microsoft.com/office/drawing/2014/main" id="{C15E63D9-CBF7-4707-A93F-836263292C74}"/>
              </a:ext>
            </a:extLst>
          </p:cNvPr>
          <p:cNvSpPr txBox="1"/>
          <p:nvPr/>
        </p:nvSpPr>
        <p:spPr>
          <a:xfrm>
            <a:off x="755576" y="3889851"/>
            <a:ext cx="484428" cy="307777"/>
          </a:xfrm>
          <a:prstGeom prst="rect">
            <a:avLst/>
          </a:prstGeom>
          <a:noFill/>
        </p:spPr>
        <p:txBody>
          <a:bodyPr wrap="none" rtlCol="0">
            <a:spAutoFit/>
          </a:bodyPr>
          <a:lstStyle/>
          <a:p>
            <a:r>
              <a:rPr lang="en-SG" sz="1400" dirty="0"/>
              <a:t>Fig7</a:t>
            </a:r>
          </a:p>
        </p:txBody>
      </p:sp>
    </p:spTree>
    <p:extLst>
      <p:ext uri="{BB962C8B-B14F-4D97-AF65-F5344CB8AC3E}">
        <p14:creationId xmlns:p14="http://schemas.microsoft.com/office/powerpoint/2010/main" val="135202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785786"/>
            <a:ext cx="8856984" cy="1102519"/>
          </a:xfrm>
        </p:spPr>
        <p:txBody>
          <a:bodyPr>
            <a:noAutofit/>
          </a:bodyPr>
          <a:lstStyle/>
          <a:p>
            <a:r>
              <a:rPr lang="en-US" sz="3600" dirty="0" smtClean="0"/>
              <a:t>Novelty Assessment</a:t>
            </a:r>
            <a:endParaRPr lang="en-US" sz="3600" dirty="0"/>
          </a:p>
        </p:txBody>
      </p:sp>
      <p:sp>
        <p:nvSpPr>
          <p:cNvPr id="5" name="Subtitle 4"/>
          <p:cNvSpPr>
            <a:spLocks noGrp="1"/>
          </p:cNvSpPr>
          <p:nvPr>
            <p:ph type="subTitle" idx="1"/>
          </p:nvPr>
        </p:nvSpPr>
        <p:spPr>
          <a:xfrm>
            <a:off x="1157474" y="4346798"/>
            <a:ext cx="6366854" cy="1098426"/>
          </a:xfrm>
        </p:spPr>
        <p:txBody>
          <a:bodyPr/>
          <a:lstStyle/>
          <a:p>
            <a:pPr>
              <a:spcBef>
                <a:spcPts val="0"/>
              </a:spcBef>
            </a:pPr>
            <a:r>
              <a:rPr lang="en-US" sz="2400" dirty="0" smtClean="0">
                <a:solidFill>
                  <a:schemeClr val="tx1"/>
                </a:solidFill>
              </a:rPr>
              <a:t>Research Attachment 2: </a:t>
            </a:r>
            <a:r>
              <a:rPr lang="en-US" sz="2400" i="1" dirty="0" smtClean="0">
                <a:solidFill>
                  <a:schemeClr val="tx1"/>
                </a:solidFill>
              </a:rPr>
              <a:t>14/04/2020</a:t>
            </a:r>
          </a:p>
          <a:p>
            <a:pPr>
              <a:spcBef>
                <a:spcPts val="0"/>
              </a:spcBef>
            </a:pPr>
            <a:r>
              <a:rPr lang="en-US" sz="2400" i="1" dirty="0" smtClean="0">
                <a:solidFill>
                  <a:schemeClr val="tx1"/>
                </a:solidFill>
              </a:rPr>
              <a:t>Sayan Kumar</a:t>
            </a:r>
            <a:endParaRPr lang="en-US" sz="2400" i="1" dirty="0">
              <a:solidFill>
                <a:schemeClr val="tx1"/>
              </a:solidFill>
            </a:endParaRPr>
          </a:p>
          <a:p>
            <a:pPr>
              <a:spcBef>
                <a:spcPts val="0"/>
              </a:spcBef>
            </a:pPr>
            <a:endParaRPr lang="en-US" i="1" dirty="0">
              <a:solidFill>
                <a:schemeClr val="tx1"/>
              </a:solidFill>
            </a:endParaRPr>
          </a:p>
        </p:txBody>
      </p:sp>
      <p:pic>
        <p:nvPicPr>
          <p:cNvPr id="10" name="Picture 78" descr="C:\Users\nrdaxwa\Desktop\CREATE\Logos\NRF logo vertic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6363837"/>
            <a:ext cx="595838" cy="286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http://www.tedxkrp.com/sites/tedxkrp.com/files/speakers-logos/nus-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48140" y="6383347"/>
            <a:ext cx="703042" cy="28601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Image result for sut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948" y="6316018"/>
            <a:ext cx="823258" cy="425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irazee\Desktop\NTU Logo Brand\NTU brand.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304" t="24069" r="31627" b="25041"/>
          <a:stretch/>
        </p:blipFill>
        <p:spPr bwMode="auto">
          <a:xfrm>
            <a:off x="4487972" y="6356350"/>
            <a:ext cx="1061784" cy="3651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6206522" y="6352890"/>
            <a:ext cx="354360" cy="3741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649" y="6411005"/>
            <a:ext cx="1458807" cy="240575"/>
          </a:xfrm>
          <a:prstGeom prst="rect">
            <a:avLst/>
          </a:prstGeom>
        </p:spPr>
      </p:pic>
      <p:cxnSp>
        <p:nvCxnSpPr>
          <p:cNvPr id="19" name="Straight Connector 18"/>
          <p:cNvCxnSpPr/>
          <p:nvPr/>
        </p:nvCxnSpPr>
        <p:spPr>
          <a:xfrm>
            <a:off x="384775" y="6257887"/>
            <a:ext cx="8280920" cy="0"/>
          </a:xfrm>
          <a:prstGeom prst="line">
            <a:avLst/>
          </a:prstGeom>
          <a:ln w="38100" cmpd="sng">
            <a:gradFill flip="none" rotWithShape="1">
              <a:gsLst>
                <a:gs pos="63000">
                  <a:srgbClr val="92D050"/>
                </a:gs>
                <a:gs pos="31000">
                  <a:srgbClr val="00B050"/>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a:grpSpLocks noChangeAspect="1"/>
          </p:cNvGrpSpPr>
          <p:nvPr/>
        </p:nvGrpSpPr>
        <p:grpSpPr>
          <a:xfrm>
            <a:off x="251520" y="889920"/>
            <a:ext cx="3688830" cy="923330"/>
            <a:chOff x="4869042" y="2479809"/>
            <a:chExt cx="5687680" cy="1423649"/>
          </a:xfrm>
        </p:grpSpPr>
        <p:sp>
          <p:nvSpPr>
            <p:cNvPr id="20" name="TextBox 5"/>
            <p:cNvSpPr txBox="1"/>
            <p:nvPr/>
          </p:nvSpPr>
          <p:spPr>
            <a:xfrm>
              <a:off x="4869042" y="2479809"/>
              <a:ext cx="5687680" cy="14236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solidFill>
                    <a:srgbClr val="00B050"/>
                  </a:solidFill>
                </a:rPr>
                <a:t>C   </a:t>
              </a:r>
              <a:r>
                <a:rPr lang="en-US" sz="5400" dirty="0" err="1" smtClean="0">
                  <a:solidFill>
                    <a:srgbClr val="00B050"/>
                  </a:solidFill>
                </a:rPr>
                <a:t>gniVisi</a:t>
              </a:r>
              <a:r>
                <a:rPr lang="en-US" sz="5400" dirty="0" smtClean="0">
                  <a:solidFill>
                    <a:srgbClr val="00B050"/>
                  </a:solidFill>
                </a:rPr>
                <a:t>   n</a:t>
              </a:r>
              <a:endParaRPr lang="en-SG" sz="5400" dirty="0">
                <a:solidFill>
                  <a:srgbClr val="00B050"/>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3206" y="2912276"/>
              <a:ext cx="703044" cy="70304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1780" y="2919131"/>
              <a:ext cx="705087" cy="703045"/>
            </a:xfrm>
            <a:prstGeom prst="rect">
              <a:avLst/>
            </a:prstGeom>
          </p:spPr>
        </p:pic>
      </p:grpSp>
    </p:spTree>
    <p:extLst>
      <p:ext uri="{BB962C8B-B14F-4D97-AF65-F5344CB8AC3E}">
        <p14:creationId xmlns:p14="http://schemas.microsoft.com/office/powerpoint/2010/main" val="421894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Outline</a:t>
            </a:r>
            <a:endParaRPr lang="en-US" sz="3600" dirty="0"/>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2</a:t>
            </a:fld>
            <a:endParaRPr lang="en-SG"/>
          </a:p>
        </p:txBody>
      </p:sp>
      <p:sp>
        <p:nvSpPr>
          <p:cNvPr id="21" name="Content Placeholder 4"/>
          <p:cNvSpPr>
            <a:spLocks noGrp="1"/>
          </p:cNvSpPr>
          <p:nvPr>
            <p:ph idx="1"/>
          </p:nvPr>
        </p:nvSpPr>
        <p:spPr>
          <a:xfrm>
            <a:off x="599090" y="746234"/>
            <a:ext cx="8087710" cy="3937526"/>
          </a:xfrm>
        </p:spPr>
        <p:txBody>
          <a:bodyPr>
            <a:noAutofit/>
          </a:bodyPr>
          <a:lstStyle/>
          <a:p>
            <a:r>
              <a:rPr lang="en-US" dirty="0"/>
              <a:t>Research </a:t>
            </a:r>
            <a:r>
              <a:rPr lang="en-US" dirty="0" smtClean="0"/>
              <a:t>Progress</a:t>
            </a:r>
          </a:p>
          <a:p>
            <a:r>
              <a:rPr lang="en-US" dirty="0" smtClean="0"/>
              <a:t>Objectives/Deliverables</a:t>
            </a:r>
          </a:p>
          <a:p>
            <a:r>
              <a:rPr lang="en-US" dirty="0" smtClean="0"/>
              <a:t>Visibility</a:t>
            </a:r>
          </a:p>
          <a:p>
            <a:r>
              <a:rPr lang="en-US" dirty="0"/>
              <a:t>Research </a:t>
            </a:r>
            <a:r>
              <a:rPr lang="en-US" dirty="0" smtClean="0"/>
              <a:t>Staff</a:t>
            </a:r>
          </a:p>
          <a:p>
            <a:r>
              <a:rPr lang="en-US" dirty="0" smtClean="0"/>
              <a:t>Publications</a:t>
            </a:r>
          </a:p>
          <a:p>
            <a:r>
              <a:rPr lang="en-US" dirty="0" smtClean="0"/>
              <a:t>Awards</a:t>
            </a:r>
          </a:p>
          <a:p>
            <a:r>
              <a:rPr lang="en-US" dirty="0" smtClean="0"/>
              <a:t>Patents</a:t>
            </a:r>
          </a:p>
          <a:p>
            <a:r>
              <a:rPr lang="en-US" dirty="0"/>
              <a:t>Demos/Public </a:t>
            </a:r>
            <a:r>
              <a:rPr lang="en-US" dirty="0" smtClean="0"/>
              <a:t>Materials</a:t>
            </a:r>
          </a:p>
          <a:p>
            <a:r>
              <a:rPr lang="en-US" dirty="0"/>
              <a:t>Talks, Videos, News, </a:t>
            </a:r>
            <a:r>
              <a:rPr lang="en-US" dirty="0" smtClean="0"/>
              <a:t>Press</a:t>
            </a:r>
          </a:p>
          <a:p>
            <a:r>
              <a:rPr lang="en-US" dirty="0"/>
              <a:t>Notes and Suggestions</a:t>
            </a:r>
            <a:endParaRPr lang="en-US" dirty="0" smtClean="0"/>
          </a:p>
        </p:txBody>
      </p:sp>
    </p:spTree>
    <p:extLst>
      <p:ext uri="{BB962C8B-B14F-4D97-AF65-F5344CB8AC3E}">
        <p14:creationId xmlns:p14="http://schemas.microsoft.com/office/powerpoint/2010/main" val="3451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Outline</a:t>
            </a:r>
            <a:endParaRPr lang="en-US" sz="3600" dirty="0"/>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20</a:t>
            </a:fld>
            <a:endParaRPr lang="en-SG"/>
          </a:p>
        </p:txBody>
      </p:sp>
      <p:sp>
        <p:nvSpPr>
          <p:cNvPr id="21" name="Content Placeholder 4"/>
          <p:cNvSpPr>
            <a:spLocks noGrp="1"/>
          </p:cNvSpPr>
          <p:nvPr>
            <p:ph idx="1"/>
          </p:nvPr>
        </p:nvSpPr>
        <p:spPr>
          <a:xfrm>
            <a:off x="599090" y="746234"/>
            <a:ext cx="8087710" cy="3937526"/>
          </a:xfrm>
        </p:spPr>
        <p:txBody>
          <a:bodyPr>
            <a:noAutofit/>
          </a:bodyPr>
          <a:lstStyle/>
          <a:p>
            <a:r>
              <a:rPr lang="en-SG" dirty="0" smtClean="0"/>
              <a:t>Why </a:t>
            </a:r>
            <a:r>
              <a:rPr lang="en-SG" dirty="0"/>
              <a:t>Novelty </a:t>
            </a:r>
            <a:r>
              <a:rPr lang="en-SG" dirty="0" smtClean="0"/>
              <a:t>Assessment</a:t>
            </a:r>
            <a:endParaRPr lang="en-SG" dirty="0"/>
          </a:p>
          <a:p>
            <a:r>
              <a:rPr lang="en-SG" dirty="0" smtClean="0"/>
              <a:t>ORB: Failure Analysis</a:t>
            </a:r>
          </a:p>
          <a:p>
            <a:r>
              <a:rPr lang="en-SG" dirty="0" smtClean="0"/>
              <a:t>Alternative Approaches</a:t>
            </a:r>
          </a:p>
          <a:p>
            <a:r>
              <a:rPr lang="en-SG" dirty="0" smtClean="0"/>
              <a:t>Current Method</a:t>
            </a:r>
            <a:endParaRPr lang="en-SG" dirty="0"/>
          </a:p>
          <a:p>
            <a:r>
              <a:rPr lang="en-SG" dirty="0" smtClean="0"/>
              <a:t>Future Work</a:t>
            </a:r>
            <a:endParaRPr lang="en-SG" dirty="0"/>
          </a:p>
          <a:p>
            <a:endParaRPr lang="en-US" dirty="0" smtClean="0"/>
          </a:p>
          <a:p>
            <a:pPr marL="457200" lvl="1" indent="0">
              <a:buNone/>
            </a:pPr>
            <a:endParaRPr lang="en-US" dirty="0" smtClean="0"/>
          </a:p>
        </p:txBody>
      </p:sp>
    </p:spTree>
    <p:extLst>
      <p:ext uri="{BB962C8B-B14F-4D97-AF65-F5344CB8AC3E}">
        <p14:creationId xmlns:p14="http://schemas.microsoft.com/office/powerpoint/2010/main" val="9874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Why Novelty Assessment</a:t>
            </a:r>
            <a:endParaRPr lang="en-US" sz="3600" dirty="0"/>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21</a:t>
            </a:fld>
            <a:endParaRPr lang="en-SG"/>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SG" sz="2000" dirty="0">
                <a:latin typeface="Calibri" panose="020F0502020204030204" pitchFamily="34" charset="0"/>
                <a:ea typeface="Calibri" panose="020F0502020204030204" pitchFamily="34" charset="0"/>
                <a:cs typeface="Times New Roman" panose="02020603050405020304" pitchFamily="18" charset="0"/>
              </a:rPr>
              <a:t>This project is about finding novel (which are new in the frame) features between </a:t>
            </a:r>
            <a:r>
              <a:rPr lang="en-SG" sz="2000" dirty="0" err="1">
                <a:latin typeface="Calibri" panose="020F0502020204030204" pitchFamily="34" charset="0"/>
                <a:ea typeface="Calibri" panose="020F0502020204030204" pitchFamily="34" charset="0"/>
                <a:cs typeface="Times New Roman" panose="02020603050405020304" pitchFamily="18" charset="0"/>
              </a:rPr>
              <a:t>i</a:t>
            </a:r>
            <a:r>
              <a:rPr lang="en-SG" sz="2000" baseline="30000" dirty="0" err="1">
                <a:latin typeface="Calibri" panose="020F0502020204030204" pitchFamily="34" charset="0"/>
                <a:ea typeface="Calibri" panose="020F0502020204030204" pitchFamily="34" charset="0"/>
                <a:cs typeface="Times New Roman" panose="02020603050405020304" pitchFamily="18" charset="0"/>
              </a:rPr>
              <a:t>th</a:t>
            </a:r>
            <a:r>
              <a:rPr lang="en-SG" sz="2000" dirty="0">
                <a:latin typeface="Calibri" panose="020F0502020204030204" pitchFamily="34" charset="0"/>
                <a:ea typeface="Calibri" panose="020F0502020204030204" pitchFamily="34" charset="0"/>
                <a:cs typeface="Times New Roman" panose="02020603050405020304" pitchFamily="18" charset="0"/>
              </a:rPr>
              <a:t> frame and (i+1)</a:t>
            </a:r>
            <a:r>
              <a:rPr lang="en-SG" sz="2000" baseline="30000" dirty="0" err="1">
                <a:latin typeface="Calibri" panose="020F0502020204030204" pitchFamily="34" charset="0"/>
                <a:ea typeface="Calibri" panose="020F0502020204030204" pitchFamily="34" charset="0"/>
                <a:cs typeface="Times New Roman" panose="02020603050405020304" pitchFamily="18" charset="0"/>
              </a:rPr>
              <a:t>th</a:t>
            </a:r>
            <a:r>
              <a:rPr lang="en-SG" sz="2000" baseline="30000" dirty="0">
                <a:latin typeface="Calibri" panose="020F0502020204030204" pitchFamily="34" charset="0"/>
                <a:ea typeface="Calibri" panose="020F0502020204030204" pitchFamily="34" charset="0"/>
                <a:cs typeface="Times New Roman" panose="02020603050405020304" pitchFamily="18" charset="0"/>
              </a:rPr>
              <a:t> </a:t>
            </a:r>
            <a:r>
              <a:rPr lang="en-SG" sz="2000" dirty="0">
                <a:latin typeface="Calibri" panose="020F0502020204030204" pitchFamily="34" charset="0"/>
                <a:ea typeface="Calibri" panose="020F0502020204030204" pitchFamily="34" charset="0"/>
                <a:cs typeface="Times New Roman" panose="02020603050405020304" pitchFamily="18" charset="0"/>
              </a:rPr>
              <a:t>frame.</a:t>
            </a:r>
          </a:p>
          <a:p>
            <a:r>
              <a:rPr lang="en-SG" sz="2000" dirty="0">
                <a:latin typeface="Calibri" panose="020F0502020204030204" pitchFamily="34" charset="0"/>
                <a:cs typeface="Times New Roman" panose="02020603050405020304" pitchFamily="18" charset="0"/>
              </a:rPr>
              <a:t>From the system perspective it may look like as </a:t>
            </a:r>
            <a:r>
              <a:rPr lang="en-SG" sz="2000" dirty="0" smtClean="0">
                <a:latin typeface="Calibri" panose="020F0502020204030204" pitchFamily="34" charset="0"/>
                <a:cs typeface="Times New Roman" panose="02020603050405020304" pitchFamily="18" charset="0"/>
              </a:rPr>
              <a:t>follows-</a:t>
            </a:r>
          </a:p>
          <a:p>
            <a:r>
              <a:rPr lang="en-SG" sz="2000" dirty="0" smtClean="0">
                <a:latin typeface="Calibri" panose="020F0502020204030204" pitchFamily="34" charset="0"/>
                <a:cs typeface="Times New Roman" panose="02020603050405020304" pitchFamily="18" charset="0"/>
              </a:rPr>
              <a:t>This simple technique may lead to reducing the energy consumption of the subsequent stages by order of magnitude.</a:t>
            </a:r>
            <a:endParaRPr lang="en-SG" sz="2000" dirty="0">
              <a:latin typeface="Calibri" panose="020F0502020204030204" pitchFamily="34" charset="0"/>
              <a:cs typeface="Times New Roman" panose="02020603050405020304" pitchFamily="18" charset="0"/>
            </a:endParaRPr>
          </a:p>
          <a:p>
            <a:endParaRPr lang="en-SG" sz="2000" dirty="0"/>
          </a:p>
          <a:p>
            <a:endParaRPr lang="en-SG" sz="2000" dirty="0"/>
          </a:p>
          <a:p>
            <a:endParaRPr lang="en-SG" sz="2000" dirty="0"/>
          </a:p>
          <a:p>
            <a:endParaRPr lang="en-SG" sz="2000" dirty="0"/>
          </a:p>
          <a:p>
            <a:pPr marL="0" indent="0">
              <a:buNone/>
            </a:pPr>
            <a:endParaRPr lang="en-SG" sz="2000" dirty="0"/>
          </a:p>
        </p:txBody>
      </p:sp>
      <p:grpSp>
        <p:nvGrpSpPr>
          <p:cNvPr id="6" name="Group 5"/>
          <p:cNvGrpSpPr/>
          <p:nvPr/>
        </p:nvGrpSpPr>
        <p:grpSpPr>
          <a:xfrm>
            <a:off x="1081336" y="3096242"/>
            <a:ext cx="6858000" cy="1066800"/>
            <a:chOff x="0" y="0"/>
            <a:chExt cx="5575111" cy="552734"/>
          </a:xfrm>
        </p:grpSpPr>
        <p:sp>
          <p:nvSpPr>
            <p:cNvPr id="7" name="Rounded Rectangle 6"/>
            <p:cNvSpPr/>
            <p:nvPr/>
          </p:nvSpPr>
          <p:spPr>
            <a:xfrm>
              <a:off x="0" y="0"/>
              <a:ext cx="764275" cy="5426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SG"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Image Sensor</a:t>
              </a:r>
              <a:endParaRPr lang="en-SG" sz="1100">
                <a:effectLst/>
                <a:ea typeface="Calibri" panose="020F0502020204030204" pitchFamily="34" charset="0"/>
                <a:cs typeface="Times New Roman" panose="02020603050405020304" pitchFamily="18" charset="0"/>
              </a:endParaRPr>
            </a:p>
          </p:txBody>
        </p:sp>
        <p:sp>
          <p:nvSpPr>
            <p:cNvPr id="10" name="Rounded Rectangle 9"/>
            <p:cNvSpPr/>
            <p:nvPr/>
          </p:nvSpPr>
          <p:spPr>
            <a:xfrm>
              <a:off x="1119116" y="13647"/>
              <a:ext cx="763905" cy="4978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SG" sz="11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ADC</a:t>
              </a:r>
              <a:endParaRPr lang="en-SG" sz="1100" dirty="0">
                <a:effectLst/>
                <a:ea typeface="Calibri" panose="020F0502020204030204" pitchFamily="34" charset="0"/>
                <a:cs typeface="Times New Roman" panose="02020603050405020304" pitchFamily="18" charset="0"/>
              </a:endParaRPr>
            </a:p>
          </p:txBody>
        </p:sp>
        <p:sp>
          <p:nvSpPr>
            <p:cNvPr id="11" name="Rounded Rectangle 10"/>
            <p:cNvSpPr/>
            <p:nvPr/>
          </p:nvSpPr>
          <p:spPr>
            <a:xfrm>
              <a:off x="2354239" y="13647"/>
              <a:ext cx="968375" cy="5390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SG" sz="11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Novel Object Detector</a:t>
              </a:r>
              <a:endParaRPr lang="en-SG" sz="1100" dirty="0">
                <a:effectLst/>
                <a:ea typeface="Calibri" panose="020F0502020204030204" pitchFamily="34" charset="0"/>
                <a:cs typeface="Times New Roman" panose="02020603050405020304" pitchFamily="18" charset="0"/>
              </a:endParaRPr>
            </a:p>
          </p:txBody>
        </p:sp>
        <p:sp>
          <p:nvSpPr>
            <p:cNvPr id="12" name="Rounded Rectangle 11"/>
            <p:cNvSpPr/>
            <p:nvPr/>
          </p:nvSpPr>
          <p:spPr>
            <a:xfrm>
              <a:off x="3903260" y="0"/>
              <a:ext cx="968375" cy="5321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SG"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CNN Accelerator</a:t>
              </a:r>
              <a:endParaRPr lang="en-SG" sz="1100">
                <a:effectLst/>
                <a:ea typeface="Calibri" panose="020F0502020204030204" pitchFamily="34" charset="0"/>
                <a:cs typeface="Times New Roman" panose="02020603050405020304" pitchFamily="18" charset="0"/>
              </a:endParaRPr>
            </a:p>
          </p:txBody>
        </p:sp>
        <p:cxnSp>
          <p:nvCxnSpPr>
            <p:cNvPr id="13" name="Straight Arrow Connector 12"/>
            <p:cNvCxnSpPr/>
            <p:nvPr/>
          </p:nvCxnSpPr>
          <p:spPr>
            <a:xfrm>
              <a:off x="764275" y="232012"/>
              <a:ext cx="334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90215" y="232012"/>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36878" y="245659"/>
              <a:ext cx="5459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3"/>
            <p:cNvSpPr txBox="1"/>
            <p:nvPr/>
          </p:nvSpPr>
          <p:spPr>
            <a:xfrm>
              <a:off x="3283121" y="245659"/>
              <a:ext cx="709295" cy="3067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700" dirty="0">
                  <a:effectLst/>
                  <a:latin typeface="Calibri" panose="020F0502020204030204" pitchFamily="34" charset="0"/>
                  <a:ea typeface="Calibri" panose="020F0502020204030204" pitchFamily="34" charset="0"/>
                  <a:cs typeface="Times New Roman" panose="02020603050405020304" pitchFamily="18" charset="0"/>
                </a:rPr>
                <a:t>Novel Location</a:t>
              </a:r>
            </a:p>
          </p:txBody>
        </p:sp>
        <p:sp>
          <p:nvSpPr>
            <p:cNvPr id="17" name="Text Box 14"/>
            <p:cNvSpPr txBox="1"/>
            <p:nvPr/>
          </p:nvSpPr>
          <p:spPr>
            <a:xfrm>
              <a:off x="4865427" y="246029"/>
              <a:ext cx="709684" cy="3067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700" dirty="0">
                  <a:effectLst/>
                  <a:latin typeface="Calibri" panose="020F0502020204030204" pitchFamily="34" charset="0"/>
                  <a:ea typeface="Calibri" panose="020F0502020204030204" pitchFamily="34" charset="0"/>
                  <a:cs typeface="Times New Roman" panose="02020603050405020304" pitchFamily="18" charset="0"/>
                </a:rPr>
                <a:t>Detected Object</a:t>
              </a:r>
            </a:p>
          </p:txBody>
        </p:sp>
        <p:cxnSp>
          <p:nvCxnSpPr>
            <p:cNvPr id="18" name="Straight Arrow Connector 17"/>
            <p:cNvCxnSpPr/>
            <p:nvPr/>
          </p:nvCxnSpPr>
          <p:spPr>
            <a:xfrm>
              <a:off x="4872251" y="238835"/>
              <a:ext cx="5459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bwMode="auto">
          <a:xfrm>
            <a:off x="2519635" y="4722911"/>
            <a:ext cx="1519337" cy="1298377"/>
          </a:xfrm>
          <a:prstGeom prst="ellipse">
            <a:avLst/>
          </a:prstGeom>
          <a:no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SG" b="0" i="0" u="none" strike="noStrike" cap="none" normalizeH="0" baseline="0" dirty="0" smtClean="0">
                <a:ln>
                  <a:noFill/>
                </a:ln>
                <a:solidFill>
                  <a:schemeClr val="accent2"/>
                </a:solidFill>
                <a:effectLst/>
                <a:latin typeface="Times New Roman" pitchFamily="18" charset="0"/>
              </a:rPr>
              <a:t>My</a:t>
            </a:r>
            <a:r>
              <a:rPr kumimoji="0" lang="en-SG" b="0" i="0" u="none" strike="noStrike" cap="none" normalizeH="0" dirty="0" smtClean="0">
                <a:ln>
                  <a:noFill/>
                </a:ln>
                <a:solidFill>
                  <a:schemeClr val="accent2"/>
                </a:solidFill>
                <a:effectLst/>
                <a:latin typeface="Times New Roman" pitchFamily="18" charset="0"/>
              </a:rPr>
              <a:t> Scope of Work</a:t>
            </a:r>
            <a:endParaRPr kumimoji="0" lang="en-SG" b="0" i="0" u="none" strike="noStrike" cap="none" normalizeH="0" baseline="0" dirty="0" smtClean="0">
              <a:ln>
                <a:noFill/>
              </a:ln>
              <a:solidFill>
                <a:schemeClr val="accent2"/>
              </a:solidFill>
              <a:effectLst/>
              <a:latin typeface="Times New Roman" pitchFamily="18" charset="0"/>
            </a:endParaRPr>
          </a:p>
        </p:txBody>
      </p:sp>
      <p:cxnSp>
        <p:nvCxnSpPr>
          <p:cNvPr id="20" name="Straight Arrow Connector 19"/>
          <p:cNvCxnSpPr/>
          <p:nvPr/>
        </p:nvCxnSpPr>
        <p:spPr bwMode="auto">
          <a:xfrm flipV="1">
            <a:off x="3412700" y="4160046"/>
            <a:ext cx="818107" cy="568166"/>
          </a:xfrm>
          <a:prstGeom prst="straightConnector1">
            <a:avLst/>
          </a:prstGeom>
          <a:noFill/>
          <a:ln w="9525" cap="flat" cmpd="sng" algn="ctr">
            <a:solidFill>
              <a:srgbClr val="339966"/>
            </a:solidFill>
            <a:prstDash val="solid"/>
            <a:round/>
            <a:headEnd type="none" w="med" len="med"/>
            <a:tailEnd type="triangle"/>
          </a:ln>
          <a:effectLst/>
        </p:spPr>
      </p:cxnSp>
    </p:spTree>
    <p:extLst>
      <p:ext uri="{BB962C8B-B14F-4D97-AF65-F5344CB8AC3E}">
        <p14:creationId xmlns:p14="http://schemas.microsoft.com/office/powerpoint/2010/main" val="309436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010543"/>
          </a:xfrm>
        </p:spPr>
        <p:txBody>
          <a:bodyPr>
            <a:normAutofit/>
          </a:bodyPr>
          <a:lstStyle/>
          <a:p>
            <a:r>
              <a:rPr lang="en-SG" dirty="0" smtClean="0"/>
              <a:t>ORB: Failure Analysis</a:t>
            </a:r>
            <a:endParaRPr lang="en-SG" dirty="0"/>
          </a:p>
        </p:txBody>
      </p:sp>
    </p:spTree>
    <p:extLst>
      <p:ext uri="{BB962C8B-B14F-4D97-AF65-F5344CB8AC3E}">
        <p14:creationId xmlns:p14="http://schemas.microsoft.com/office/powerpoint/2010/main" val="334088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7772400" cy="609600"/>
          </a:xfrm>
        </p:spPr>
        <p:txBody>
          <a:bodyPr/>
          <a:lstStyle/>
          <a:p>
            <a:pPr algn="l"/>
            <a:r>
              <a:rPr lang="en-SG" sz="3200" dirty="0" smtClean="0"/>
              <a:t>ORB Feature Extraction</a:t>
            </a:r>
            <a:endParaRPr lang="en-SG" sz="3200" dirty="0"/>
          </a:p>
        </p:txBody>
      </p:sp>
      <p:sp>
        <p:nvSpPr>
          <p:cNvPr id="3" name="Content Placeholder 2"/>
          <p:cNvSpPr>
            <a:spLocks noGrp="1"/>
          </p:cNvSpPr>
          <p:nvPr>
            <p:ph idx="1"/>
          </p:nvPr>
        </p:nvSpPr>
        <p:spPr>
          <a:xfrm>
            <a:off x="683568" y="764704"/>
            <a:ext cx="7772400" cy="5544616"/>
          </a:xfrm>
        </p:spPr>
        <p:txBody>
          <a:bodyPr>
            <a:normAutofit lnSpcReduction="10000"/>
          </a:bodyPr>
          <a:lstStyle/>
          <a:p>
            <a:r>
              <a:rPr lang="en-SG" sz="2000" dirty="0" smtClean="0">
                <a:latin typeface="Calibri" panose="020F0502020204030204" pitchFamily="34" charset="0"/>
                <a:cs typeface="Times New Roman" panose="02020603050405020304" pitchFamily="18" charset="0"/>
              </a:rPr>
              <a:t>Any Feature extractor has three main component- Keypoint Detection, Keypoint Descriptor and Feature Matching.</a:t>
            </a:r>
          </a:p>
          <a:p>
            <a:r>
              <a:rPr lang="en-SG" sz="2000" dirty="0" smtClean="0">
                <a:latin typeface="Calibri" panose="020F0502020204030204" pitchFamily="34" charset="0"/>
                <a:cs typeface="Times New Roman" panose="02020603050405020304" pitchFamily="18" charset="0"/>
              </a:rPr>
              <a:t>ORB is based on FAST keypoint detector[2] and BRIEF descriptor[3].</a:t>
            </a:r>
          </a:p>
          <a:p>
            <a:r>
              <a:rPr lang="en-SG" sz="2000" dirty="0" smtClean="0">
                <a:latin typeface="Calibri" panose="020F0502020204030204" pitchFamily="34" charset="0"/>
                <a:cs typeface="Times New Roman" panose="02020603050405020304" pitchFamily="18" charset="0"/>
              </a:rPr>
              <a:t>Only Difference is with both FAST and BRIEF, an extra orientation component is added in ORB.[1]</a:t>
            </a:r>
          </a:p>
          <a:p>
            <a:endParaRPr lang="en-SG" sz="2000" dirty="0">
              <a:latin typeface="Calibri" panose="020F0502020204030204" pitchFamily="34" charset="0"/>
              <a:cs typeface="Times New Roman" panose="02020603050405020304" pitchFamily="18" charset="0"/>
            </a:endParaRPr>
          </a:p>
          <a:p>
            <a:endParaRPr lang="en-SG" sz="2000" dirty="0" smtClean="0">
              <a:latin typeface="Calibri" panose="020F0502020204030204" pitchFamily="34" charset="0"/>
              <a:cs typeface="Times New Roman" panose="02020603050405020304" pitchFamily="18" charset="0"/>
            </a:endParaRPr>
          </a:p>
          <a:p>
            <a:endParaRPr lang="en-SG" sz="2000" dirty="0">
              <a:latin typeface="Calibri" panose="020F0502020204030204" pitchFamily="34" charset="0"/>
              <a:cs typeface="Times New Roman" panose="02020603050405020304" pitchFamily="18" charset="0"/>
            </a:endParaRPr>
          </a:p>
          <a:p>
            <a:endParaRPr lang="en-SG" sz="2000" dirty="0" smtClean="0">
              <a:latin typeface="Calibri" panose="020F0502020204030204" pitchFamily="34" charset="0"/>
              <a:cs typeface="Times New Roman" panose="02020603050405020304" pitchFamily="18" charset="0"/>
            </a:endParaRPr>
          </a:p>
          <a:p>
            <a:pPr marL="0" indent="0">
              <a:buNone/>
            </a:pPr>
            <a:endParaRPr lang="en-SG" sz="1100" dirty="0" smtClean="0">
              <a:latin typeface="Calibri" panose="020F0502020204030204" pitchFamily="34" charset="0"/>
              <a:cs typeface="Times New Roman" panose="02020603050405020304" pitchFamily="18" charset="0"/>
            </a:endParaRPr>
          </a:p>
          <a:p>
            <a:pPr marL="0" indent="0">
              <a:buNone/>
            </a:pPr>
            <a:endParaRPr lang="en-SG" sz="1100" dirty="0" smtClean="0">
              <a:latin typeface="Calibri" panose="020F0502020204030204" pitchFamily="34" charset="0"/>
              <a:cs typeface="Times New Roman" panose="02020603050405020304" pitchFamily="18" charset="0"/>
            </a:endParaRPr>
          </a:p>
          <a:p>
            <a:pPr marL="0" indent="0">
              <a:buNone/>
            </a:pPr>
            <a:endParaRPr lang="en-SG" sz="1100" dirty="0">
              <a:latin typeface="Calibri" panose="020F0502020204030204" pitchFamily="34" charset="0"/>
              <a:cs typeface="Times New Roman" panose="02020603050405020304" pitchFamily="18" charset="0"/>
            </a:endParaRPr>
          </a:p>
          <a:p>
            <a:pPr marL="0" indent="0">
              <a:buNone/>
            </a:pPr>
            <a:endParaRPr lang="en-SG" sz="1100" dirty="0" smtClean="0">
              <a:latin typeface="Calibri" panose="020F0502020204030204" pitchFamily="34" charset="0"/>
              <a:cs typeface="Times New Roman" panose="02020603050405020304" pitchFamily="18" charset="0"/>
            </a:endParaRPr>
          </a:p>
          <a:p>
            <a:pPr marL="0" indent="0">
              <a:buNone/>
            </a:pPr>
            <a:r>
              <a:rPr lang="en-SG" sz="1100" dirty="0" smtClean="0">
                <a:latin typeface="Calibri" panose="020F0502020204030204" pitchFamily="34" charset="0"/>
                <a:cs typeface="Times New Roman" panose="02020603050405020304" pitchFamily="18" charset="0"/>
              </a:rPr>
              <a:t>[1] E</a:t>
            </a:r>
            <a:r>
              <a:rPr lang="en-SG" sz="1100" dirty="0">
                <a:latin typeface="Calibri" panose="020F0502020204030204" pitchFamily="34" charset="0"/>
                <a:cs typeface="Times New Roman" panose="02020603050405020304" pitchFamily="18" charset="0"/>
              </a:rPr>
              <a:t>. </a:t>
            </a:r>
            <a:r>
              <a:rPr lang="en-SG" sz="1100" dirty="0" err="1">
                <a:latin typeface="Calibri" panose="020F0502020204030204" pitchFamily="34" charset="0"/>
                <a:cs typeface="Times New Roman" panose="02020603050405020304" pitchFamily="18" charset="0"/>
              </a:rPr>
              <a:t>Rublee</a:t>
            </a:r>
            <a:r>
              <a:rPr lang="en-SG" sz="1100" dirty="0">
                <a:latin typeface="Calibri" panose="020F0502020204030204" pitchFamily="34" charset="0"/>
                <a:cs typeface="Times New Roman" panose="02020603050405020304" pitchFamily="18" charset="0"/>
              </a:rPr>
              <a:t>, V. </a:t>
            </a:r>
            <a:r>
              <a:rPr lang="en-SG" sz="1100" dirty="0" err="1">
                <a:latin typeface="Calibri" panose="020F0502020204030204" pitchFamily="34" charset="0"/>
                <a:cs typeface="Times New Roman" panose="02020603050405020304" pitchFamily="18" charset="0"/>
              </a:rPr>
              <a:t>Rabaud</a:t>
            </a:r>
            <a:r>
              <a:rPr lang="en-SG" sz="1100" dirty="0">
                <a:latin typeface="Calibri" panose="020F0502020204030204" pitchFamily="34" charset="0"/>
                <a:cs typeface="Times New Roman" panose="02020603050405020304" pitchFamily="18" charset="0"/>
              </a:rPr>
              <a:t>, K. </a:t>
            </a:r>
            <a:r>
              <a:rPr lang="en-SG" sz="1100" dirty="0" err="1">
                <a:latin typeface="Calibri" panose="020F0502020204030204" pitchFamily="34" charset="0"/>
                <a:cs typeface="Times New Roman" panose="02020603050405020304" pitchFamily="18" charset="0"/>
              </a:rPr>
              <a:t>Konolige</a:t>
            </a:r>
            <a:r>
              <a:rPr lang="en-SG" sz="1100" dirty="0">
                <a:latin typeface="Calibri" panose="020F0502020204030204" pitchFamily="34" charset="0"/>
                <a:cs typeface="Times New Roman" panose="02020603050405020304" pitchFamily="18" charset="0"/>
              </a:rPr>
              <a:t>, "ORB: An efficient alternative to SIFT or SURF",  Computer Vision and 2011 IEEE International Conference, pp 2564-2571, Nov </a:t>
            </a:r>
            <a:r>
              <a:rPr lang="en-SG" sz="1100" dirty="0" smtClean="0">
                <a:latin typeface="Calibri" panose="020F0502020204030204" pitchFamily="34" charset="0"/>
                <a:cs typeface="Times New Roman" panose="02020603050405020304" pitchFamily="18" charset="0"/>
              </a:rPr>
              <a:t>2011</a:t>
            </a:r>
          </a:p>
          <a:p>
            <a:pPr marL="0" indent="0">
              <a:buNone/>
            </a:pPr>
            <a:r>
              <a:rPr lang="en-SG" sz="1100" dirty="0">
                <a:latin typeface="Calibri" panose="020F0502020204030204" pitchFamily="34" charset="0"/>
                <a:cs typeface="Times New Roman" panose="02020603050405020304" pitchFamily="18" charset="0"/>
              </a:rPr>
              <a:t>[2] E. </a:t>
            </a:r>
            <a:r>
              <a:rPr lang="en-SG" sz="1100" dirty="0" err="1">
                <a:latin typeface="Calibri" panose="020F0502020204030204" pitchFamily="34" charset="0"/>
                <a:cs typeface="Times New Roman" panose="02020603050405020304" pitchFamily="18" charset="0"/>
              </a:rPr>
              <a:t>Rosten</a:t>
            </a:r>
            <a:r>
              <a:rPr lang="en-SG" sz="1100" dirty="0">
                <a:latin typeface="Calibri" panose="020F0502020204030204" pitchFamily="34" charset="0"/>
                <a:cs typeface="Times New Roman" panose="02020603050405020304" pitchFamily="18" charset="0"/>
              </a:rPr>
              <a:t>, R. Porter, and T. Drummond, “FASTER and better: A machine learning approach to corner detection,” IEEE Trans. Pattern Anal. Mach. </a:t>
            </a:r>
            <a:r>
              <a:rPr lang="en-SG" sz="1100" dirty="0" err="1">
                <a:latin typeface="Calibri" panose="020F0502020204030204" pitchFamily="34" charset="0"/>
                <a:cs typeface="Times New Roman" panose="02020603050405020304" pitchFamily="18" charset="0"/>
              </a:rPr>
              <a:t>Intell</a:t>
            </a:r>
            <a:r>
              <a:rPr lang="en-SG" sz="1100" dirty="0">
                <a:latin typeface="Calibri" panose="020F0502020204030204" pitchFamily="34" charset="0"/>
                <a:cs typeface="Times New Roman" panose="02020603050405020304" pitchFamily="18" charset="0"/>
              </a:rPr>
              <a:t>., vol. 32, no. 1, pp. 105–119, Jan. </a:t>
            </a:r>
            <a:r>
              <a:rPr lang="en-SG" sz="1100" dirty="0" smtClean="0">
                <a:latin typeface="Calibri" panose="020F0502020204030204" pitchFamily="34" charset="0"/>
                <a:cs typeface="Times New Roman" panose="02020603050405020304" pitchFamily="18" charset="0"/>
              </a:rPr>
              <a:t>2010</a:t>
            </a:r>
          </a:p>
          <a:p>
            <a:pPr marL="0" indent="0">
              <a:buNone/>
            </a:pPr>
            <a:r>
              <a:rPr lang="en-SG" sz="1100" dirty="0" smtClean="0">
                <a:latin typeface="Calibri" panose="020F0502020204030204" pitchFamily="34" charset="0"/>
                <a:cs typeface="Times New Roman" panose="02020603050405020304" pitchFamily="18" charset="0"/>
              </a:rPr>
              <a:t>[3] M</a:t>
            </a:r>
            <a:r>
              <a:rPr lang="en-SG" sz="1100" dirty="0">
                <a:latin typeface="Calibri" panose="020F0502020204030204" pitchFamily="34" charset="0"/>
                <a:cs typeface="Times New Roman" panose="02020603050405020304" pitchFamily="18" charset="0"/>
              </a:rPr>
              <a:t>. </a:t>
            </a:r>
            <a:r>
              <a:rPr lang="en-SG" sz="1100" dirty="0" err="1">
                <a:latin typeface="Calibri" panose="020F0502020204030204" pitchFamily="34" charset="0"/>
                <a:cs typeface="Times New Roman" panose="02020603050405020304" pitchFamily="18" charset="0"/>
              </a:rPr>
              <a:t>Calonder</a:t>
            </a:r>
            <a:r>
              <a:rPr lang="en-SG" sz="1100" dirty="0">
                <a:latin typeface="Calibri" panose="020F0502020204030204" pitchFamily="34" charset="0"/>
                <a:cs typeface="Times New Roman" panose="02020603050405020304" pitchFamily="18" charset="0"/>
              </a:rPr>
              <a:t>, V. </a:t>
            </a:r>
            <a:r>
              <a:rPr lang="en-SG" sz="1100" dirty="0" err="1">
                <a:latin typeface="Calibri" panose="020F0502020204030204" pitchFamily="34" charset="0"/>
                <a:cs typeface="Times New Roman" panose="02020603050405020304" pitchFamily="18" charset="0"/>
              </a:rPr>
              <a:t>Lepetit</a:t>
            </a:r>
            <a:r>
              <a:rPr lang="en-SG" sz="1100" dirty="0">
                <a:latin typeface="Calibri" panose="020F0502020204030204" pitchFamily="34" charset="0"/>
                <a:cs typeface="Times New Roman" panose="02020603050405020304" pitchFamily="18" charset="0"/>
              </a:rPr>
              <a:t>, C. </a:t>
            </a:r>
            <a:r>
              <a:rPr lang="en-SG" sz="1100" dirty="0" err="1">
                <a:latin typeface="Calibri" panose="020F0502020204030204" pitchFamily="34" charset="0"/>
                <a:cs typeface="Times New Roman" panose="02020603050405020304" pitchFamily="18" charset="0"/>
              </a:rPr>
              <a:t>Strecha</a:t>
            </a:r>
            <a:r>
              <a:rPr lang="en-SG" sz="1100" dirty="0">
                <a:latin typeface="Calibri" panose="020F0502020204030204" pitchFamily="34" charset="0"/>
                <a:cs typeface="Times New Roman" panose="02020603050405020304" pitchFamily="18" charset="0"/>
              </a:rPr>
              <a:t>, and P. </a:t>
            </a:r>
            <a:r>
              <a:rPr lang="en-SG" sz="1100" dirty="0" err="1">
                <a:latin typeface="Calibri" panose="020F0502020204030204" pitchFamily="34" charset="0"/>
                <a:cs typeface="Times New Roman" panose="02020603050405020304" pitchFamily="18" charset="0"/>
              </a:rPr>
              <a:t>Fua</a:t>
            </a:r>
            <a:r>
              <a:rPr lang="en-SG" sz="1100" dirty="0">
                <a:latin typeface="Calibri" panose="020F0502020204030204" pitchFamily="34" charset="0"/>
                <a:cs typeface="Times New Roman" panose="02020603050405020304" pitchFamily="18" charset="0"/>
              </a:rPr>
              <a:t>, “BRIEF: Binary robust independent elementary features,” in Proc. Eur. Conf. </a:t>
            </a:r>
            <a:r>
              <a:rPr lang="en-SG" sz="1100" dirty="0" err="1">
                <a:latin typeface="Calibri" panose="020F0502020204030204" pitchFamily="34" charset="0"/>
                <a:cs typeface="Times New Roman" panose="02020603050405020304" pitchFamily="18" charset="0"/>
              </a:rPr>
              <a:t>Comput</a:t>
            </a:r>
            <a:r>
              <a:rPr lang="en-SG" sz="1100" dirty="0">
                <a:latin typeface="Calibri" panose="020F0502020204030204" pitchFamily="34" charset="0"/>
                <a:cs typeface="Times New Roman" panose="02020603050405020304" pitchFamily="18" charset="0"/>
              </a:rPr>
              <a:t>. Vision, May 2010, pp. </a:t>
            </a:r>
            <a:r>
              <a:rPr lang="en-SG" sz="1100" dirty="0" smtClean="0">
                <a:latin typeface="Calibri" panose="020F0502020204030204" pitchFamily="34" charset="0"/>
                <a:cs typeface="Times New Roman" panose="02020603050405020304" pitchFamily="18" charset="0"/>
              </a:rPr>
              <a:t>778–792</a:t>
            </a:r>
            <a:endParaRPr lang="en-SG" sz="1100" dirty="0"/>
          </a:p>
          <a:p>
            <a:pPr marL="0" indent="0">
              <a:buNone/>
            </a:pPr>
            <a:r>
              <a:rPr lang="en-SG" sz="1100" dirty="0"/>
              <a:t>[4] Anastacia B. Alvarez ; </a:t>
            </a:r>
            <a:r>
              <a:rPr lang="en-SG" sz="1100" dirty="0" err="1"/>
              <a:t>Gopalakrishnan</a:t>
            </a:r>
            <a:r>
              <a:rPr lang="en-SG" sz="1100" dirty="0"/>
              <a:t> </a:t>
            </a:r>
            <a:r>
              <a:rPr lang="en-SG" sz="1100" dirty="0" err="1"/>
              <a:t>Ponnusamy</a:t>
            </a:r>
            <a:r>
              <a:rPr lang="en-SG" sz="1100" dirty="0"/>
              <a:t> ; Massimo Alioto “EQSCALE: Energy-quality scalable feature extraction engine for Sub-</a:t>
            </a:r>
            <a:r>
              <a:rPr lang="en-SG" sz="1100" dirty="0" err="1"/>
              <a:t>mW</a:t>
            </a:r>
            <a:r>
              <a:rPr lang="en-SG" sz="1100" dirty="0"/>
              <a:t> real-time video processing with 0.55 mm2 area in 40nm CMOS”</a:t>
            </a:r>
          </a:p>
          <a:p>
            <a:pPr marL="0" indent="0">
              <a:buNone/>
            </a:pPr>
            <a:r>
              <a:rPr lang="en-SG" sz="1100" dirty="0"/>
              <a:t>[5] Martin A. </a:t>
            </a:r>
            <a:r>
              <a:rPr lang="en-SG" sz="1100" dirty="0" err="1"/>
              <a:t>Fischler</a:t>
            </a:r>
            <a:r>
              <a:rPr lang="en-SG" sz="1100" dirty="0"/>
              <a:t> &amp; Robert C. </a:t>
            </a:r>
            <a:r>
              <a:rPr lang="en-SG" sz="1100" dirty="0" err="1"/>
              <a:t>Bolles</a:t>
            </a:r>
            <a:r>
              <a:rPr lang="en-SG" sz="1100" dirty="0"/>
              <a:t> (June 1981). "Random Sample Consensus: A Paradigm for Model Fitting with Applications to Image Analysis and Automated Cartography" Comm. ACM. 24 (6): 381–395</a:t>
            </a:r>
          </a:p>
          <a:p>
            <a:pPr marL="0" indent="0">
              <a:buNone/>
            </a:pPr>
            <a:endParaRPr lang="en-SG" sz="1100" dirty="0" smtClean="0">
              <a:latin typeface="Calibri" panose="020F0502020204030204" pitchFamily="34" charset="0"/>
              <a:cs typeface="Times New Roman" panose="02020603050405020304" pitchFamily="18" charset="0"/>
            </a:endParaRPr>
          </a:p>
          <a:p>
            <a:pPr marL="0" indent="0">
              <a:buNone/>
            </a:pPr>
            <a:endParaRPr lang="en-SG" sz="2000" dirty="0" smtClean="0"/>
          </a:p>
          <a:p>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3074"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36912"/>
            <a:ext cx="47625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651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609600"/>
          </a:xfrm>
        </p:spPr>
        <p:txBody>
          <a:bodyPr/>
          <a:lstStyle/>
          <a:p>
            <a:pPr algn="l"/>
            <a:r>
              <a:rPr lang="en-SG" sz="3200" dirty="0" smtClean="0"/>
              <a:t>ORB Failure Analysis</a:t>
            </a:r>
            <a:endParaRPr lang="en-SG"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7584" y="764704"/>
                <a:ext cx="7772400" cy="5105400"/>
              </a:xfrm>
            </p:spPr>
            <p:txBody>
              <a:bodyPr>
                <a:normAutofit/>
              </a:bodyPr>
              <a:lstStyle/>
              <a:p>
                <a:r>
                  <a:rPr lang="en-SG" sz="2000" dirty="0" smtClean="0"/>
                  <a:t>Our main task was to detect the novel features in the image.</a:t>
                </a:r>
              </a:p>
              <a:p>
                <a:r>
                  <a:rPr lang="en-SG" sz="2000" dirty="0" smtClean="0"/>
                  <a:t>Simple way to think about novel feature is:</a:t>
                </a:r>
              </a:p>
              <a:p>
                <a:pPr marL="0" indent="0">
                  <a:buNone/>
                </a:pPr>
                <a14:m>
                  <m:oMathPara xmlns:m="http://schemas.openxmlformats.org/officeDocument/2006/math">
                    <m:oMathParaPr>
                      <m:jc m:val="centerGroup"/>
                    </m:oMathParaPr>
                    <m:oMath xmlns:m="http://schemas.openxmlformats.org/officeDocument/2006/math">
                      <m:r>
                        <a:rPr lang="en-SG" sz="2000" i="1">
                          <a:latin typeface="Cambria Math" panose="02040503050406030204" pitchFamily="18" charset="0"/>
                        </a:rPr>
                        <m:t>𝑛𝑜𝑣𝑒𝑙</m:t>
                      </m:r>
                      <m:r>
                        <m:rPr>
                          <m:lit/>
                        </m:rPr>
                        <a:rPr lang="en-SG" sz="2000" i="1">
                          <a:latin typeface="Cambria Math" panose="02040503050406030204" pitchFamily="18" charset="0"/>
                        </a:rPr>
                        <m:t>_</m:t>
                      </m:r>
                      <m:r>
                        <a:rPr lang="en-SG" sz="2000" i="1">
                          <a:latin typeface="Cambria Math" panose="02040503050406030204" pitchFamily="18" charset="0"/>
                        </a:rPr>
                        <m:t>𝑓𝑒𝑎𝑡𝑢𝑟𝑒</m:t>
                      </m:r>
                      <m:r>
                        <m:rPr>
                          <m:lit/>
                        </m:rPr>
                        <a:rPr lang="en-SG" sz="2000" i="1">
                          <a:latin typeface="Cambria Math" panose="02040503050406030204" pitchFamily="18" charset="0"/>
                        </a:rPr>
                        <m:t>_</m:t>
                      </m:r>
                      <m:r>
                        <a:rPr lang="en-SG" sz="2000" i="1">
                          <a:latin typeface="Cambria Math" panose="02040503050406030204" pitchFamily="18" charset="0"/>
                        </a:rPr>
                        <m:t>𝑝𝑜𝑖𝑛𝑡</m:t>
                      </m:r>
                      <m:r>
                        <a:rPr lang="en-SG" sz="2000" i="1">
                          <a:latin typeface="Cambria Math" panose="02040503050406030204" pitchFamily="18" charset="0"/>
                        </a:rPr>
                        <m:t>=</m:t>
                      </m:r>
                      <m:d>
                        <m:dPr>
                          <m:begChr m:val="{"/>
                          <m:endChr m:val="}"/>
                          <m:ctrlPr>
                            <a:rPr lang="en-SG" sz="2000" i="1">
                              <a:latin typeface="Cambria Math" panose="02040503050406030204" pitchFamily="18" charset="0"/>
                            </a:rPr>
                          </m:ctrlPr>
                        </m:dPr>
                        <m:e>
                          <m:r>
                            <a:rPr lang="en-SG" sz="2000" i="1">
                              <a:latin typeface="Cambria Math" panose="02040503050406030204" pitchFamily="18" charset="0"/>
                            </a:rPr>
                            <m:t>𝑘𝑒𝑦𝑝𝑜𝑖𝑛𝑡𝑠</m:t>
                          </m:r>
                        </m:e>
                      </m:d>
                      <m:r>
                        <a:rPr lang="en-SG" sz="2000" i="1">
                          <a:latin typeface="Cambria Math" panose="02040503050406030204" pitchFamily="18" charset="0"/>
                        </a:rPr>
                        <m:t>−{</m:t>
                      </m:r>
                      <m:r>
                        <a:rPr lang="en-SG" sz="2000" i="1">
                          <a:latin typeface="Cambria Math" panose="02040503050406030204" pitchFamily="18" charset="0"/>
                        </a:rPr>
                        <m:t>𝑔𝑜𝑜𝑑</m:t>
                      </m:r>
                      <m:r>
                        <m:rPr>
                          <m:lit/>
                        </m:rPr>
                        <a:rPr lang="en-SG" sz="2000" i="1">
                          <a:latin typeface="Cambria Math" panose="02040503050406030204" pitchFamily="18" charset="0"/>
                        </a:rPr>
                        <m:t>_</m:t>
                      </m:r>
                      <m:r>
                        <a:rPr lang="en-SG" sz="2000" i="1">
                          <a:latin typeface="Cambria Math" panose="02040503050406030204" pitchFamily="18" charset="0"/>
                        </a:rPr>
                        <m:t>𝑚𝑎𝑡𝑐h𝑖𝑛𝑔</m:t>
                      </m:r>
                      <m:r>
                        <m:rPr>
                          <m:lit/>
                        </m:rPr>
                        <a:rPr lang="en-SG" sz="2000" i="1">
                          <a:latin typeface="Cambria Math" panose="02040503050406030204" pitchFamily="18" charset="0"/>
                        </a:rPr>
                        <m:t>_</m:t>
                      </m:r>
                      <m:r>
                        <a:rPr lang="en-SG" sz="2000" i="1">
                          <a:latin typeface="Cambria Math" panose="02040503050406030204" pitchFamily="18" charset="0"/>
                        </a:rPr>
                        <m:t>𝑝𝑜𝑖𝑛𝑡𝑠</m:t>
                      </m:r>
                      <m:r>
                        <a:rPr lang="en-SG" sz="2000" i="1">
                          <a:latin typeface="Cambria Math" panose="02040503050406030204" pitchFamily="18" charset="0"/>
                        </a:rPr>
                        <m:t>}</m:t>
                      </m:r>
                    </m:oMath>
                  </m:oMathPara>
                </a14:m>
                <a:endParaRPr lang="en-SG" sz="2000" dirty="0"/>
              </a:p>
              <a:p>
                <a:r>
                  <a:rPr lang="en-SG" sz="2000" dirty="0" smtClean="0"/>
                  <a:t>The problem with this approach is matching points are few in a image (~10%)</a:t>
                </a:r>
              </a:p>
              <a:p>
                <a:r>
                  <a:rPr lang="en-SG" sz="2000" dirty="0" smtClean="0"/>
                  <a:t>So, approximately 90% of the image features needs to be analysed in order to detect the novel feature.</a:t>
                </a:r>
              </a:p>
              <a:p>
                <a:r>
                  <a:rPr lang="en-SG" sz="2000" dirty="0" smtClean="0"/>
                  <a:t>Moreover, ORB ignores an objects not having sharp corners. </a:t>
                </a:r>
              </a:p>
              <a:p>
                <a:endParaRPr lang="en-SG" sz="2000" dirty="0" smtClean="0"/>
              </a:p>
              <a:p>
                <a:pPr marL="0" indent="0">
                  <a:buNone/>
                </a:pPr>
                <a:endParaRPr lang="en-SG" sz="2000" dirty="0" smtClean="0"/>
              </a:p>
              <a:p>
                <a:pPr marL="0" indent="0">
                  <a:buNone/>
                </a:pPr>
                <a:endParaRPr lang="en-SG" sz="2000" dirty="0" smtClean="0"/>
              </a:p>
              <a:p>
                <a:pPr marL="0" indent="0">
                  <a:buNone/>
                </a:pPr>
                <a:r>
                  <a:rPr lang="en-SG" sz="2000" dirty="0" smtClean="0"/>
                  <a:t>      </a:t>
                </a:r>
              </a:p>
              <a:p>
                <a:endParaRPr lang="en-SG" sz="2000" dirty="0" smtClean="0"/>
              </a:p>
              <a:p>
                <a:endParaRPr lang="en-SG" sz="2000" dirty="0" smtClean="0"/>
              </a:p>
              <a:p>
                <a:pPr marL="0" indent="0">
                  <a:buNone/>
                </a:pPr>
                <a:endParaRPr lang="en-SG" sz="2000" dirty="0" smtClean="0"/>
              </a:p>
              <a:p>
                <a:endParaRPr lang="en-SG"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7584" y="764704"/>
                <a:ext cx="7772400" cy="5105400"/>
              </a:xfrm>
              <a:blipFill>
                <a:blip r:embed="rId2"/>
                <a:stretch>
                  <a:fillRect l="-706" t="-597" r="-471"/>
                </a:stretch>
              </a:blipFill>
            </p:spPr>
            <p:txBody>
              <a:bodyPr/>
              <a:lstStyle/>
              <a:p>
                <a:r>
                  <a:rPr lang="en-SG">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a:stCxn id="26" idx="3"/>
          </p:cNvCxnSpPr>
          <p:nvPr/>
        </p:nvCxnSpPr>
        <p:spPr bwMode="auto">
          <a:xfrm flipH="1">
            <a:off x="2590800" y="2111907"/>
            <a:ext cx="4521948" cy="974193"/>
          </a:xfrm>
          <a:prstGeom prst="straightConnector1">
            <a:avLst/>
          </a:prstGeom>
          <a:noFill/>
          <a:ln w="9525" cap="flat" cmpd="sng" algn="ctr">
            <a:noFill/>
            <a:prstDash val="solid"/>
            <a:round/>
            <a:headEnd type="none" w="med" len="med"/>
            <a:tailEnd type="triangle"/>
          </a:ln>
          <a:effectLst/>
        </p:spPr>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259" y="3689933"/>
            <a:ext cx="3634941" cy="2423294"/>
          </a:xfrm>
          <a:prstGeom prst="rect">
            <a:avLst/>
          </a:prstGeom>
        </p:spPr>
      </p:pic>
    </p:spTree>
    <p:extLst>
      <p:ext uri="{BB962C8B-B14F-4D97-AF65-F5344CB8AC3E}">
        <p14:creationId xmlns:p14="http://schemas.microsoft.com/office/powerpoint/2010/main" val="143132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010543"/>
          </a:xfrm>
        </p:spPr>
        <p:txBody>
          <a:bodyPr>
            <a:normAutofit/>
          </a:bodyPr>
          <a:lstStyle/>
          <a:p>
            <a:r>
              <a:rPr lang="en-SG" dirty="0" smtClean="0"/>
              <a:t>Alternative Approaches</a:t>
            </a:r>
            <a:endParaRPr lang="en-SG" dirty="0"/>
          </a:p>
        </p:txBody>
      </p:sp>
    </p:spTree>
    <p:extLst>
      <p:ext uri="{BB962C8B-B14F-4D97-AF65-F5344CB8AC3E}">
        <p14:creationId xmlns:p14="http://schemas.microsoft.com/office/powerpoint/2010/main" val="1630106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609600"/>
          </a:xfrm>
        </p:spPr>
        <p:txBody>
          <a:bodyPr/>
          <a:lstStyle/>
          <a:p>
            <a:pPr algn="l"/>
            <a:r>
              <a:rPr lang="en-SG" sz="3200" dirty="0" smtClean="0"/>
              <a:t>Passing Compressed Image</a:t>
            </a:r>
            <a:endParaRPr lang="en-SG" sz="3200" dirty="0"/>
          </a:p>
        </p:txBody>
      </p:sp>
      <p:sp>
        <p:nvSpPr>
          <p:cNvPr id="3" name="Content Placeholder 2"/>
          <p:cNvSpPr>
            <a:spLocks noGrp="1"/>
          </p:cNvSpPr>
          <p:nvPr>
            <p:ph idx="1"/>
          </p:nvPr>
        </p:nvSpPr>
        <p:spPr>
          <a:xfrm>
            <a:off x="761999" y="692696"/>
            <a:ext cx="7772400" cy="5105400"/>
          </a:xfrm>
        </p:spPr>
        <p:txBody>
          <a:bodyPr>
            <a:normAutofit lnSpcReduction="10000"/>
          </a:bodyPr>
          <a:lstStyle/>
          <a:p>
            <a:r>
              <a:rPr lang="en-SG" sz="2000" dirty="0" smtClean="0"/>
              <a:t>It is enough if we can pass the texture of the image instead of an image. </a:t>
            </a:r>
          </a:p>
          <a:p>
            <a:endParaRPr lang="en-SG" sz="2000" dirty="0"/>
          </a:p>
          <a:p>
            <a:endParaRPr lang="en-SG" sz="2000" dirty="0" smtClean="0"/>
          </a:p>
          <a:p>
            <a:endParaRPr lang="en-SG" sz="2000" dirty="0"/>
          </a:p>
          <a:p>
            <a:endParaRPr lang="en-SG" sz="2000" dirty="0" smtClean="0"/>
          </a:p>
          <a:p>
            <a:endParaRPr lang="en-SG" sz="2000" dirty="0"/>
          </a:p>
          <a:p>
            <a:r>
              <a:rPr lang="en-SG" sz="2000" dirty="0" smtClean="0"/>
              <a:t>Is it okay, we will pass the image texture to CNN. We need to evaluate it. If we can, there will be great level of sparsity in the input. Thus, computation can be decreased to a great level.</a:t>
            </a:r>
          </a:p>
          <a:p>
            <a:r>
              <a:rPr lang="en-SG" sz="2000" dirty="0" smtClean="0"/>
              <a:t>Texture should be taken in the difference image to save additional computation.</a:t>
            </a:r>
          </a:p>
          <a:p>
            <a:r>
              <a:rPr lang="en-SG" sz="2000" dirty="0" smtClean="0"/>
              <a:t>CNN accuracy will be hit by this method.</a:t>
            </a:r>
          </a:p>
          <a:p>
            <a:pPr marL="0" indent="0">
              <a:buNone/>
            </a:pPr>
            <a:endParaRPr lang="en-SG" sz="2000" dirty="0" smtClean="0"/>
          </a:p>
          <a:p>
            <a:pPr marL="0" indent="0">
              <a:buNone/>
            </a:pPr>
            <a:r>
              <a:rPr lang="en-SG" sz="2000" dirty="0" smtClean="0"/>
              <a:t>      </a:t>
            </a:r>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pic>
        <p:nvPicPr>
          <p:cNvPr id="6" name="Picture 5"/>
          <p:cNvPicPr>
            <a:picLocks noChangeAspect="1"/>
          </p:cNvPicPr>
          <p:nvPr/>
        </p:nvPicPr>
        <p:blipFill>
          <a:blip r:embed="rId2"/>
          <a:stretch>
            <a:fillRect/>
          </a:stretch>
        </p:blipFill>
        <p:spPr>
          <a:xfrm>
            <a:off x="1259632" y="1556755"/>
            <a:ext cx="7239828" cy="1171023"/>
          </a:xfrm>
          <a:prstGeom prst="rect">
            <a:avLst/>
          </a:prstGeom>
        </p:spPr>
      </p:pic>
    </p:spTree>
    <p:extLst>
      <p:ext uri="{BB962C8B-B14F-4D97-AF65-F5344CB8AC3E}">
        <p14:creationId xmlns:p14="http://schemas.microsoft.com/office/powerpoint/2010/main" val="1965903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72400" cy="609600"/>
          </a:xfrm>
        </p:spPr>
        <p:txBody>
          <a:bodyPr/>
          <a:lstStyle/>
          <a:p>
            <a:pPr algn="l"/>
            <a:r>
              <a:rPr lang="en-SG" sz="3200" dirty="0" smtClean="0"/>
              <a:t>Saliency Pre-processor</a:t>
            </a:r>
            <a:endParaRPr lang="en-SG" sz="3200" dirty="0"/>
          </a:p>
        </p:txBody>
      </p:sp>
      <p:sp>
        <p:nvSpPr>
          <p:cNvPr id="3" name="Content Placeholder 2"/>
          <p:cNvSpPr>
            <a:spLocks noGrp="1"/>
          </p:cNvSpPr>
          <p:nvPr>
            <p:ph idx="1"/>
          </p:nvPr>
        </p:nvSpPr>
        <p:spPr>
          <a:xfrm>
            <a:off x="683568" y="692696"/>
            <a:ext cx="7772400" cy="5105400"/>
          </a:xfrm>
        </p:spPr>
        <p:txBody>
          <a:bodyPr/>
          <a:lstStyle/>
          <a:p>
            <a:r>
              <a:rPr lang="en-SG" sz="2000" dirty="0" smtClean="0"/>
              <a:t>Saliency Detection is already there in the </a:t>
            </a:r>
            <a:r>
              <a:rPr lang="en-SG" sz="2000" dirty="0"/>
              <a:t>A</a:t>
            </a:r>
            <a:r>
              <a:rPr lang="en-SG" sz="2000" dirty="0" smtClean="0"/>
              <a:t>nalog domain. </a:t>
            </a:r>
          </a:p>
          <a:p>
            <a:r>
              <a:rPr lang="en-SG" sz="2000" dirty="0" smtClean="0"/>
              <a:t>Saliency Pre-processor along with Novelty Detection will further decrease the amount of computation and opens door for other approaches.</a:t>
            </a:r>
          </a:p>
          <a:p>
            <a:pPr marL="0" indent="0">
              <a:buNone/>
            </a:pPr>
            <a:r>
              <a:rPr lang="en-SG" sz="2000" dirty="0" smtClean="0"/>
              <a:t>      </a:t>
            </a:r>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pic>
        <p:nvPicPr>
          <p:cNvPr id="7" name="Picture 6"/>
          <p:cNvPicPr>
            <a:picLocks noChangeAspect="1"/>
          </p:cNvPicPr>
          <p:nvPr/>
        </p:nvPicPr>
        <p:blipFill>
          <a:blip r:embed="rId2"/>
          <a:stretch>
            <a:fillRect/>
          </a:stretch>
        </p:blipFill>
        <p:spPr>
          <a:xfrm>
            <a:off x="2267744" y="2195003"/>
            <a:ext cx="4953000" cy="3367358"/>
          </a:xfrm>
          <a:prstGeom prst="rect">
            <a:avLst/>
          </a:prstGeom>
        </p:spPr>
      </p:pic>
    </p:spTree>
    <p:extLst>
      <p:ext uri="{BB962C8B-B14F-4D97-AF65-F5344CB8AC3E}">
        <p14:creationId xmlns:p14="http://schemas.microsoft.com/office/powerpoint/2010/main" val="901550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087"/>
            <a:ext cx="7772400" cy="609600"/>
          </a:xfrm>
        </p:spPr>
        <p:txBody>
          <a:bodyPr/>
          <a:lstStyle/>
          <a:p>
            <a:pPr algn="l"/>
            <a:r>
              <a:rPr lang="en-SG" sz="3200" dirty="0" smtClean="0"/>
              <a:t>Finding Cluster : Adaptive Blob Detection</a:t>
            </a:r>
            <a:endParaRPr lang="en-SG" sz="3200" dirty="0"/>
          </a:p>
        </p:txBody>
      </p:sp>
      <p:sp>
        <p:nvSpPr>
          <p:cNvPr id="3" name="Content Placeholder 2"/>
          <p:cNvSpPr>
            <a:spLocks noGrp="1"/>
          </p:cNvSpPr>
          <p:nvPr>
            <p:ph idx="1"/>
          </p:nvPr>
        </p:nvSpPr>
        <p:spPr>
          <a:xfrm>
            <a:off x="755576" y="692696"/>
            <a:ext cx="7772400" cy="5105400"/>
          </a:xfrm>
        </p:spPr>
        <p:txBody>
          <a:bodyPr/>
          <a:lstStyle/>
          <a:p>
            <a:r>
              <a:rPr lang="en-SG" sz="2000" dirty="0" smtClean="0"/>
              <a:t>Blobs and corresponding parameters should be adaptive to image cluster’s size.</a:t>
            </a:r>
          </a:p>
          <a:p>
            <a:r>
              <a:rPr lang="en-SG" sz="2000" dirty="0" smtClean="0"/>
              <a:t>Pros: Simpler to implement, minimal computation, minimal latency(</a:t>
            </a:r>
            <a:r>
              <a:rPr lang="en-SG" sz="2000" dirty="0" err="1" smtClean="0"/>
              <a:t>NxM</a:t>
            </a:r>
            <a:r>
              <a:rPr lang="en-SG" sz="2000" dirty="0" smtClean="0"/>
              <a:t> cycle), easier to use with centroid tracking technique.</a:t>
            </a:r>
          </a:p>
          <a:p>
            <a:r>
              <a:rPr lang="en-SG" sz="2000" dirty="0" smtClean="0"/>
              <a:t>Cons: Multiple Blob for single object.</a:t>
            </a:r>
          </a:p>
          <a:p>
            <a:endParaRPr lang="en-SG" sz="2000" dirty="0"/>
          </a:p>
          <a:p>
            <a:endParaRPr lang="en-SG" sz="2000" dirty="0" smtClean="0"/>
          </a:p>
          <a:p>
            <a:endParaRPr lang="en-SG" sz="2000" dirty="0"/>
          </a:p>
          <a:p>
            <a:endParaRPr lang="en-SG" sz="2000" dirty="0" smtClean="0"/>
          </a:p>
          <a:p>
            <a:endParaRPr lang="en-SG" sz="2000" dirty="0"/>
          </a:p>
          <a:p>
            <a:endParaRPr lang="en-SG" sz="2000" dirty="0" smtClean="0"/>
          </a:p>
          <a:p>
            <a:pPr marL="0" indent="0">
              <a:buNone/>
            </a:pPr>
            <a:endParaRPr lang="en-SG" sz="2000" dirty="0"/>
          </a:p>
          <a:p>
            <a:endParaRPr lang="en-SG" sz="2000" dirty="0"/>
          </a:p>
          <a:p>
            <a:pPr marL="0" indent="0">
              <a:buNone/>
            </a:pPr>
            <a:endParaRPr lang="en-SG" sz="2000" dirty="0"/>
          </a:p>
          <a:p>
            <a:endParaRPr lang="en-SG" sz="2000" dirty="0"/>
          </a:p>
          <a:p>
            <a:endParaRPr lang="en-SG" sz="2000" dirty="0" smtClean="0"/>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pic>
        <p:nvPicPr>
          <p:cNvPr id="6" name="Picture 5"/>
          <p:cNvPicPr>
            <a:picLocks noChangeAspect="1"/>
          </p:cNvPicPr>
          <p:nvPr/>
        </p:nvPicPr>
        <p:blipFill>
          <a:blip r:embed="rId2"/>
          <a:stretch>
            <a:fillRect/>
          </a:stretch>
        </p:blipFill>
        <p:spPr>
          <a:xfrm>
            <a:off x="1259632" y="2924944"/>
            <a:ext cx="2990791" cy="244731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928" y="3068960"/>
            <a:ext cx="2727072" cy="2045304"/>
          </a:xfrm>
          <a:prstGeom prst="rect">
            <a:avLst/>
          </a:prstGeom>
        </p:spPr>
      </p:pic>
    </p:spTree>
    <p:extLst>
      <p:ext uri="{BB962C8B-B14F-4D97-AF65-F5344CB8AC3E}">
        <p14:creationId xmlns:p14="http://schemas.microsoft.com/office/powerpoint/2010/main" val="582477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087"/>
            <a:ext cx="7772400" cy="609600"/>
          </a:xfrm>
        </p:spPr>
        <p:txBody>
          <a:bodyPr/>
          <a:lstStyle/>
          <a:p>
            <a:pPr algn="l"/>
            <a:r>
              <a:rPr lang="en-SG" sz="3200" dirty="0" smtClean="0"/>
              <a:t>Other Approaches</a:t>
            </a:r>
            <a:endParaRPr lang="en-SG" sz="3200" dirty="0"/>
          </a:p>
        </p:txBody>
      </p:sp>
      <p:sp>
        <p:nvSpPr>
          <p:cNvPr id="3" name="Content Placeholder 2"/>
          <p:cNvSpPr>
            <a:spLocks noGrp="1"/>
          </p:cNvSpPr>
          <p:nvPr>
            <p:ph idx="1"/>
          </p:nvPr>
        </p:nvSpPr>
        <p:spPr>
          <a:xfrm>
            <a:off x="755576" y="692696"/>
            <a:ext cx="7772400" cy="5105400"/>
          </a:xfrm>
        </p:spPr>
        <p:txBody>
          <a:bodyPr/>
          <a:lstStyle/>
          <a:p>
            <a:r>
              <a:rPr lang="en-SG" sz="2000" dirty="0" smtClean="0"/>
              <a:t>Harr- Cascades: </a:t>
            </a:r>
            <a:br>
              <a:rPr lang="en-SG" sz="2000" dirty="0" smtClean="0"/>
            </a:br>
            <a:r>
              <a:rPr lang="en-SG" sz="2000" dirty="0" smtClean="0"/>
              <a:t>1. Good for pre-trained feature detection but will not be suitable for similarity matching in subsequent frames.</a:t>
            </a:r>
            <a:br>
              <a:rPr lang="en-SG" sz="2000" dirty="0" smtClean="0"/>
            </a:br>
            <a:r>
              <a:rPr lang="en-SG" sz="2000" dirty="0" smtClean="0"/>
              <a:t>2. Involves Convolution Operation, so more power hungry.</a:t>
            </a:r>
          </a:p>
          <a:p>
            <a:pPr marL="0" indent="0">
              <a:buNone/>
            </a:pPr>
            <a:endParaRPr lang="en-SG" sz="2000" dirty="0" smtClean="0"/>
          </a:p>
          <a:p>
            <a:r>
              <a:rPr lang="en-SG" sz="2000" dirty="0" smtClean="0"/>
              <a:t>Histogram of Gradient (</a:t>
            </a:r>
            <a:r>
              <a:rPr lang="en-SG" sz="2000" dirty="0" err="1" smtClean="0"/>
              <a:t>HoG</a:t>
            </a:r>
            <a:r>
              <a:rPr lang="en-SG" sz="2000" dirty="0" smtClean="0"/>
              <a:t>):</a:t>
            </a:r>
            <a:br>
              <a:rPr lang="en-SG" sz="2000" dirty="0" smtClean="0"/>
            </a:br>
            <a:r>
              <a:rPr lang="en-SG" sz="2000" dirty="0" smtClean="0"/>
              <a:t>1. A feature extraction Algorithm.</a:t>
            </a:r>
            <a:br>
              <a:rPr lang="en-SG" sz="2000" dirty="0" smtClean="0"/>
            </a:br>
            <a:r>
              <a:rPr lang="en-SG" sz="2000" dirty="0" smtClean="0"/>
              <a:t>2. Requires large memory thus more power.</a:t>
            </a:r>
            <a:br>
              <a:rPr lang="en-SG" sz="2000" dirty="0" smtClean="0"/>
            </a:br>
            <a:r>
              <a:rPr lang="en-SG" sz="2000" dirty="0" smtClean="0"/>
              <a:t>3. Requires SVM support to work as object classifier</a:t>
            </a:r>
          </a:p>
          <a:p>
            <a:endParaRPr lang="en-SG" sz="2000" dirty="0"/>
          </a:p>
          <a:p>
            <a:endParaRPr lang="en-SG" sz="2000" dirty="0" smtClean="0"/>
          </a:p>
          <a:p>
            <a:endParaRPr lang="en-SG" sz="2000" dirty="0"/>
          </a:p>
          <a:p>
            <a:endParaRPr lang="en-SG" sz="2000" dirty="0" smtClean="0"/>
          </a:p>
          <a:p>
            <a:endParaRPr lang="en-SG" sz="2000" dirty="0"/>
          </a:p>
          <a:p>
            <a:endParaRPr lang="en-SG" sz="2000" dirty="0" smtClean="0"/>
          </a:p>
          <a:p>
            <a:pPr marL="0" indent="0">
              <a:buNone/>
            </a:pPr>
            <a:endParaRPr lang="en-SG" sz="2000" dirty="0"/>
          </a:p>
          <a:p>
            <a:endParaRPr lang="en-SG" sz="2000" dirty="0"/>
          </a:p>
          <a:p>
            <a:pPr marL="0" indent="0">
              <a:buNone/>
            </a:pPr>
            <a:endParaRPr lang="en-SG" sz="2000" dirty="0"/>
          </a:p>
          <a:p>
            <a:endParaRPr lang="en-SG" sz="2000" dirty="0"/>
          </a:p>
          <a:p>
            <a:endParaRPr lang="en-SG" sz="2000" dirty="0" smtClean="0"/>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spTree>
    <p:extLst>
      <p:ext uri="{BB962C8B-B14F-4D97-AF65-F5344CB8AC3E}">
        <p14:creationId xmlns:p14="http://schemas.microsoft.com/office/powerpoint/2010/main" val="33466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785786"/>
            <a:ext cx="8856984" cy="1102519"/>
          </a:xfrm>
        </p:spPr>
        <p:txBody>
          <a:bodyPr>
            <a:noAutofit/>
          </a:bodyPr>
          <a:lstStyle/>
          <a:p>
            <a:r>
              <a:rPr lang="en-US" sz="3600" dirty="0"/>
              <a:t>		         : </a:t>
            </a:r>
            <a:r>
              <a:rPr lang="en-SG" sz="3600" dirty="0"/>
              <a:t>Energy-Autonomous</a:t>
            </a:r>
            <a:br>
              <a:rPr lang="en-SG" sz="3600" dirty="0"/>
            </a:br>
            <a:r>
              <a:rPr lang="en-SG" sz="3600" dirty="0"/>
              <a:t>Always-On Cognitive &amp; Attentive Cameras </a:t>
            </a:r>
            <a:br>
              <a:rPr lang="en-SG" sz="3600" dirty="0"/>
            </a:br>
            <a:r>
              <a:rPr lang="en-SG" sz="1200" dirty="0"/>
              <a:t/>
            </a:r>
            <a:br>
              <a:rPr lang="en-SG" sz="1200" dirty="0"/>
            </a:br>
            <a:r>
              <a:rPr lang="en-SG" sz="3600" dirty="0"/>
              <a:t>for Distributed Real-Time Vision </a:t>
            </a:r>
            <a:br>
              <a:rPr lang="en-SG" sz="3600" dirty="0"/>
            </a:br>
            <a:r>
              <a:rPr lang="en-SG" sz="3600" dirty="0"/>
              <a:t>with </a:t>
            </a:r>
            <a:r>
              <a:rPr lang="en-SG" sz="3600" dirty="0" err="1"/>
              <a:t>milliWatt</a:t>
            </a:r>
            <a:r>
              <a:rPr lang="en-SG" sz="3600" dirty="0"/>
              <a:t> Power Consumption</a:t>
            </a:r>
            <a:endParaRPr lang="en-US" sz="3600" dirty="0"/>
          </a:p>
        </p:txBody>
      </p:sp>
      <p:sp>
        <p:nvSpPr>
          <p:cNvPr id="5" name="Subtitle 4"/>
          <p:cNvSpPr>
            <a:spLocks noGrp="1"/>
          </p:cNvSpPr>
          <p:nvPr>
            <p:ph type="subTitle" idx="1"/>
          </p:nvPr>
        </p:nvSpPr>
        <p:spPr>
          <a:xfrm>
            <a:off x="1157474" y="4346798"/>
            <a:ext cx="6366854" cy="1098426"/>
          </a:xfrm>
        </p:spPr>
        <p:txBody>
          <a:bodyPr/>
          <a:lstStyle/>
          <a:p>
            <a:pPr>
              <a:spcBef>
                <a:spcPts val="0"/>
              </a:spcBef>
            </a:pPr>
            <a:r>
              <a:rPr lang="en-US" sz="2400" dirty="0">
                <a:solidFill>
                  <a:schemeClr val="tx1"/>
                </a:solidFill>
              </a:rPr>
              <a:t>Quarterly meeting: </a:t>
            </a:r>
            <a:r>
              <a:rPr lang="en-US" sz="2400" i="1" dirty="0">
                <a:solidFill>
                  <a:schemeClr val="tx1"/>
                </a:solidFill>
              </a:rPr>
              <a:t>(15/04/2020)</a:t>
            </a:r>
          </a:p>
          <a:p>
            <a:pPr>
              <a:spcBef>
                <a:spcPts val="0"/>
              </a:spcBef>
            </a:pPr>
            <a:r>
              <a:rPr lang="en-US" sz="2400" i="1" dirty="0" err="1" smtClean="0">
                <a:solidFill>
                  <a:schemeClr val="tx1"/>
                </a:solidFill>
              </a:rPr>
              <a:t>Japesh</a:t>
            </a:r>
            <a:r>
              <a:rPr lang="en-US" sz="2400" i="1" dirty="0" smtClean="0">
                <a:solidFill>
                  <a:schemeClr val="tx1"/>
                </a:solidFill>
              </a:rPr>
              <a:t> Vohra</a:t>
            </a:r>
            <a:endParaRPr lang="en-US" sz="2400" i="1" dirty="0">
              <a:solidFill>
                <a:schemeClr val="tx1"/>
              </a:solidFill>
            </a:endParaRPr>
          </a:p>
          <a:p>
            <a:pPr>
              <a:spcBef>
                <a:spcPts val="0"/>
              </a:spcBef>
            </a:pPr>
            <a:endParaRPr lang="en-US" i="1" dirty="0">
              <a:solidFill>
                <a:schemeClr val="tx1"/>
              </a:solidFill>
            </a:endParaRPr>
          </a:p>
        </p:txBody>
      </p:sp>
      <p:pic>
        <p:nvPicPr>
          <p:cNvPr id="10" name="Picture 78" descr="C:\Users\nrdaxwa\Desktop\CREATE\Logos\NRF logo vertic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6363837"/>
            <a:ext cx="595838" cy="286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http://www.tedxkrp.com/sites/tedxkrp.com/files/speakers-logos/nus-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48140" y="6383347"/>
            <a:ext cx="703042" cy="28601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Image result for sut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948" y="6316018"/>
            <a:ext cx="823258" cy="425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irazee\Desktop\NTU Logo Brand\NTU brand.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304" t="24069" r="31627" b="25041"/>
          <a:stretch/>
        </p:blipFill>
        <p:spPr bwMode="auto">
          <a:xfrm>
            <a:off x="4487972" y="6356350"/>
            <a:ext cx="1061784" cy="3651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6206522" y="6352890"/>
            <a:ext cx="354360" cy="3741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649" y="6411005"/>
            <a:ext cx="1458807" cy="240575"/>
          </a:xfrm>
          <a:prstGeom prst="rect">
            <a:avLst/>
          </a:prstGeom>
        </p:spPr>
      </p:pic>
      <p:cxnSp>
        <p:nvCxnSpPr>
          <p:cNvPr id="19" name="Straight Connector 18"/>
          <p:cNvCxnSpPr/>
          <p:nvPr/>
        </p:nvCxnSpPr>
        <p:spPr>
          <a:xfrm>
            <a:off x="384775" y="6257887"/>
            <a:ext cx="8280920" cy="0"/>
          </a:xfrm>
          <a:prstGeom prst="line">
            <a:avLst/>
          </a:prstGeom>
          <a:ln w="38100" cmpd="sng">
            <a:gradFill flip="none" rotWithShape="1">
              <a:gsLst>
                <a:gs pos="63000">
                  <a:srgbClr val="92D050"/>
                </a:gs>
                <a:gs pos="31000">
                  <a:srgbClr val="00B050"/>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a:grpSpLocks noChangeAspect="1"/>
          </p:cNvGrpSpPr>
          <p:nvPr/>
        </p:nvGrpSpPr>
        <p:grpSpPr>
          <a:xfrm>
            <a:off x="251520" y="889920"/>
            <a:ext cx="3688830" cy="923330"/>
            <a:chOff x="4869042" y="2479809"/>
            <a:chExt cx="5687680" cy="1423649"/>
          </a:xfrm>
        </p:grpSpPr>
        <p:sp>
          <p:nvSpPr>
            <p:cNvPr id="20" name="TextBox 5"/>
            <p:cNvSpPr txBox="1"/>
            <p:nvPr/>
          </p:nvSpPr>
          <p:spPr>
            <a:xfrm>
              <a:off x="4869042" y="2479809"/>
              <a:ext cx="5687680" cy="14236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a:solidFill>
                    <a:srgbClr val="00B050"/>
                  </a:solidFill>
                </a:rPr>
                <a:t>C   </a:t>
              </a:r>
              <a:r>
                <a:rPr lang="en-US" sz="5400" dirty="0" err="1">
                  <a:solidFill>
                    <a:srgbClr val="00B050"/>
                  </a:solidFill>
                </a:rPr>
                <a:t>gniVisi</a:t>
              </a:r>
              <a:r>
                <a:rPr lang="en-US" sz="5400" dirty="0">
                  <a:solidFill>
                    <a:srgbClr val="00B050"/>
                  </a:solidFill>
                </a:rPr>
                <a:t>   n</a:t>
              </a:r>
              <a:endParaRPr lang="en-SG" sz="5400" dirty="0">
                <a:solidFill>
                  <a:srgbClr val="00B050"/>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3206" y="2912276"/>
              <a:ext cx="703044" cy="70304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1780" y="2919131"/>
              <a:ext cx="705087" cy="703045"/>
            </a:xfrm>
            <a:prstGeom prst="rect">
              <a:avLst/>
            </a:prstGeom>
          </p:spPr>
        </p:pic>
      </p:grpSp>
    </p:spTree>
    <p:extLst>
      <p:ext uri="{BB962C8B-B14F-4D97-AF65-F5344CB8AC3E}">
        <p14:creationId xmlns:p14="http://schemas.microsoft.com/office/powerpoint/2010/main" val="27041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152128"/>
          </a:xfrm>
        </p:spPr>
        <p:txBody>
          <a:bodyPr>
            <a:normAutofit/>
          </a:bodyPr>
          <a:lstStyle/>
          <a:p>
            <a:r>
              <a:rPr lang="en-SG" sz="3000" dirty="0" smtClean="0"/>
              <a:t>Current Method: Object Tracking Without Detecting.</a:t>
            </a:r>
            <a:endParaRPr lang="en-SG" sz="3000" dirty="0"/>
          </a:p>
        </p:txBody>
      </p:sp>
    </p:spTree>
    <p:extLst>
      <p:ext uri="{BB962C8B-B14F-4D97-AF65-F5344CB8AC3E}">
        <p14:creationId xmlns:p14="http://schemas.microsoft.com/office/powerpoint/2010/main" val="2090730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493"/>
            <a:ext cx="7772400" cy="609600"/>
          </a:xfrm>
        </p:spPr>
        <p:txBody>
          <a:bodyPr/>
          <a:lstStyle/>
          <a:p>
            <a:pPr algn="l"/>
            <a:r>
              <a:rPr lang="en-SG" sz="3200" dirty="0" smtClean="0"/>
              <a:t>Contour Detection</a:t>
            </a:r>
            <a:endParaRPr lang="en-SG" sz="3200" dirty="0"/>
          </a:p>
        </p:txBody>
      </p:sp>
      <p:sp>
        <p:nvSpPr>
          <p:cNvPr id="3" name="Content Placeholder 2"/>
          <p:cNvSpPr>
            <a:spLocks noGrp="1"/>
          </p:cNvSpPr>
          <p:nvPr>
            <p:ph idx="1"/>
          </p:nvPr>
        </p:nvSpPr>
        <p:spPr>
          <a:xfrm>
            <a:off x="635748" y="692696"/>
            <a:ext cx="7772400" cy="5544616"/>
          </a:xfrm>
        </p:spPr>
        <p:txBody>
          <a:bodyPr>
            <a:normAutofit/>
          </a:bodyPr>
          <a:lstStyle/>
          <a:p>
            <a:r>
              <a:rPr lang="en-SG" sz="2000" dirty="0" smtClean="0"/>
              <a:t>Binarize the salient image and find contours. </a:t>
            </a:r>
          </a:p>
          <a:p>
            <a:r>
              <a:rPr lang="en-SG" sz="2000" dirty="0" smtClean="0"/>
              <a:t>Find the centre for each contour and filter the contour based on area. </a:t>
            </a:r>
          </a:p>
          <a:p>
            <a:r>
              <a:rPr lang="en-SG" sz="2000" dirty="0" smtClean="0"/>
              <a:t>The contours in binary image and salient image look like as follows. </a:t>
            </a:r>
          </a:p>
          <a:p>
            <a:r>
              <a:rPr lang="en-SG" sz="2000" dirty="0" smtClean="0"/>
              <a:t>We can determine the centroid and track them to find the novel image content.</a:t>
            </a:r>
          </a:p>
          <a:p>
            <a:pPr marL="0" indent="0">
              <a:buNone/>
            </a:pPr>
            <a:endParaRPr lang="en-SG" sz="1600" dirty="0" smtClean="0"/>
          </a:p>
          <a:p>
            <a:endParaRPr lang="en-SG" sz="1600" dirty="0" smtClean="0"/>
          </a:p>
          <a:p>
            <a:endParaRPr lang="en-SG" sz="1600" dirty="0"/>
          </a:p>
          <a:p>
            <a:endParaRPr lang="en-SG" sz="1600" dirty="0" smtClean="0"/>
          </a:p>
          <a:p>
            <a:endParaRPr lang="en-SG" sz="1600" dirty="0"/>
          </a:p>
          <a:p>
            <a:endParaRPr lang="en-SG" sz="1600" dirty="0" smtClean="0"/>
          </a:p>
          <a:p>
            <a:endParaRPr lang="en-SG" sz="1600" dirty="0"/>
          </a:p>
          <a:p>
            <a:endParaRPr lang="en-SG" sz="1600" dirty="0" smtClean="0"/>
          </a:p>
          <a:p>
            <a:pPr marL="0" indent="0">
              <a:buNone/>
            </a:pPr>
            <a:endParaRPr lang="en-SG" sz="2000" dirty="0"/>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09474"/>
            <a:ext cx="3200638" cy="24004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709475"/>
            <a:ext cx="3200639" cy="2400479"/>
          </a:xfrm>
          <a:prstGeom prst="rect">
            <a:avLst/>
          </a:prstGeom>
        </p:spPr>
      </p:pic>
    </p:spTree>
    <p:extLst>
      <p:ext uri="{BB962C8B-B14F-4D97-AF65-F5344CB8AC3E}">
        <p14:creationId xmlns:p14="http://schemas.microsoft.com/office/powerpoint/2010/main" val="2191098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73"/>
            <a:ext cx="7772400" cy="609600"/>
          </a:xfrm>
        </p:spPr>
        <p:txBody>
          <a:bodyPr/>
          <a:lstStyle/>
          <a:p>
            <a:pPr algn="l"/>
            <a:r>
              <a:rPr lang="en-SG" sz="3200" dirty="0" smtClean="0"/>
              <a:t>Contour Approach Contd.</a:t>
            </a:r>
            <a:endParaRPr lang="en-SG" sz="3200" dirty="0"/>
          </a:p>
        </p:txBody>
      </p:sp>
      <p:sp>
        <p:nvSpPr>
          <p:cNvPr id="3" name="Content Placeholder 2"/>
          <p:cNvSpPr>
            <a:spLocks noGrp="1"/>
          </p:cNvSpPr>
          <p:nvPr>
            <p:ph idx="1"/>
          </p:nvPr>
        </p:nvSpPr>
        <p:spPr>
          <a:xfrm>
            <a:off x="762000" y="692696"/>
            <a:ext cx="7772400" cy="5105400"/>
          </a:xfrm>
        </p:spPr>
        <p:txBody>
          <a:bodyPr/>
          <a:lstStyle/>
          <a:p>
            <a:r>
              <a:rPr lang="en-SG" sz="2000" dirty="0" smtClean="0"/>
              <a:t>The same images with multiple blob shown in the previous slides are shown below with contour approach</a:t>
            </a:r>
            <a:r>
              <a:rPr lang="en-SG" sz="2000" dirty="0"/>
              <a:t>. </a:t>
            </a:r>
            <a:endParaRPr lang="en-SG" sz="2000" dirty="0" smtClean="0"/>
          </a:p>
          <a:p>
            <a:r>
              <a:rPr lang="en-SG" sz="2000" dirty="0" smtClean="0"/>
              <a:t>Pros: No Multiple Blob for a single contour, simpler to implement, reliable, 10x data reduction for subsequent stages. </a:t>
            </a:r>
          </a:p>
          <a:p>
            <a:r>
              <a:rPr lang="en-SG" sz="2000" dirty="0" smtClean="0"/>
              <a:t>Cons: Multiple memory access, more power w.r.t adaptive blob approach</a:t>
            </a:r>
            <a:r>
              <a:rPr lang="en-SG" sz="1600" dirty="0" smtClean="0"/>
              <a:t>.</a:t>
            </a:r>
            <a:endParaRPr lang="en-SG" sz="1600" dirty="0"/>
          </a:p>
          <a:p>
            <a:endParaRPr lang="en-SG" sz="1600" dirty="0" smtClean="0"/>
          </a:p>
          <a:p>
            <a:endParaRPr lang="en-SG" sz="1600" dirty="0" smtClean="0"/>
          </a:p>
          <a:p>
            <a:endParaRPr lang="en-SG" sz="1600" dirty="0"/>
          </a:p>
          <a:p>
            <a:endParaRPr lang="en-SG" sz="1600" dirty="0" smtClean="0"/>
          </a:p>
          <a:p>
            <a:endParaRPr lang="en-SG" sz="1600" dirty="0"/>
          </a:p>
          <a:p>
            <a:endParaRPr lang="en-SG" sz="1600" dirty="0" smtClean="0"/>
          </a:p>
          <a:p>
            <a:endParaRPr lang="en-SG" sz="1600" dirty="0"/>
          </a:p>
          <a:p>
            <a:endParaRPr lang="en-SG" sz="1600" dirty="0" smtClean="0"/>
          </a:p>
          <a:p>
            <a:pPr marL="0" indent="0">
              <a:buNone/>
            </a:pPr>
            <a:endParaRPr lang="en-SG" sz="1600" dirty="0"/>
          </a:p>
          <a:p>
            <a:endParaRPr lang="en-SG" sz="1600" dirty="0" smtClean="0"/>
          </a:p>
          <a:p>
            <a:endParaRPr lang="en-SG" sz="1600" dirty="0"/>
          </a:p>
          <a:p>
            <a:endParaRPr lang="en-SG" sz="1600" dirty="0" smtClean="0"/>
          </a:p>
          <a:p>
            <a:endParaRPr lang="en-SG" sz="2000" dirty="0"/>
          </a:p>
          <a:p>
            <a:endParaRPr lang="en-SG" sz="2000" dirty="0" smtClean="0"/>
          </a:p>
          <a:p>
            <a:endParaRPr lang="en-SG" sz="2000" dirty="0" smtClean="0"/>
          </a:p>
          <a:p>
            <a:endParaRPr lang="en-SG" sz="2000" dirty="0" smtClean="0"/>
          </a:p>
          <a:p>
            <a:pPr marL="0" indent="0">
              <a:buNone/>
            </a:pPr>
            <a:endParaRPr lang="en-SG" sz="2000" dirty="0" smtClean="0"/>
          </a:p>
          <a:p>
            <a:endParaRPr lang="en-SG"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924945"/>
            <a:ext cx="3382358" cy="25407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924944"/>
            <a:ext cx="3382361" cy="2540740"/>
          </a:xfrm>
          <a:prstGeom prst="rect">
            <a:avLst/>
          </a:prstGeom>
        </p:spPr>
      </p:pic>
    </p:spTree>
    <p:extLst>
      <p:ext uri="{BB962C8B-B14F-4D97-AF65-F5344CB8AC3E}">
        <p14:creationId xmlns:p14="http://schemas.microsoft.com/office/powerpoint/2010/main" val="48042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087"/>
            <a:ext cx="7772400" cy="609600"/>
          </a:xfrm>
        </p:spPr>
        <p:txBody>
          <a:bodyPr/>
          <a:lstStyle/>
          <a:p>
            <a:pPr algn="l"/>
            <a:r>
              <a:rPr lang="en-SG" sz="3200" dirty="0" smtClean="0"/>
              <a:t>Future Work</a:t>
            </a:r>
            <a:endParaRPr lang="en-SG"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5576" y="692696"/>
                <a:ext cx="7772400" cy="5105400"/>
              </a:xfrm>
            </p:spPr>
            <p:txBody>
              <a:bodyPr/>
              <a:lstStyle/>
              <a:p>
                <a:r>
                  <a:rPr lang="en-SG" sz="2000" dirty="0" smtClean="0"/>
                  <a:t>Explore the literature to detect the contour in an efficient way.</a:t>
                </a:r>
              </a:p>
              <a:p>
                <a:r>
                  <a:rPr lang="en-SG" sz="2000" dirty="0" smtClean="0"/>
                  <a:t>Incorporate intelligent cases in the not so sophisticated centroid tracking techniques. Ex- Velocity Vector.</a:t>
                </a:r>
              </a:p>
              <a:p>
                <a:r>
                  <a:rPr lang="en-SG" sz="2000" dirty="0" smtClean="0"/>
                  <a:t>Until now, with literature the minimum clock cycle required to detect all the contours in the frame is </a:t>
                </a:r>
                <a14:m>
                  <m:oMath xmlns:m="http://schemas.openxmlformats.org/officeDocument/2006/math">
                    <m:r>
                      <a:rPr lang="en-SG" sz="2000" b="0" i="0" smtClean="0">
                        <a:latin typeface="Cambria Math" panose="02040503050406030204" pitchFamily="18" charset="0"/>
                      </a:rPr>
                      <m:t>7</m:t>
                    </m:r>
                    <m:r>
                      <a:rPr lang="en-SG" sz="2000" b="0" i="1" smtClean="0">
                        <a:latin typeface="Cambria Math" panose="02040503050406030204" pitchFamily="18" charset="0"/>
                      </a:rPr>
                      <m:t>×(</m:t>
                    </m:r>
                    <m:r>
                      <a:rPr lang="en-SG" sz="2000" b="0" i="1" smtClean="0">
                        <a:latin typeface="Cambria Math" panose="02040503050406030204" pitchFamily="18" charset="0"/>
                      </a:rPr>
                      <m:t>𝑁</m:t>
                    </m:r>
                    <m:r>
                      <a:rPr lang="en-SG" sz="2000" b="0" i="1" smtClean="0">
                        <a:latin typeface="Cambria Math" panose="02040503050406030204" pitchFamily="18" charset="0"/>
                      </a:rPr>
                      <m:t>×</m:t>
                    </m:r>
                    <m:r>
                      <a:rPr lang="en-SG" sz="2000" b="0" i="1" smtClean="0">
                        <a:latin typeface="Cambria Math" panose="02040503050406030204" pitchFamily="18" charset="0"/>
                      </a:rPr>
                      <m:t>𝑀</m:t>
                    </m:r>
                    <m:r>
                      <a:rPr lang="en-SG" sz="2000" b="0" i="1" smtClean="0">
                        <a:latin typeface="Cambria Math" panose="02040503050406030204" pitchFamily="18" charset="0"/>
                      </a:rPr>
                      <m:t>)</m:t>
                    </m:r>
                  </m:oMath>
                </a14:m>
                <a:r>
                  <a:rPr lang="en-SG" sz="2000" dirty="0" smtClean="0"/>
                  <a:t>.</a:t>
                </a:r>
              </a:p>
              <a:p>
                <a:r>
                  <a:rPr lang="en-SG" sz="2000" dirty="0" smtClean="0"/>
                  <a:t>We are trying to achieve the latency </a:t>
                </a:r>
                <a:r>
                  <a:rPr lang="en-SG" sz="2000" dirty="0"/>
                  <a:t> </a:t>
                </a:r>
                <a:r>
                  <a:rPr lang="en-SG" sz="2000" dirty="0" smtClean="0"/>
                  <a:t>as </a:t>
                </a:r>
                <a14:m>
                  <m:oMath xmlns:m="http://schemas.openxmlformats.org/officeDocument/2006/math">
                    <m:r>
                      <a:rPr lang="en-SG" sz="2000" b="0" i="1" smtClean="0">
                        <a:latin typeface="Cambria Math" panose="02040503050406030204" pitchFamily="18" charset="0"/>
                      </a:rPr>
                      <m:t>𝑂</m:t>
                    </m:r>
                    <m:r>
                      <a:rPr lang="en-SG" sz="2000" b="0" i="1" smtClean="0">
                        <a:latin typeface="Cambria Math" panose="02040503050406030204" pitchFamily="18" charset="0"/>
                      </a:rPr>
                      <m:t>(</m:t>
                    </m:r>
                    <m:r>
                      <a:rPr lang="en-SG" sz="2000" b="0" i="1" smtClean="0">
                        <a:latin typeface="Cambria Math" panose="02040503050406030204" pitchFamily="18" charset="0"/>
                      </a:rPr>
                      <m:t>𝑁</m:t>
                    </m:r>
                    <m:r>
                      <a:rPr lang="en-SG" sz="2000" b="0" i="1" smtClean="0">
                        <a:latin typeface="Cambria Math" panose="02040503050406030204" pitchFamily="18" charset="0"/>
                      </a:rPr>
                      <m:t>)</m:t>
                    </m:r>
                  </m:oMath>
                </a14:m>
                <a:r>
                  <a:rPr lang="en-SG" sz="2000" dirty="0" smtClean="0"/>
                  <a:t>.</a:t>
                </a:r>
              </a:p>
              <a:p>
                <a:r>
                  <a:rPr lang="en-SG" sz="2000" dirty="0" smtClean="0"/>
                  <a:t>Efficient Memory Architecture which will reduce the memory access thus reducing power.</a:t>
                </a:r>
              </a:p>
              <a:p>
                <a:pPr marL="0" indent="0">
                  <a:buNone/>
                </a:pPr>
                <a:endParaRPr lang="en-SG" sz="2000" dirty="0" smtClean="0"/>
              </a:p>
              <a:p>
                <a:pPr marL="0" indent="0">
                  <a:buNone/>
                </a:pPr>
                <a:r>
                  <a:rPr lang="en-SG" sz="1000" dirty="0" smtClean="0"/>
                  <a:t>[6] K</a:t>
                </a:r>
                <a:r>
                  <a:rPr lang="en-SG" sz="1000" dirty="0"/>
                  <a:t>. </a:t>
                </a:r>
                <a:r>
                  <a:rPr lang="en-SG" sz="1000" dirty="0" err="1"/>
                  <a:t>Ratnayake</a:t>
                </a:r>
                <a:r>
                  <a:rPr lang="en-SG" sz="1000" dirty="0"/>
                  <a:t> and A. </a:t>
                </a:r>
                <a:r>
                  <a:rPr lang="en-SG" sz="1000" dirty="0" err="1"/>
                  <a:t>Amer</a:t>
                </a:r>
                <a:r>
                  <a:rPr lang="en-SG" sz="1000" dirty="0"/>
                  <a:t>, "A real-time implementation of chaotic contour tracing and filling of video objects on reconfigurable hardware," 2007 IEEE International Conference on Systems, Man and Cybernetics, Montreal, Que., 2007, pp. 1089-1094</a:t>
                </a:r>
                <a:r>
                  <a:rPr lang="en-SG" sz="1000" dirty="0" smtClean="0"/>
                  <a:t>.</a:t>
                </a:r>
              </a:p>
              <a:p>
                <a:pPr marL="0" indent="0">
                  <a:buNone/>
                </a:pPr>
                <a:r>
                  <a:rPr lang="en-SG" sz="1000" dirty="0" smtClean="0"/>
                  <a:t>[7] Jordan</a:t>
                </a:r>
                <a:r>
                  <a:rPr lang="en-SG" sz="1000" dirty="0"/>
                  <a:t>, H., van </a:t>
                </a:r>
                <a:r>
                  <a:rPr lang="en-SG" sz="1000" dirty="0" err="1"/>
                  <a:t>Dyck</a:t>
                </a:r>
                <a:r>
                  <a:rPr lang="en-SG" sz="1000" dirty="0"/>
                  <a:t>, W. &amp; </a:t>
                </a:r>
                <a:r>
                  <a:rPr lang="en-SG" sz="1000" dirty="0" err="1"/>
                  <a:t>Smodič</a:t>
                </a:r>
                <a:r>
                  <a:rPr lang="en-SG" sz="1000" dirty="0"/>
                  <a:t>, R. A co-processed contour tracing algorithm for a smart camera. J Real-Time Image </a:t>
                </a:r>
                <a:r>
                  <a:rPr lang="en-SG" sz="1000" dirty="0" err="1"/>
                  <a:t>Proc</a:t>
                </a:r>
                <a:r>
                  <a:rPr lang="en-SG" sz="1000" dirty="0"/>
                  <a:t> 6, 23–31 (2011). </a:t>
                </a:r>
                <a:r>
                  <a:rPr lang="en-SG" sz="1000" dirty="0">
                    <a:hlinkClick r:id="rId2"/>
                  </a:rPr>
                  <a:t>https://</a:t>
                </a:r>
                <a:r>
                  <a:rPr lang="en-SG" sz="1000" dirty="0" smtClean="0">
                    <a:hlinkClick r:id="rId2"/>
                  </a:rPr>
                  <a:t>doi.org/10.1007/s11554-010-0182-5</a:t>
                </a:r>
                <a:r>
                  <a:rPr lang="en-SG" sz="1000" dirty="0" smtClean="0"/>
                  <a:t>.</a:t>
                </a:r>
              </a:p>
              <a:p>
                <a:pPr marL="0" indent="0">
                  <a:buNone/>
                </a:pPr>
                <a:r>
                  <a:rPr lang="en-SG" sz="1000" dirty="0" smtClean="0"/>
                  <a:t>[8] </a:t>
                </a:r>
                <a:r>
                  <a:rPr lang="en-SG" sz="1000" dirty="0" err="1" smtClean="0"/>
                  <a:t>Ratnayake</a:t>
                </a:r>
                <a:r>
                  <a:rPr lang="en-SG" sz="1000" dirty="0"/>
                  <a:t>, Kumara &amp; </a:t>
                </a:r>
                <a:r>
                  <a:rPr lang="en-SG" sz="1000" dirty="0" err="1"/>
                  <a:t>Amer</a:t>
                </a:r>
                <a:r>
                  <a:rPr lang="en-SG" sz="1000" dirty="0"/>
                  <a:t>, </a:t>
                </a:r>
                <a:r>
                  <a:rPr lang="en-SG" sz="1000" dirty="0" err="1"/>
                  <a:t>Aishy</a:t>
                </a:r>
                <a:r>
                  <a:rPr lang="en-SG" sz="1000" dirty="0"/>
                  <a:t>. (2007). Sequential, Irregular and Complex Object Contour Tracing on FPGA. 5. V - 165 . 10.1109/ICIP.2007.4379791. </a:t>
                </a:r>
                <a:endParaRPr lang="en-SG" sz="1000" dirty="0" smtClean="0"/>
              </a:p>
              <a:p>
                <a:pPr marL="0" indent="0">
                  <a:buNone/>
                </a:pPr>
                <a:r>
                  <a:rPr lang="en-SG" sz="1000" dirty="0" smtClean="0"/>
                  <a:t>[9] I</a:t>
                </a:r>
                <a:r>
                  <a:rPr lang="en-SG" sz="1000" dirty="0"/>
                  <a:t>. </a:t>
                </a:r>
                <a:r>
                  <a:rPr lang="en-SG" sz="1000" dirty="0" err="1"/>
                  <a:t>Agi</a:t>
                </a:r>
                <a:r>
                  <a:rPr lang="en-SG" sz="1000" dirty="0"/>
                  <a:t>, P. J. Hurst and A. K. Jain, "A VLSI processor for parallel contour tracing," in IEEE Transactions on Signal Processing, vol. 40, no. 2, pp. 429-438, Feb. 1992.</a:t>
                </a:r>
                <a:endParaRPr lang="en-SG" sz="1000" dirty="0" smtClean="0"/>
              </a:p>
              <a:p>
                <a:endParaRPr lang="en-SG" sz="2000" dirty="0"/>
              </a:p>
              <a:p>
                <a:endParaRPr lang="en-SG" sz="2000" dirty="0" smtClean="0"/>
              </a:p>
              <a:p>
                <a:endParaRPr lang="en-SG" sz="2000" dirty="0"/>
              </a:p>
              <a:p>
                <a:endParaRPr lang="en-SG" sz="2000" dirty="0" smtClean="0"/>
              </a:p>
              <a:p>
                <a:endParaRPr lang="en-SG" sz="2000" dirty="0"/>
              </a:p>
              <a:p>
                <a:endParaRPr lang="en-SG" sz="2000" dirty="0" smtClean="0"/>
              </a:p>
              <a:p>
                <a:pPr marL="0" indent="0">
                  <a:buNone/>
                </a:pPr>
                <a:endParaRPr lang="en-SG" sz="2000" dirty="0"/>
              </a:p>
              <a:p>
                <a:endParaRPr lang="en-SG" sz="2000" dirty="0"/>
              </a:p>
              <a:p>
                <a:pPr marL="0" indent="0">
                  <a:buNone/>
                </a:pPr>
                <a:endParaRPr lang="en-SG" sz="2000" dirty="0"/>
              </a:p>
              <a:p>
                <a:endParaRPr lang="en-SG" sz="2000" dirty="0"/>
              </a:p>
              <a:p>
                <a:endParaRPr lang="en-SG" sz="2000" dirty="0" smtClean="0"/>
              </a:p>
              <a:p>
                <a:endParaRPr lang="en-SG" sz="2000" dirty="0" smtClean="0"/>
              </a:p>
              <a:p>
                <a:endParaRPr lang="en-SG" sz="2000" dirty="0" smtClean="0"/>
              </a:p>
              <a:p>
                <a:pPr marL="0" indent="0">
                  <a:buNone/>
                </a:pPr>
                <a:endParaRPr lang="en-SG" sz="2000" dirty="0" smtClean="0"/>
              </a:p>
              <a:p>
                <a:endParaRPr lang="en-SG"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5576" y="692696"/>
                <a:ext cx="7772400" cy="5105400"/>
              </a:xfrm>
              <a:blipFill>
                <a:blip r:embed="rId3"/>
                <a:stretch>
                  <a:fillRect l="-706" t="-717"/>
                </a:stretch>
              </a:blipFill>
            </p:spPr>
            <p:txBody>
              <a:bodyPr/>
              <a:lstStyle/>
              <a:p>
                <a:r>
                  <a:rPr lang="en-SG">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cxnSp>
        <p:nvCxnSpPr>
          <p:cNvPr id="28" name="Straight Arrow Connector 27"/>
          <p:cNvCxnSpPr>
            <a:stCxn id="26" idx="3"/>
          </p:cNvCxnSpPr>
          <p:nvPr/>
        </p:nvCxnSpPr>
        <p:spPr bwMode="auto">
          <a:xfrm flipV="1">
            <a:off x="7112748" y="2095500"/>
            <a:ext cx="507252" cy="16407"/>
          </a:xfrm>
          <a:prstGeom prst="straightConnector1">
            <a:avLst/>
          </a:prstGeom>
          <a:noFill/>
          <a:ln w="9525" cap="flat" cmpd="sng" algn="ctr">
            <a:noFill/>
            <a:prstDash val="solid"/>
            <a:round/>
            <a:headEnd type="none" w="med" len="med"/>
            <a:tailEnd type="triangle"/>
          </a:ln>
          <a:effectLst/>
        </p:spPr>
      </p:cxnSp>
      <p:cxnSp>
        <p:nvCxnSpPr>
          <p:cNvPr id="30" name="Straight Arrow Connector 29"/>
          <p:cNvCxnSpPr/>
          <p:nvPr/>
        </p:nvCxnSpPr>
        <p:spPr bwMode="auto">
          <a:xfrm flipH="1">
            <a:off x="-1295400" y="1385170"/>
            <a:ext cx="4521948" cy="974193"/>
          </a:xfrm>
          <a:prstGeom prst="straightConnector1">
            <a:avLst/>
          </a:prstGeom>
          <a:noFill/>
          <a:ln w="9525" cap="flat" cmpd="sng" algn="ctr">
            <a:noFill/>
            <a:prstDash val="solid"/>
            <a:round/>
            <a:headEnd type="none" w="med" len="med"/>
            <a:tailEnd type="triangle"/>
          </a:ln>
          <a:effectLst/>
        </p:spPr>
      </p:cxnSp>
    </p:spTree>
    <p:extLst>
      <p:ext uri="{BB962C8B-B14F-4D97-AF65-F5344CB8AC3E}">
        <p14:creationId xmlns:p14="http://schemas.microsoft.com/office/powerpoint/2010/main" val="2539973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785786"/>
            <a:ext cx="8856984" cy="1102519"/>
          </a:xfrm>
        </p:spPr>
        <p:txBody>
          <a:bodyPr>
            <a:noAutofit/>
          </a:bodyPr>
          <a:lstStyle/>
          <a:p>
            <a:r>
              <a:rPr lang="en-US" sz="3600" dirty="0"/>
              <a:t>		         : </a:t>
            </a:r>
            <a:r>
              <a:rPr lang="en-SG" sz="3600" dirty="0"/>
              <a:t>Energy-Autonomous</a:t>
            </a:r>
            <a:br>
              <a:rPr lang="en-SG" sz="3600" dirty="0"/>
            </a:br>
            <a:r>
              <a:rPr lang="en-SG" sz="3600" dirty="0"/>
              <a:t>Always-On Cognitive &amp; Attentive Cameras </a:t>
            </a:r>
            <a:br>
              <a:rPr lang="en-SG" sz="3600" dirty="0"/>
            </a:br>
            <a:r>
              <a:rPr lang="en-SG" sz="1200" dirty="0"/>
              <a:t/>
            </a:r>
            <a:br>
              <a:rPr lang="en-SG" sz="1200" dirty="0"/>
            </a:br>
            <a:r>
              <a:rPr lang="en-SG" sz="3600" dirty="0"/>
              <a:t>for Distributed Real-Time Vision </a:t>
            </a:r>
            <a:br>
              <a:rPr lang="en-SG" sz="3600" dirty="0"/>
            </a:br>
            <a:r>
              <a:rPr lang="en-SG" sz="3600" dirty="0"/>
              <a:t>with </a:t>
            </a:r>
            <a:r>
              <a:rPr lang="en-SG" sz="3600" dirty="0" err="1"/>
              <a:t>milliWatt</a:t>
            </a:r>
            <a:r>
              <a:rPr lang="en-SG" sz="3600" dirty="0"/>
              <a:t> Power Consumption</a:t>
            </a:r>
            <a:endParaRPr lang="en-US" sz="3600" dirty="0"/>
          </a:p>
        </p:txBody>
      </p:sp>
      <p:sp>
        <p:nvSpPr>
          <p:cNvPr id="5" name="Subtitle 4"/>
          <p:cNvSpPr>
            <a:spLocks noGrp="1"/>
          </p:cNvSpPr>
          <p:nvPr>
            <p:ph type="subTitle" idx="1"/>
          </p:nvPr>
        </p:nvSpPr>
        <p:spPr>
          <a:xfrm>
            <a:off x="1157474" y="4346798"/>
            <a:ext cx="6366854" cy="1098426"/>
          </a:xfrm>
        </p:spPr>
        <p:txBody>
          <a:bodyPr/>
          <a:lstStyle/>
          <a:p>
            <a:pPr>
              <a:spcBef>
                <a:spcPts val="0"/>
              </a:spcBef>
            </a:pPr>
            <a:r>
              <a:rPr lang="en-US" sz="2400" dirty="0">
                <a:solidFill>
                  <a:schemeClr val="tx1"/>
                </a:solidFill>
              </a:rPr>
              <a:t>Quarterly meeting: </a:t>
            </a:r>
            <a:r>
              <a:rPr lang="en-US" sz="2400" i="1" dirty="0" smtClean="0">
                <a:solidFill>
                  <a:schemeClr val="tx1"/>
                </a:solidFill>
              </a:rPr>
              <a:t>April 15, 2020</a:t>
            </a:r>
            <a:endParaRPr lang="en-US" sz="2400" i="1" dirty="0">
              <a:solidFill>
                <a:schemeClr val="tx1"/>
              </a:solidFill>
            </a:endParaRPr>
          </a:p>
          <a:p>
            <a:pPr>
              <a:spcBef>
                <a:spcPts val="0"/>
              </a:spcBef>
            </a:pPr>
            <a:r>
              <a:rPr lang="en-US" sz="2400" i="1" dirty="0" err="1" smtClean="0">
                <a:solidFill>
                  <a:schemeClr val="tx1"/>
                </a:solidFill>
              </a:rPr>
              <a:t>Udari</a:t>
            </a:r>
            <a:r>
              <a:rPr lang="en-US" sz="2400" i="1" dirty="0" smtClean="0">
                <a:solidFill>
                  <a:schemeClr val="tx1"/>
                </a:solidFill>
              </a:rPr>
              <a:t> De </a:t>
            </a:r>
            <a:r>
              <a:rPr lang="en-US" sz="2400" i="1" dirty="0" err="1" smtClean="0">
                <a:solidFill>
                  <a:schemeClr val="tx1"/>
                </a:solidFill>
              </a:rPr>
              <a:t>Alwis</a:t>
            </a:r>
            <a:endParaRPr lang="en-US" sz="2400" i="1" dirty="0">
              <a:solidFill>
                <a:schemeClr val="tx1"/>
              </a:solidFill>
            </a:endParaRPr>
          </a:p>
          <a:p>
            <a:pPr>
              <a:spcBef>
                <a:spcPts val="0"/>
              </a:spcBef>
            </a:pPr>
            <a:endParaRPr lang="en-US" i="1" dirty="0">
              <a:solidFill>
                <a:schemeClr val="tx1"/>
              </a:solidFill>
            </a:endParaRPr>
          </a:p>
        </p:txBody>
      </p:sp>
      <p:pic>
        <p:nvPicPr>
          <p:cNvPr id="10" name="Picture 78" descr="C:\Users\nrdaxwa\Desktop\CREATE\Logos\NRF logo vertica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6363837"/>
            <a:ext cx="595838" cy="286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http://www.tedxkrp.com/sites/tedxkrp.com/files/speakers-logos/nus-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48140" y="6383347"/>
            <a:ext cx="703042" cy="28601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Image result for sut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948" y="6316018"/>
            <a:ext cx="823258" cy="425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irazee\Desktop\NTU Logo Brand\NTU brand.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0304" t="24069" r="31627" b="25041"/>
          <a:stretch/>
        </p:blipFill>
        <p:spPr bwMode="auto">
          <a:xfrm>
            <a:off x="4487972" y="6356350"/>
            <a:ext cx="1061784" cy="3651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6206522" y="6352890"/>
            <a:ext cx="354360" cy="37416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7649" y="6411005"/>
            <a:ext cx="1458807" cy="240575"/>
          </a:xfrm>
          <a:prstGeom prst="rect">
            <a:avLst/>
          </a:prstGeom>
        </p:spPr>
      </p:pic>
      <p:cxnSp>
        <p:nvCxnSpPr>
          <p:cNvPr id="19" name="Straight Connector 18"/>
          <p:cNvCxnSpPr/>
          <p:nvPr/>
        </p:nvCxnSpPr>
        <p:spPr>
          <a:xfrm>
            <a:off x="384775" y="6257887"/>
            <a:ext cx="8280920" cy="0"/>
          </a:xfrm>
          <a:prstGeom prst="line">
            <a:avLst/>
          </a:prstGeom>
          <a:ln w="38100" cmpd="sng">
            <a:gradFill flip="none" rotWithShape="1">
              <a:gsLst>
                <a:gs pos="63000">
                  <a:srgbClr val="92D050"/>
                </a:gs>
                <a:gs pos="31000">
                  <a:srgbClr val="00B050"/>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a:grpSpLocks noChangeAspect="1"/>
          </p:cNvGrpSpPr>
          <p:nvPr/>
        </p:nvGrpSpPr>
        <p:grpSpPr>
          <a:xfrm>
            <a:off x="251520" y="889920"/>
            <a:ext cx="3688830" cy="923330"/>
            <a:chOff x="4869042" y="2479809"/>
            <a:chExt cx="5687680" cy="1423649"/>
          </a:xfrm>
        </p:grpSpPr>
        <p:sp>
          <p:nvSpPr>
            <p:cNvPr id="20" name="TextBox 5"/>
            <p:cNvSpPr txBox="1"/>
            <p:nvPr/>
          </p:nvSpPr>
          <p:spPr>
            <a:xfrm>
              <a:off x="4869042" y="2479809"/>
              <a:ext cx="5687680" cy="14236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a:solidFill>
                    <a:srgbClr val="00B050"/>
                  </a:solidFill>
                </a:rPr>
                <a:t>C   </a:t>
              </a:r>
              <a:r>
                <a:rPr lang="en-US" sz="5400" dirty="0" err="1">
                  <a:solidFill>
                    <a:srgbClr val="00B050"/>
                  </a:solidFill>
                </a:rPr>
                <a:t>gniVisi</a:t>
              </a:r>
              <a:r>
                <a:rPr lang="en-US" sz="5400" dirty="0">
                  <a:solidFill>
                    <a:srgbClr val="00B050"/>
                  </a:solidFill>
                </a:rPr>
                <a:t>   n</a:t>
              </a:r>
              <a:endParaRPr lang="en-SG" sz="5400" dirty="0">
                <a:solidFill>
                  <a:srgbClr val="00B050"/>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3206" y="2912276"/>
              <a:ext cx="703044" cy="70304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1780" y="2919131"/>
              <a:ext cx="705087" cy="703045"/>
            </a:xfrm>
            <a:prstGeom prst="rect">
              <a:avLst/>
            </a:prstGeom>
          </p:spPr>
        </p:pic>
      </p:grpSp>
    </p:spTree>
    <p:extLst>
      <p:ext uri="{BB962C8B-B14F-4D97-AF65-F5344CB8AC3E}">
        <p14:creationId xmlns:p14="http://schemas.microsoft.com/office/powerpoint/2010/main" val="39748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Outline</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35</a:t>
            </a:fld>
            <a:endParaRPr lang="en-SG"/>
          </a:p>
        </p:txBody>
      </p:sp>
      <p:sp>
        <p:nvSpPr>
          <p:cNvPr id="21" name="Content Placeholder 4"/>
          <p:cNvSpPr>
            <a:spLocks noGrp="1"/>
          </p:cNvSpPr>
          <p:nvPr>
            <p:ph idx="1"/>
          </p:nvPr>
        </p:nvSpPr>
        <p:spPr>
          <a:xfrm>
            <a:off x="599090" y="746234"/>
            <a:ext cx="8087710" cy="3937526"/>
          </a:xfrm>
        </p:spPr>
        <p:txBody>
          <a:bodyPr>
            <a:noAutofit/>
          </a:bodyPr>
          <a:lstStyle/>
          <a:p>
            <a:r>
              <a:rPr lang="en-US" dirty="0"/>
              <a:t>Methodology</a:t>
            </a:r>
          </a:p>
          <a:p>
            <a:r>
              <a:rPr lang="en-US" dirty="0"/>
              <a:t>Testing and Results</a:t>
            </a:r>
          </a:p>
          <a:p>
            <a:r>
              <a:rPr lang="en-US" dirty="0"/>
              <a:t>Discussion</a:t>
            </a:r>
          </a:p>
        </p:txBody>
      </p:sp>
    </p:spTree>
    <p:extLst>
      <p:ext uri="{BB962C8B-B14F-4D97-AF65-F5344CB8AC3E}">
        <p14:creationId xmlns:p14="http://schemas.microsoft.com/office/powerpoint/2010/main" val="364559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11-7893-4B36-BF77-34A6B872C3A2}"/>
              </a:ext>
            </a:extLst>
          </p:cNvPr>
          <p:cNvSpPr>
            <a:spLocks noGrp="1"/>
          </p:cNvSpPr>
          <p:nvPr>
            <p:ph type="title"/>
          </p:nvPr>
        </p:nvSpPr>
        <p:spPr>
          <a:xfrm>
            <a:off x="628650" y="18257"/>
            <a:ext cx="7886700" cy="515291"/>
          </a:xfrm>
        </p:spPr>
        <p:txBody>
          <a:bodyPr>
            <a:normAutofit fontScale="90000"/>
          </a:bodyPr>
          <a:lstStyle/>
          <a:p>
            <a:pPr algn="l"/>
            <a:r>
              <a:rPr lang="en-US" sz="3200" dirty="0">
                <a:solidFill>
                  <a:schemeClr val="tx1">
                    <a:lumMod val="85000"/>
                    <a:lumOff val="15000"/>
                  </a:schemeClr>
                </a:solidFill>
              </a:rPr>
              <a:t>Methodology</a:t>
            </a:r>
          </a:p>
        </p:txBody>
      </p:sp>
      <p:sp>
        <p:nvSpPr>
          <p:cNvPr id="3" name="Content Placeholder 2">
            <a:extLst>
              <a:ext uri="{FF2B5EF4-FFF2-40B4-BE49-F238E27FC236}">
                <a16:creationId xmlns:a16="http://schemas.microsoft.com/office/drawing/2014/main" id="{1AF8EA85-4A0B-4B07-A21C-594897C4699A}"/>
              </a:ext>
            </a:extLst>
          </p:cNvPr>
          <p:cNvSpPr>
            <a:spLocks noGrp="1"/>
          </p:cNvSpPr>
          <p:nvPr>
            <p:ph idx="1"/>
          </p:nvPr>
        </p:nvSpPr>
        <p:spPr>
          <a:xfrm>
            <a:off x="628650" y="856643"/>
            <a:ext cx="7886700" cy="4980634"/>
          </a:xfrm>
        </p:spPr>
        <p:txBody>
          <a:bodyPr>
            <a:normAutofit/>
          </a:bodyPr>
          <a:lstStyle/>
          <a:p>
            <a:r>
              <a:rPr lang="en-US" sz="2400" dirty="0">
                <a:solidFill>
                  <a:schemeClr val="tx1">
                    <a:lumMod val="85000"/>
                    <a:lumOff val="15000"/>
                  </a:schemeClr>
                </a:solidFill>
              </a:rPr>
              <a:t>In a video from a stationary camera, consecutive frames have more similarity (temporal correlation)</a:t>
            </a:r>
          </a:p>
          <a:p>
            <a:r>
              <a:rPr lang="en-US" sz="2400" dirty="0">
                <a:solidFill>
                  <a:schemeClr val="tx1">
                    <a:lumMod val="85000"/>
                    <a:lumOff val="15000"/>
                  </a:schemeClr>
                </a:solidFill>
              </a:rPr>
              <a:t>Detect the changed pixels</a:t>
            </a:r>
          </a:p>
          <a:p>
            <a:r>
              <a:rPr lang="en-US" sz="2400" dirty="0">
                <a:solidFill>
                  <a:schemeClr val="tx1">
                    <a:lumMod val="85000"/>
                    <a:lumOff val="15000"/>
                  </a:schemeClr>
                </a:solidFill>
              </a:rPr>
              <a:t>Calculate the convolution only for the changes</a:t>
            </a:r>
          </a:p>
          <a:p>
            <a:r>
              <a:rPr lang="en-US" sz="2400" dirty="0">
                <a:solidFill>
                  <a:schemeClr val="tx1">
                    <a:lumMod val="85000"/>
                    <a:lumOff val="15000"/>
                  </a:schemeClr>
                </a:solidFill>
              </a:rPr>
              <a:t>Perform this on all the layers</a:t>
            </a:r>
          </a:p>
          <a:p>
            <a:endParaRPr lang="en-US"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pic>
        <p:nvPicPr>
          <p:cNvPr id="14" name="Picture 13">
            <a:extLst>
              <a:ext uri="{FF2B5EF4-FFF2-40B4-BE49-F238E27FC236}">
                <a16:creationId xmlns:a16="http://schemas.microsoft.com/office/drawing/2014/main" id="{03EC3192-E76B-49B8-8189-786A0FBC01C2}"/>
              </a:ext>
            </a:extLst>
          </p:cNvPr>
          <p:cNvPicPr>
            <a:picLocks noChangeAspect="1"/>
          </p:cNvPicPr>
          <p:nvPr/>
        </p:nvPicPr>
        <p:blipFill rotWithShape="1">
          <a:blip r:embed="rId3"/>
          <a:srcRect l="3934" t="3156" r="1096" b="2169"/>
          <a:stretch/>
        </p:blipFill>
        <p:spPr>
          <a:xfrm>
            <a:off x="5733054" y="3024442"/>
            <a:ext cx="2646440" cy="3409015"/>
          </a:xfrm>
          <a:prstGeom prst="rect">
            <a:avLst/>
          </a:prstGeom>
        </p:spPr>
      </p:pic>
      <p:pic>
        <p:nvPicPr>
          <p:cNvPr id="13" name="Picture 12">
            <a:extLst>
              <a:ext uri="{FF2B5EF4-FFF2-40B4-BE49-F238E27FC236}">
                <a16:creationId xmlns:a16="http://schemas.microsoft.com/office/drawing/2014/main" id="{707297D3-DD7E-4FFB-A9E9-6A253DB1B4BB}"/>
              </a:ext>
            </a:extLst>
          </p:cNvPr>
          <p:cNvPicPr>
            <a:picLocks noChangeAspect="1"/>
          </p:cNvPicPr>
          <p:nvPr/>
        </p:nvPicPr>
        <p:blipFill>
          <a:blip r:embed="rId4"/>
          <a:stretch>
            <a:fillRect/>
          </a:stretch>
        </p:blipFill>
        <p:spPr>
          <a:xfrm>
            <a:off x="340054" y="3340530"/>
            <a:ext cx="1974457" cy="3060270"/>
          </a:xfrm>
          <a:prstGeom prst="rect">
            <a:avLst/>
          </a:prstGeom>
        </p:spPr>
      </p:pic>
      <p:pic>
        <p:nvPicPr>
          <p:cNvPr id="15" name="Picture 14">
            <a:extLst>
              <a:ext uri="{FF2B5EF4-FFF2-40B4-BE49-F238E27FC236}">
                <a16:creationId xmlns:a16="http://schemas.microsoft.com/office/drawing/2014/main" id="{E6FC1ABA-613F-4BCD-8D16-38C8B73D6127}"/>
              </a:ext>
            </a:extLst>
          </p:cNvPr>
          <p:cNvPicPr>
            <a:picLocks noChangeAspect="1"/>
          </p:cNvPicPr>
          <p:nvPr/>
        </p:nvPicPr>
        <p:blipFill rotWithShape="1">
          <a:blip r:embed="rId5"/>
          <a:srcRect l="2035" t="2125" r="2190" b="1874"/>
          <a:stretch/>
        </p:blipFill>
        <p:spPr>
          <a:xfrm>
            <a:off x="2310791" y="3423308"/>
            <a:ext cx="2060741" cy="2901144"/>
          </a:xfrm>
          <a:prstGeom prst="rect">
            <a:avLst/>
          </a:prstGeom>
        </p:spPr>
      </p:pic>
      <p:sp>
        <p:nvSpPr>
          <p:cNvPr id="16" name="TextBox 15">
            <a:extLst>
              <a:ext uri="{FF2B5EF4-FFF2-40B4-BE49-F238E27FC236}">
                <a16:creationId xmlns:a16="http://schemas.microsoft.com/office/drawing/2014/main" id="{EEFD4BFD-B995-4A09-B56B-FB7131FF8B5F}"/>
              </a:ext>
            </a:extLst>
          </p:cNvPr>
          <p:cNvSpPr txBox="1"/>
          <p:nvPr/>
        </p:nvSpPr>
        <p:spPr>
          <a:xfrm>
            <a:off x="866015" y="6319712"/>
            <a:ext cx="814311" cy="307777"/>
          </a:xfrm>
          <a:prstGeom prst="rect">
            <a:avLst/>
          </a:prstGeom>
          <a:noFill/>
        </p:spPr>
        <p:txBody>
          <a:bodyPr wrap="square" rtlCol="0">
            <a:spAutoFit/>
          </a:bodyPr>
          <a:lstStyle/>
          <a:p>
            <a:r>
              <a:rPr lang="en-US" sz="1400" dirty="0"/>
              <a:t>Frame 1</a:t>
            </a:r>
          </a:p>
        </p:txBody>
      </p:sp>
      <p:sp>
        <p:nvSpPr>
          <p:cNvPr id="17" name="TextBox 16">
            <a:extLst>
              <a:ext uri="{FF2B5EF4-FFF2-40B4-BE49-F238E27FC236}">
                <a16:creationId xmlns:a16="http://schemas.microsoft.com/office/drawing/2014/main" id="{8E534882-6C51-48D6-B303-106F74771D06}"/>
              </a:ext>
            </a:extLst>
          </p:cNvPr>
          <p:cNvSpPr txBox="1"/>
          <p:nvPr/>
        </p:nvSpPr>
        <p:spPr>
          <a:xfrm>
            <a:off x="2842649" y="6389914"/>
            <a:ext cx="814311" cy="307777"/>
          </a:xfrm>
          <a:prstGeom prst="rect">
            <a:avLst/>
          </a:prstGeom>
          <a:noFill/>
        </p:spPr>
        <p:txBody>
          <a:bodyPr wrap="square" rtlCol="0">
            <a:spAutoFit/>
          </a:bodyPr>
          <a:lstStyle/>
          <a:p>
            <a:r>
              <a:rPr lang="en-US" sz="1400" dirty="0"/>
              <a:t>Frame 2</a:t>
            </a:r>
          </a:p>
        </p:txBody>
      </p:sp>
      <p:sp>
        <p:nvSpPr>
          <p:cNvPr id="18" name="Right Arrow 17">
            <a:extLst>
              <a:ext uri="{FF2B5EF4-FFF2-40B4-BE49-F238E27FC236}">
                <a16:creationId xmlns:a16="http://schemas.microsoft.com/office/drawing/2014/main" id="{8686C272-1E3D-46F5-BE74-268BE448E6B6}"/>
              </a:ext>
            </a:extLst>
          </p:cNvPr>
          <p:cNvSpPr/>
          <p:nvPr/>
        </p:nvSpPr>
        <p:spPr>
          <a:xfrm>
            <a:off x="4673654" y="4719584"/>
            <a:ext cx="799432" cy="233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764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11-7893-4B36-BF77-34A6B872C3A2}"/>
              </a:ext>
            </a:extLst>
          </p:cNvPr>
          <p:cNvSpPr>
            <a:spLocks noGrp="1"/>
          </p:cNvSpPr>
          <p:nvPr>
            <p:ph type="title"/>
          </p:nvPr>
        </p:nvSpPr>
        <p:spPr>
          <a:xfrm>
            <a:off x="628650" y="18258"/>
            <a:ext cx="7886700" cy="555800"/>
          </a:xfrm>
        </p:spPr>
        <p:txBody>
          <a:bodyPr>
            <a:normAutofit/>
          </a:bodyPr>
          <a:lstStyle/>
          <a:p>
            <a:pPr algn="l"/>
            <a:r>
              <a:rPr lang="en-US" sz="2900" dirty="0">
                <a:solidFill>
                  <a:schemeClr val="tx1">
                    <a:lumMod val="85000"/>
                    <a:lumOff val="15000"/>
                  </a:schemeClr>
                </a:solidFill>
              </a:rPr>
              <a:t>Methodology</a:t>
            </a:r>
          </a:p>
        </p:txBody>
      </p:sp>
      <p:sp>
        <p:nvSpPr>
          <p:cNvPr id="3" name="Content Placeholder 2">
            <a:extLst>
              <a:ext uri="{FF2B5EF4-FFF2-40B4-BE49-F238E27FC236}">
                <a16:creationId xmlns:a16="http://schemas.microsoft.com/office/drawing/2014/main" id="{1AF8EA85-4A0B-4B07-A21C-594897C4699A}"/>
              </a:ext>
            </a:extLst>
          </p:cNvPr>
          <p:cNvSpPr>
            <a:spLocks noGrp="1"/>
          </p:cNvSpPr>
          <p:nvPr>
            <p:ph idx="1"/>
          </p:nvPr>
        </p:nvSpPr>
        <p:spPr>
          <a:xfrm>
            <a:off x="656953" y="938683"/>
            <a:ext cx="7886700" cy="4980634"/>
          </a:xfrm>
        </p:spPr>
        <p:txBody>
          <a:bodyPr>
            <a:normAutofit/>
          </a:bodyPr>
          <a:lstStyle/>
          <a:p>
            <a:r>
              <a:rPr lang="en-US" sz="2400" dirty="0">
                <a:solidFill>
                  <a:schemeClr val="tx1">
                    <a:lumMod val="85000"/>
                    <a:lumOff val="15000"/>
                  </a:schemeClr>
                </a:solidFill>
              </a:rPr>
              <a:t>Absolute difference between the current to the previous input to the layer w.r.t to a threshold</a:t>
            </a:r>
          </a:p>
          <a:p>
            <a:endParaRPr lang="en-US" dirty="0">
              <a:solidFill>
                <a:schemeClr val="tx1">
                  <a:lumMod val="85000"/>
                  <a:lumOff val="15000"/>
                </a:schemeClr>
              </a:solidFill>
            </a:endParaRPr>
          </a:p>
          <a:p>
            <a:endParaRPr lang="en-US" sz="2200" dirty="0">
              <a:solidFill>
                <a:schemeClr val="tx1">
                  <a:lumMod val="85000"/>
                  <a:lumOff val="15000"/>
                </a:schemeClr>
              </a:solidFill>
            </a:endParaRPr>
          </a:p>
          <a:p>
            <a:r>
              <a:rPr lang="en-US" sz="2400" dirty="0">
                <a:solidFill>
                  <a:schemeClr val="tx1">
                    <a:lumMod val="85000"/>
                    <a:lumOff val="15000"/>
                  </a:schemeClr>
                </a:solidFill>
              </a:rPr>
              <a:t>Compute the convolution to the difference and add back to create a full frame</a:t>
            </a:r>
          </a:p>
          <a:p>
            <a:endParaRPr lang="en-US"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pic>
        <p:nvPicPr>
          <p:cNvPr id="12" name="Picture 11">
            <a:extLst>
              <a:ext uri="{FF2B5EF4-FFF2-40B4-BE49-F238E27FC236}">
                <a16:creationId xmlns:a16="http://schemas.microsoft.com/office/drawing/2014/main" id="{13A2F2EC-ACB0-44A0-9253-C0A511FA6AE4}"/>
              </a:ext>
            </a:extLst>
          </p:cNvPr>
          <p:cNvPicPr>
            <a:picLocks noChangeAspect="1"/>
          </p:cNvPicPr>
          <p:nvPr/>
        </p:nvPicPr>
        <p:blipFill rotWithShape="1">
          <a:blip r:embed="rId3"/>
          <a:srcRect l="10069" t="12096" r="11089" b="8373"/>
          <a:stretch/>
        </p:blipFill>
        <p:spPr>
          <a:xfrm>
            <a:off x="1798136" y="1782526"/>
            <a:ext cx="5508884" cy="864140"/>
          </a:xfrm>
          <a:prstGeom prst="rect">
            <a:avLst/>
          </a:prstGeom>
        </p:spPr>
      </p:pic>
      <p:grpSp>
        <p:nvGrpSpPr>
          <p:cNvPr id="21" name="Canvas 2">
            <a:extLst>
              <a:ext uri="{FF2B5EF4-FFF2-40B4-BE49-F238E27FC236}">
                <a16:creationId xmlns:a16="http://schemas.microsoft.com/office/drawing/2014/main" id="{CDBD4A96-A8C0-4EF2-8247-8F1311C1BCA5}"/>
              </a:ext>
            </a:extLst>
          </p:cNvPr>
          <p:cNvGrpSpPr/>
          <p:nvPr/>
        </p:nvGrpSpPr>
        <p:grpSpPr>
          <a:xfrm>
            <a:off x="600347" y="4114800"/>
            <a:ext cx="8216762" cy="1981118"/>
            <a:chOff x="39711" y="180000"/>
            <a:chExt cx="6283956" cy="1180125"/>
          </a:xfrm>
        </p:grpSpPr>
        <p:sp>
          <p:nvSpPr>
            <p:cNvPr id="23" name="Text Box 1">
              <a:extLst>
                <a:ext uri="{FF2B5EF4-FFF2-40B4-BE49-F238E27FC236}">
                  <a16:creationId xmlns:a16="http://schemas.microsoft.com/office/drawing/2014/main" id="{F80E5B99-B3C7-463A-A316-EF73FEC5BD13}"/>
                </a:ext>
              </a:extLst>
            </p:cNvPr>
            <p:cNvSpPr txBox="1"/>
            <p:nvPr/>
          </p:nvSpPr>
          <p:spPr>
            <a:xfrm>
              <a:off x="131249" y="198075"/>
              <a:ext cx="1353525" cy="238125"/>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Image n/ Activation 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Flowchart: Data 23">
              <a:extLst>
                <a:ext uri="{FF2B5EF4-FFF2-40B4-BE49-F238E27FC236}">
                  <a16:creationId xmlns:a16="http://schemas.microsoft.com/office/drawing/2014/main" id="{8D5BDFAC-C128-40F0-8922-5A8FF1C99CFD}"/>
                </a:ext>
              </a:extLst>
            </p:cNvPr>
            <p:cNvSpPr/>
            <p:nvPr/>
          </p:nvSpPr>
          <p:spPr>
            <a:xfrm>
              <a:off x="131120" y="627675"/>
              <a:ext cx="1278136"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a:effectLst/>
                  <a:ea typeface="Times New Roman" panose="02020603050405020304" pitchFamily="18" charset="0"/>
                  <a:cs typeface="Calibri" panose="020F0502020204030204" pitchFamily="34" charset="0"/>
                </a:rPr>
                <a:t>Difference</a:t>
              </a:r>
              <a:endParaRPr lang="en-US" sz="1400">
                <a:effectLst/>
                <a:ea typeface="Calibri" panose="020F0502020204030204" pitchFamily="34" charset="0"/>
                <a:cs typeface="Times New Roman" panose="02020603050405020304" pitchFamily="18" charset="0"/>
              </a:endParaRPr>
            </a:p>
          </p:txBody>
        </p:sp>
        <p:sp>
          <p:nvSpPr>
            <p:cNvPr id="25" name="Flowchart: Data 24">
              <a:extLst>
                <a:ext uri="{FF2B5EF4-FFF2-40B4-BE49-F238E27FC236}">
                  <a16:creationId xmlns:a16="http://schemas.microsoft.com/office/drawing/2014/main" id="{9D3ED0D3-E5CD-4A33-8FD7-6895989BA213}"/>
                </a:ext>
              </a:extLst>
            </p:cNvPr>
            <p:cNvSpPr/>
            <p:nvPr/>
          </p:nvSpPr>
          <p:spPr>
            <a:xfrm>
              <a:off x="1265699" y="627675"/>
              <a:ext cx="1511409"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dirty="0">
                  <a:effectLst/>
                  <a:ea typeface="Times New Roman" panose="02020603050405020304" pitchFamily="18" charset="0"/>
                  <a:cs typeface="Calibri" panose="020F0502020204030204" pitchFamily="34" charset="0"/>
                </a:rPr>
                <a:t>Thresholding</a:t>
              </a:r>
              <a:endParaRPr lang="en-US" sz="1400" dirty="0">
                <a:effectLst/>
                <a:ea typeface="Calibri" panose="020F0502020204030204" pitchFamily="34" charset="0"/>
                <a:cs typeface="Times New Roman" panose="02020603050405020304" pitchFamily="18" charset="0"/>
              </a:endParaRPr>
            </a:p>
          </p:txBody>
        </p:sp>
        <p:sp>
          <p:nvSpPr>
            <p:cNvPr id="26" name="Flowchart: Data 25">
              <a:extLst>
                <a:ext uri="{FF2B5EF4-FFF2-40B4-BE49-F238E27FC236}">
                  <a16:creationId xmlns:a16="http://schemas.microsoft.com/office/drawing/2014/main" id="{31FF8B54-6F10-44FC-85CA-C46D3CE83A44}"/>
                </a:ext>
              </a:extLst>
            </p:cNvPr>
            <p:cNvSpPr/>
            <p:nvPr/>
          </p:nvSpPr>
          <p:spPr>
            <a:xfrm>
              <a:off x="2866579" y="180000"/>
              <a:ext cx="1296035"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a:effectLst/>
                  <a:ea typeface="Times New Roman" panose="02020603050405020304" pitchFamily="18" charset="0"/>
                  <a:cs typeface="Calibri" panose="020F0502020204030204" pitchFamily="34" charset="0"/>
                </a:rPr>
                <a:t>Conv</a:t>
              </a:r>
              <a:endParaRPr lang="en-US" sz="1400">
                <a:effectLst/>
                <a:ea typeface="Calibri" panose="020F0502020204030204" pitchFamily="34" charset="0"/>
                <a:cs typeface="Times New Roman" panose="02020603050405020304" pitchFamily="18" charset="0"/>
              </a:endParaRPr>
            </a:p>
          </p:txBody>
        </p:sp>
        <p:sp>
          <p:nvSpPr>
            <p:cNvPr id="27" name="Flowchart: Data 26">
              <a:extLst>
                <a:ext uri="{FF2B5EF4-FFF2-40B4-BE49-F238E27FC236}">
                  <a16:creationId xmlns:a16="http://schemas.microsoft.com/office/drawing/2014/main" id="{BC979126-F38C-4F27-8384-0EC61B053270}"/>
                </a:ext>
              </a:extLst>
            </p:cNvPr>
            <p:cNvSpPr/>
            <p:nvPr/>
          </p:nvSpPr>
          <p:spPr>
            <a:xfrm>
              <a:off x="2647504" y="617175"/>
              <a:ext cx="1296035"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a:effectLst/>
                  <a:ea typeface="Times New Roman" panose="02020603050405020304" pitchFamily="18" charset="0"/>
                  <a:cs typeface="Calibri" panose="020F0502020204030204" pitchFamily="34" charset="0"/>
                </a:rPr>
                <a:t>Conv</a:t>
              </a:r>
              <a:endParaRPr lang="en-US" sz="1400">
                <a:effectLst/>
                <a:ea typeface="Calibri" panose="020F0502020204030204" pitchFamily="34" charset="0"/>
                <a:cs typeface="Times New Roman" panose="02020603050405020304" pitchFamily="18" charset="0"/>
              </a:endParaRPr>
            </a:p>
          </p:txBody>
        </p:sp>
        <p:sp>
          <p:nvSpPr>
            <p:cNvPr id="28" name="Flowchart: Data 27">
              <a:extLst>
                <a:ext uri="{FF2B5EF4-FFF2-40B4-BE49-F238E27FC236}">
                  <a16:creationId xmlns:a16="http://schemas.microsoft.com/office/drawing/2014/main" id="{E03A16DA-58E3-4035-A90E-B19C9BDE348C}"/>
                </a:ext>
              </a:extLst>
            </p:cNvPr>
            <p:cNvSpPr/>
            <p:nvPr/>
          </p:nvSpPr>
          <p:spPr>
            <a:xfrm>
              <a:off x="3943539" y="627675"/>
              <a:ext cx="1190625"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a:effectLst/>
                  <a:ea typeface="Times New Roman" panose="02020603050405020304" pitchFamily="18" charset="0"/>
                  <a:cs typeface="Calibri" panose="020F0502020204030204" pitchFamily="34" charset="0"/>
                </a:rPr>
                <a:t>Add</a:t>
              </a:r>
              <a:endParaRPr lang="en-US" sz="1400">
                <a:effectLst/>
                <a:ea typeface="Calibri" panose="020F0502020204030204" pitchFamily="34" charset="0"/>
                <a:cs typeface="Times New Roman" panose="02020603050405020304" pitchFamily="18" charset="0"/>
              </a:endParaRPr>
            </a:p>
          </p:txBody>
        </p:sp>
        <p:sp>
          <p:nvSpPr>
            <p:cNvPr id="29" name="Flowchart: Data 28">
              <a:extLst>
                <a:ext uri="{FF2B5EF4-FFF2-40B4-BE49-F238E27FC236}">
                  <a16:creationId xmlns:a16="http://schemas.microsoft.com/office/drawing/2014/main" id="{AFFF0FB8-7D12-4008-9315-A8C83096E23F}"/>
                </a:ext>
              </a:extLst>
            </p:cNvPr>
            <p:cNvSpPr/>
            <p:nvPr/>
          </p:nvSpPr>
          <p:spPr>
            <a:xfrm>
              <a:off x="5133677" y="616200"/>
              <a:ext cx="1189990" cy="285750"/>
            </a:xfrm>
            <a:prstGeom prst="flowChartInputOutpu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a:effectLst/>
                  <a:ea typeface="Times New Roman" panose="02020603050405020304" pitchFamily="18" charset="0"/>
                  <a:cs typeface="Calibri" panose="020F0502020204030204" pitchFamily="34" charset="0"/>
                </a:rPr>
                <a:t>Relu</a:t>
              </a:r>
              <a:endParaRPr lang="en-US" sz="1400">
                <a:effectLst/>
                <a:ea typeface="Calibri" panose="020F0502020204030204" pitchFamily="34" charset="0"/>
                <a:cs typeface="Times New Roman" panose="02020603050405020304" pitchFamily="18" charset="0"/>
              </a:endParaRPr>
            </a:p>
          </p:txBody>
        </p:sp>
        <p:sp>
          <p:nvSpPr>
            <p:cNvPr id="30" name="Text Box 1">
              <a:extLst>
                <a:ext uri="{FF2B5EF4-FFF2-40B4-BE49-F238E27FC236}">
                  <a16:creationId xmlns:a16="http://schemas.microsoft.com/office/drawing/2014/main" id="{C60759CC-44CD-4085-995B-FAA2F8A914A1}"/>
                </a:ext>
              </a:extLst>
            </p:cNvPr>
            <p:cNvSpPr txBox="1"/>
            <p:nvPr/>
          </p:nvSpPr>
          <p:spPr>
            <a:xfrm>
              <a:off x="39711" y="1122000"/>
              <a:ext cx="1825109" cy="238125"/>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5000"/>
                </a:lnSpc>
                <a:spcBef>
                  <a:spcPts val="0"/>
                </a:spcBef>
                <a:spcAft>
                  <a:spcPts val="8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Image n+ m/ Activation n + 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E0FFFB64-787C-42F6-A004-6E8306459A00}"/>
                </a:ext>
              </a:extLst>
            </p:cNvPr>
            <p:cNvCxnSpPr>
              <a:cxnSpLocks/>
              <a:stCxn id="24" idx="5"/>
              <a:endCxn id="25" idx="2"/>
            </p:cNvCxnSpPr>
            <p:nvPr/>
          </p:nvCxnSpPr>
          <p:spPr>
            <a:xfrm>
              <a:off x="1281442" y="770550"/>
              <a:ext cx="1353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8D45663-7C11-45B5-9348-8C00A690F389}"/>
                </a:ext>
              </a:extLst>
            </p:cNvPr>
            <p:cNvCxnSpPr>
              <a:cxnSpLocks/>
              <a:stCxn id="25" idx="5"/>
              <a:endCxn id="27" idx="2"/>
            </p:cNvCxnSpPr>
            <p:nvPr/>
          </p:nvCxnSpPr>
          <p:spPr>
            <a:xfrm flipV="1">
              <a:off x="2625968" y="760050"/>
              <a:ext cx="151140" cy="1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9D109BB-9885-4579-812F-14D847A15B32}"/>
                </a:ext>
              </a:extLst>
            </p:cNvPr>
            <p:cNvCxnSpPr>
              <a:stCxn id="27" idx="5"/>
              <a:endCxn id="28" idx="2"/>
            </p:cNvCxnSpPr>
            <p:nvPr/>
          </p:nvCxnSpPr>
          <p:spPr>
            <a:xfrm>
              <a:off x="3813936" y="760050"/>
              <a:ext cx="248666" cy="1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1EBBA370-8909-4123-9D8E-44A1570BB6B9}"/>
                </a:ext>
              </a:extLst>
            </p:cNvPr>
            <p:cNvCxnSpPr>
              <a:endCxn id="29" idx="2"/>
            </p:cNvCxnSpPr>
            <p:nvPr/>
          </p:nvCxnSpPr>
          <p:spPr>
            <a:xfrm flipV="1">
              <a:off x="5048779" y="759075"/>
              <a:ext cx="203897" cy="1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4B3A513-7371-41FE-BD0A-CFEDAF0FFFD8}"/>
                </a:ext>
              </a:extLst>
            </p:cNvPr>
            <p:cNvCxnSpPr>
              <a:stCxn id="23" idx="3"/>
              <a:endCxn id="26" idx="2"/>
            </p:cNvCxnSpPr>
            <p:nvPr/>
          </p:nvCxnSpPr>
          <p:spPr>
            <a:xfrm>
              <a:off x="1484774" y="317138"/>
              <a:ext cx="1511409" cy="5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6FC72A22-148A-4CDE-BFBD-4DF5BFECA900}"/>
                </a:ext>
              </a:extLst>
            </p:cNvPr>
            <p:cNvCxnSpPr>
              <a:endCxn id="28" idx="1"/>
            </p:cNvCxnSpPr>
            <p:nvPr/>
          </p:nvCxnSpPr>
          <p:spPr>
            <a:xfrm>
              <a:off x="4062602" y="322875"/>
              <a:ext cx="476250" cy="30480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A50DEAD-E3EA-4100-AD24-0E118E5857CD}"/>
                </a:ext>
              </a:extLst>
            </p:cNvPr>
            <p:cNvCxnSpPr>
              <a:cxnSpLocks/>
              <a:endCxn id="24" idx="4"/>
            </p:cNvCxnSpPr>
            <p:nvPr/>
          </p:nvCxnSpPr>
          <p:spPr>
            <a:xfrm flipH="1" flipV="1">
              <a:off x="770188" y="913425"/>
              <a:ext cx="2" cy="20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1745B5-3560-4F49-81B1-4090D2F81A7F}"/>
                </a:ext>
              </a:extLst>
            </p:cNvPr>
            <p:cNvCxnSpPr>
              <a:cxnSpLocks/>
              <a:endCxn id="24" idx="1"/>
            </p:cNvCxnSpPr>
            <p:nvPr/>
          </p:nvCxnSpPr>
          <p:spPr>
            <a:xfrm flipH="1">
              <a:off x="770188" y="436200"/>
              <a:ext cx="1" cy="19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57437E39-377D-4612-9C94-4801558684AF}"/>
              </a:ext>
            </a:extLst>
          </p:cNvPr>
          <p:cNvSpPr txBox="1"/>
          <p:nvPr/>
        </p:nvSpPr>
        <p:spPr>
          <a:xfrm>
            <a:off x="3208981" y="6115788"/>
            <a:ext cx="3429000" cy="430887"/>
          </a:xfrm>
          <a:prstGeom prst="rect">
            <a:avLst/>
          </a:prstGeom>
          <a:noFill/>
        </p:spPr>
        <p:txBody>
          <a:bodyPr wrap="square" rtlCol="0">
            <a:spAutoFit/>
          </a:bodyPr>
          <a:lstStyle/>
          <a:p>
            <a:r>
              <a:rPr lang="en-US" sz="2200" i="1" dirty="0">
                <a:solidFill>
                  <a:schemeClr val="tx1">
                    <a:lumMod val="85000"/>
                    <a:lumOff val="15000"/>
                  </a:schemeClr>
                </a:solidFill>
              </a:rPr>
              <a:t>Diff. Convolution block</a:t>
            </a:r>
          </a:p>
        </p:txBody>
      </p:sp>
    </p:spTree>
    <p:extLst>
      <p:ext uri="{BB962C8B-B14F-4D97-AF65-F5344CB8AC3E}">
        <p14:creationId xmlns:p14="http://schemas.microsoft.com/office/powerpoint/2010/main" val="3165241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959017" cy="555525"/>
          </a:xfrm>
        </p:spPr>
        <p:txBody>
          <a:bodyPr>
            <a:normAutofit/>
          </a:bodyPr>
          <a:lstStyle/>
          <a:p>
            <a:pPr algn="l"/>
            <a:r>
              <a:rPr lang="en-US" sz="2900" dirty="0">
                <a:solidFill>
                  <a:schemeClr val="tx1">
                    <a:lumMod val="85000"/>
                    <a:lumOff val="15000"/>
                  </a:schemeClr>
                </a:solidFill>
              </a:rPr>
              <a:t>Methodology</a:t>
            </a:r>
          </a:p>
        </p:txBody>
      </p:sp>
      <p:sp>
        <p:nvSpPr>
          <p:cNvPr id="3" name="Content Placeholder 2"/>
          <p:cNvSpPr>
            <a:spLocks noGrp="1"/>
          </p:cNvSpPr>
          <p:nvPr>
            <p:ph idx="1"/>
          </p:nvPr>
        </p:nvSpPr>
        <p:spPr>
          <a:xfrm>
            <a:off x="628649" y="1067861"/>
            <a:ext cx="7886700" cy="3263504"/>
          </a:xfrm>
        </p:spPr>
        <p:txBody>
          <a:bodyPr>
            <a:noAutofit/>
          </a:bodyPr>
          <a:lstStyle/>
          <a:p>
            <a:r>
              <a:rPr lang="en-US" sz="2400" dirty="0"/>
              <a:t>Get the frame difference (diff frame) and process the diff frame along the network layers</a:t>
            </a:r>
          </a:p>
          <a:p>
            <a:r>
              <a:rPr lang="en-US" sz="2400" dirty="0"/>
              <a:t>Add the activation of the previous image after multiple layers </a:t>
            </a:r>
          </a:p>
          <a:p>
            <a:r>
              <a:rPr lang="en-US" sz="2400" dirty="0"/>
              <a:t>Accuracy decreases as we are skipping the non linear activations</a:t>
            </a:r>
          </a:p>
          <a:p>
            <a:r>
              <a:rPr lang="en-US" sz="2400" dirty="0"/>
              <a:t>Initially this concept was tested without retraining the networks</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 t="4700" r="3685" b="10465"/>
          <a:stretch/>
        </p:blipFill>
        <p:spPr>
          <a:xfrm>
            <a:off x="0" y="4653136"/>
            <a:ext cx="9144000" cy="1512168"/>
          </a:xfrm>
          <a:prstGeom prst="rect">
            <a:avLst/>
          </a:prstGeom>
        </p:spPr>
      </p:pic>
    </p:spTree>
    <p:extLst>
      <p:ext uri="{BB962C8B-B14F-4D97-AF65-F5344CB8AC3E}">
        <p14:creationId xmlns:p14="http://schemas.microsoft.com/office/powerpoint/2010/main" val="102837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913"/>
            <a:ext cx="8655972" cy="524768"/>
          </a:xfrm>
        </p:spPr>
        <p:txBody>
          <a:bodyPr>
            <a:normAutofit fontScale="90000"/>
          </a:bodyPr>
          <a:lstStyle/>
          <a:p>
            <a:pPr algn="l"/>
            <a:r>
              <a:rPr lang="en-US" sz="2900" dirty="0">
                <a:solidFill>
                  <a:schemeClr val="tx1">
                    <a:lumMod val="85000"/>
                    <a:lumOff val="15000"/>
                  </a:schemeClr>
                </a:solidFill>
              </a:rPr>
              <a:t>Methodology</a:t>
            </a:r>
          </a:p>
        </p:txBody>
      </p:sp>
      <p:sp>
        <p:nvSpPr>
          <p:cNvPr id="3" name="Content Placeholder 2"/>
          <p:cNvSpPr>
            <a:spLocks noGrp="1"/>
          </p:cNvSpPr>
          <p:nvPr>
            <p:ph idx="1"/>
          </p:nvPr>
        </p:nvSpPr>
        <p:spPr>
          <a:xfrm>
            <a:off x="628649" y="1058091"/>
            <a:ext cx="7886700" cy="3263504"/>
          </a:xfrm>
        </p:spPr>
        <p:txBody>
          <a:bodyPr>
            <a:normAutofit/>
          </a:bodyPr>
          <a:lstStyle/>
          <a:p>
            <a:r>
              <a:rPr lang="en-US" sz="2400" dirty="0"/>
              <a:t>Thresholding is done at diff frame to reduce the number of  pixels</a:t>
            </a:r>
          </a:p>
          <a:p>
            <a:r>
              <a:rPr lang="en-US" sz="2400" dirty="0"/>
              <a:t>Full frame is updated in different intervals (update full frame after 5,10,15th frame)</a:t>
            </a:r>
          </a:p>
        </p:txBody>
      </p:sp>
      <p:sp>
        <p:nvSpPr>
          <p:cNvPr id="5" name="Rectangle 4"/>
          <p:cNvSpPr/>
          <p:nvPr/>
        </p:nvSpPr>
        <p:spPr>
          <a:xfrm>
            <a:off x="1043608" y="5249747"/>
            <a:ext cx="2418347" cy="4511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Thresholding for zero creations </a:t>
            </a:r>
          </a:p>
          <a:p>
            <a:pPr algn="ctr"/>
            <a:r>
              <a:rPr lang="en-US" sz="1350" dirty="0"/>
              <a:t>If Diff &lt; </a:t>
            </a:r>
            <a:r>
              <a:rPr lang="en-US" sz="1350" dirty="0" err="1"/>
              <a:t>thre</a:t>
            </a:r>
            <a:r>
              <a:rPr lang="en-US" sz="1350" dirty="0"/>
              <a:t> -&gt; 0</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 t="4700" r="3685" b="10465"/>
          <a:stretch/>
        </p:blipFill>
        <p:spPr>
          <a:xfrm>
            <a:off x="25351" y="3536891"/>
            <a:ext cx="9093297" cy="1459981"/>
          </a:xfrm>
          <a:prstGeom prst="rect">
            <a:avLst/>
          </a:prstGeom>
        </p:spPr>
      </p:pic>
      <p:sp>
        <p:nvSpPr>
          <p:cNvPr id="7" name="Rectangle 6"/>
          <p:cNvSpPr/>
          <p:nvPr/>
        </p:nvSpPr>
        <p:spPr>
          <a:xfrm>
            <a:off x="6358044" y="2705324"/>
            <a:ext cx="1639303" cy="6443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Update the full frame in frame update rate</a:t>
            </a:r>
          </a:p>
        </p:txBody>
      </p:sp>
      <p:cxnSp>
        <p:nvCxnSpPr>
          <p:cNvPr id="9" name="Straight Arrow Connector 8"/>
          <p:cNvCxnSpPr>
            <a:stCxn id="5" idx="0"/>
          </p:cNvCxnSpPr>
          <p:nvPr/>
        </p:nvCxnSpPr>
        <p:spPr>
          <a:xfrm flipH="1" flipV="1">
            <a:off x="2090355" y="5005356"/>
            <a:ext cx="162427" cy="2443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a:stCxn id="7" idx="2"/>
          </p:cNvCxnSpPr>
          <p:nvPr/>
        </p:nvCxnSpPr>
        <p:spPr>
          <a:xfrm>
            <a:off x="7177695" y="3349640"/>
            <a:ext cx="145883" cy="35417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9121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Outline</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a:t>
            </a:fld>
            <a:endParaRPr lang="en-SG"/>
          </a:p>
        </p:txBody>
      </p:sp>
      <p:sp>
        <p:nvSpPr>
          <p:cNvPr id="21" name="Content Placeholder 4"/>
          <p:cNvSpPr>
            <a:spLocks noGrp="1"/>
          </p:cNvSpPr>
          <p:nvPr>
            <p:ph idx="1"/>
          </p:nvPr>
        </p:nvSpPr>
        <p:spPr>
          <a:xfrm>
            <a:off x="599090" y="746234"/>
            <a:ext cx="8087710" cy="3937526"/>
          </a:xfrm>
        </p:spPr>
        <p:txBody>
          <a:bodyPr>
            <a:noAutofit/>
          </a:bodyPr>
          <a:lstStyle/>
          <a:p>
            <a:r>
              <a:rPr lang="en-US" dirty="0"/>
              <a:t>In-Pixel Saliency Detection</a:t>
            </a:r>
          </a:p>
          <a:p>
            <a:pPr lvl="1"/>
            <a:r>
              <a:rPr lang="en-US" dirty="0"/>
              <a:t>Proposed Pixel Structure</a:t>
            </a:r>
          </a:p>
          <a:p>
            <a:pPr lvl="1"/>
            <a:r>
              <a:rPr lang="en-US" dirty="0"/>
              <a:t>Global Readout</a:t>
            </a:r>
          </a:p>
          <a:p>
            <a:pPr lvl="1"/>
            <a:r>
              <a:rPr lang="en-US" dirty="0"/>
              <a:t>Tiling (Spatial Averaging)</a:t>
            </a:r>
          </a:p>
          <a:p>
            <a:pPr lvl="1"/>
            <a:r>
              <a:rPr lang="en-US" dirty="0"/>
              <a:t>Background Subtraction</a:t>
            </a:r>
          </a:p>
          <a:p>
            <a:pPr lvl="1"/>
            <a:r>
              <a:rPr lang="en-US" dirty="0"/>
              <a:t>Background Update</a:t>
            </a:r>
          </a:p>
          <a:p>
            <a:pPr lvl="1"/>
            <a:r>
              <a:rPr lang="en-US" dirty="0"/>
              <a:t>Image Closing</a:t>
            </a:r>
          </a:p>
          <a:p>
            <a:r>
              <a:rPr lang="en-US" dirty="0"/>
              <a:t>SAR ADC Readout</a:t>
            </a:r>
          </a:p>
          <a:p>
            <a:pPr lvl="1"/>
            <a:r>
              <a:rPr lang="en-US" dirty="0"/>
              <a:t> static predictive ADC</a:t>
            </a:r>
          </a:p>
          <a:p>
            <a:pPr lvl="1"/>
            <a:endParaRPr lang="en-US" dirty="0"/>
          </a:p>
        </p:txBody>
      </p:sp>
    </p:spTree>
    <p:extLst>
      <p:ext uri="{BB962C8B-B14F-4D97-AF65-F5344CB8AC3E}">
        <p14:creationId xmlns:p14="http://schemas.microsoft.com/office/powerpoint/2010/main" val="22360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11-7893-4B36-BF77-34A6B872C3A2}"/>
              </a:ext>
            </a:extLst>
          </p:cNvPr>
          <p:cNvSpPr>
            <a:spLocks noGrp="1"/>
          </p:cNvSpPr>
          <p:nvPr>
            <p:ph type="title"/>
          </p:nvPr>
        </p:nvSpPr>
        <p:spPr>
          <a:xfrm>
            <a:off x="628650" y="18257"/>
            <a:ext cx="7886700" cy="515291"/>
          </a:xfrm>
        </p:spPr>
        <p:txBody>
          <a:bodyPr>
            <a:normAutofit fontScale="90000"/>
          </a:bodyPr>
          <a:lstStyle/>
          <a:p>
            <a:pPr algn="l"/>
            <a:r>
              <a:rPr lang="en-US" sz="3200" dirty="0">
                <a:solidFill>
                  <a:schemeClr val="tx1">
                    <a:lumMod val="85000"/>
                    <a:lumOff val="15000"/>
                  </a:schemeClr>
                </a:solidFill>
              </a:rPr>
              <a:t>Testing and Results</a:t>
            </a:r>
          </a:p>
        </p:txBody>
      </p:sp>
      <p:sp>
        <p:nvSpPr>
          <p:cNvPr id="3" name="Content Placeholder 2">
            <a:extLst>
              <a:ext uri="{FF2B5EF4-FFF2-40B4-BE49-F238E27FC236}">
                <a16:creationId xmlns:a16="http://schemas.microsoft.com/office/drawing/2014/main" id="{1AF8EA85-4A0B-4B07-A21C-594897C4699A}"/>
              </a:ext>
            </a:extLst>
          </p:cNvPr>
          <p:cNvSpPr>
            <a:spLocks noGrp="1"/>
          </p:cNvSpPr>
          <p:nvPr>
            <p:ph idx="1"/>
          </p:nvPr>
        </p:nvSpPr>
        <p:spPr>
          <a:xfrm>
            <a:off x="628650" y="1343818"/>
            <a:ext cx="7886700" cy="4980634"/>
          </a:xfrm>
        </p:spPr>
        <p:txBody>
          <a:bodyPr>
            <a:normAutofit fontScale="85000" lnSpcReduction="20000"/>
          </a:bodyPr>
          <a:lstStyle/>
          <a:p>
            <a:r>
              <a:rPr lang="en-US" sz="2800" dirty="0">
                <a:solidFill>
                  <a:schemeClr val="tx1">
                    <a:lumMod val="85000"/>
                    <a:lumOff val="15000"/>
                  </a:schemeClr>
                </a:solidFill>
              </a:rPr>
              <a:t>Image classification task</a:t>
            </a:r>
          </a:p>
          <a:p>
            <a:pPr lvl="1">
              <a:lnSpc>
                <a:spcPct val="100000"/>
              </a:lnSpc>
            </a:pPr>
            <a:r>
              <a:rPr lang="en-US" dirty="0" err="1">
                <a:solidFill>
                  <a:schemeClr val="tx1">
                    <a:lumMod val="85000"/>
                    <a:lumOff val="15000"/>
                  </a:schemeClr>
                </a:solidFill>
              </a:rPr>
              <a:t>Alexnet</a:t>
            </a:r>
            <a:r>
              <a:rPr lang="en-US" dirty="0">
                <a:solidFill>
                  <a:schemeClr val="tx1">
                    <a:lumMod val="85000"/>
                    <a:lumOff val="15000"/>
                  </a:schemeClr>
                </a:solidFill>
              </a:rPr>
              <a:t> network retrained on the CIFAR10 dataset</a:t>
            </a:r>
          </a:p>
          <a:p>
            <a:pPr lvl="1">
              <a:lnSpc>
                <a:spcPct val="100000"/>
              </a:lnSpc>
            </a:pPr>
            <a:r>
              <a:rPr lang="en-US" dirty="0" err="1">
                <a:solidFill>
                  <a:schemeClr val="tx1">
                    <a:lumMod val="85000"/>
                    <a:lumOff val="15000"/>
                  </a:schemeClr>
                </a:solidFill>
              </a:rPr>
              <a:t>Youtube</a:t>
            </a:r>
            <a:r>
              <a:rPr lang="en-US" dirty="0">
                <a:solidFill>
                  <a:schemeClr val="tx1">
                    <a:lumMod val="85000"/>
                    <a:lumOff val="15000"/>
                  </a:schemeClr>
                </a:solidFill>
              </a:rPr>
              <a:t> object dataset</a:t>
            </a:r>
          </a:p>
          <a:p>
            <a:pPr lvl="1">
              <a:lnSpc>
                <a:spcPct val="100000"/>
              </a:lnSpc>
            </a:pPr>
            <a:r>
              <a:rPr lang="en-US" dirty="0">
                <a:solidFill>
                  <a:schemeClr val="tx1">
                    <a:lumMod val="85000"/>
                    <a:lumOff val="15000"/>
                  </a:schemeClr>
                </a:solidFill>
              </a:rPr>
              <a:t>10 object classes containing between 9 and 24 videos for each classes</a:t>
            </a:r>
          </a:p>
          <a:p>
            <a:pPr lvl="1">
              <a:lnSpc>
                <a:spcPct val="100000"/>
              </a:lnSpc>
            </a:pPr>
            <a:r>
              <a:rPr lang="en-US" dirty="0">
                <a:solidFill>
                  <a:schemeClr val="tx1">
                    <a:lumMod val="85000"/>
                    <a:lumOff val="15000"/>
                  </a:schemeClr>
                </a:solidFill>
              </a:rPr>
              <a:t>Duration of each video varies between 30 seconds and 3 minutes</a:t>
            </a:r>
            <a:r>
              <a:rPr lang="en-US" dirty="0"/>
              <a:t>. </a:t>
            </a:r>
          </a:p>
          <a:p>
            <a:pPr lvl="1"/>
            <a:endParaRPr lang="en-US" dirty="0">
              <a:solidFill>
                <a:schemeClr val="tx1">
                  <a:lumMod val="85000"/>
                  <a:lumOff val="15000"/>
                </a:schemeClr>
              </a:solidFill>
            </a:endParaRPr>
          </a:p>
          <a:p>
            <a:r>
              <a:rPr lang="en-US" sz="2800" dirty="0">
                <a:solidFill>
                  <a:schemeClr val="tx1">
                    <a:lumMod val="85000"/>
                    <a:lumOff val="15000"/>
                  </a:schemeClr>
                </a:solidFill>
              </a:rPr>
              <a:t>Image detection task</a:t>
            </a:r>
          </a:p>
          <a:p>
            <a:pPr lvl="1">
              <a:lnSpc>
                <a:spcPct val="100000"/>
              </a:lnSpc>
            </a:pPr>
            <a:r>
              <a:rPr lang="en-US" dirty="0">
                <a:solidFill>
                  <a:schemeClr val="tx1">
                    <a:lumMod val="85000"/>
                    <a:lumOff val="15000"/>
                  </a:schemeClr>
                </a:solidFill>
              </a:rPr>
              <a:t>VGG16 based Single Shot Detector (SSD) network </a:t>
            </a:r>
          </a:p>
          <a:p>
            <a:pPr lvl="1">
              <a:lnSpc>
                <a:spcPct val="100000"/>
              </a:lnSpc>
            </a:pPr>
            <a:r>
              <a:rPr lang="en-US" dirty="0">
                <a:solidFill>
                  <a:schemeClr val="tx1">
                    <a:lumMod val="85000"/>
                    <a:lumOff val="15000"/>
                  </a:schemeClr>
                </a:solidFill>
              </a:rPr>
              <a:t>Stationary camera video CAMEL data set.</a:t>
            </a:r>
          </a:p>
          <a:p>
            <a:pPr lvl="1">
              <a:lnSpc>
                <a:spcPct val="100000"/>
              </a:lnSpc>
            </a:pPr>
            <a:r>
              <a:rPr lang="en-US" dirty="0">
                <a:solidFill>
                  <a:schemeClr val="tx1">
                    <a:lumMod val="85000"/>
                    <a:lumOff val="15000"/>
                  </a:schemeClr>
                </a:solidFill>
              </a:rPr>
              <a:t>The dataset consists of video sequences from still cameras 26 sequences with people, bicycles, four wheeled vehicles, motorcycles, and dogs. </a:t>
            </a:r>
          </a:p>
          <a:p>
            <a:endParaRPr lang="en-US" dirty="0">
              <a:solidFill>
                <a:schemeClr val="tx1">
                  <a:lumMod val="85000"/>
                  <a:lumOff val="15000"/>
                </a:schemeClr>
              </a:solidFill>
            </a:endParaRPr>
          </a:p>
          <a:p>
            <a:endParaRPr lang="en-US" sz="18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endParaRPr lang="en-US" sz="2100"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sp>
        <p:nvSpPr>
          <p:cNvPr id="4" name="Rectangle 18">
            <a:extLst>
              <a:ext uri="{FF2B5EF4-FFF2-40B4-BE49-F238E27FC236}">
                <a16:creationId xmlns:a16="http://schemas.microsoft.com/office/drawing/2014/main" id="{2B79276E-269E-44FC-A627-45896532235A}"/>
              </a:ext>
            </a:extLst>
          </p:cNvPr>
          <p:cNvSpPr>
            <a:spLocks noChangeArrowheads="1"/>
          </p:cNvSpPr>
          <p:nvPr/>
        </p:nvSpPr>
        <p:spPr bwMode="auto">
          <a:xfrm>
            <a:off x="115591" y="2669380"/>
            <a:ext cx="11796972" cy="8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7">
            <a:extLst>
              <a:ext uri="{FF2B5EF4-FFF2-40B4-BE49-F238E27FC236}">
                <a16:creationId xmlns:a16="http://schemas.microsoft.com/office/drawing/2014/main" id="{B70D1AF5-78CA-48B5-8AA6-BFE54718876A}"/>
              </a:ext>
            </a:extLst>
          </p:cNvPr>
          <p:cNvSpPr>
            <a:spLocks noChangeArrowheads="1"/>
          </p:cNvSpPr>
          <p:nvPr/>
        </p:nvSpPr>
        <p:spPr bwMode="auto">
          <a:xfrm>
            <a:off x="115591" y="4663280"/>
            <a:ext cx="11796972" cy="5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6638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68" y="50987"/>
            <a:ext cx="7886700" cy="483517"/>
          </a:xfrm>
        </p:spPr>
        <p:txBody>
          <a:bodyPr>
            <a:normAutofit fontScale="90000"/>
          </a:bodyPr>
          <a:lstStyle/>
          <a:p>
            <a:pPr algn="l"/>
            <a:r>
              <a:rPr lang="en-US" sz="3200" dirty="0">
                <a:solidFill>
                  <a:schemeClr val="tx1">
                    <a:lumMod val="85000"/>
                    <a:lumOff val="15000"/>
                  </a:schemeClr>
                </a:solidFill>
              </a:rPr>
              <a:t>Object</a:t>
            </a:r>
            <a:r>
              <a:rPr lang="en-US" sz="2900" dirty="0">
                <a:solidFill>
                  <a:schemeClr val="tx1">
                    <a:lumMod val="85000"/>
                    <a:lumOff val="15000"/>
                  </a:schemeClr>
                </a:solidFill>
              </a:rPr>
              <a:t> </a:t>
            </a:r>
            <a:r>
              <a:rPr lang="en-US" sz="3200" dirty="0">
                <a:solidFill>
                  <a:schemeClr val="tx1">
                    <a:lumMod val="85000"/>
                    <a:lumOff val="15000"/>
                  </a:schemeClr>
                </a:solidFill>
              </a:rPr>
              <a:t>Classification</a:t>
            </a:r>
            <a:r>
              <a:rPr lang="en-US" sz="2900" dirty="0">
                <a:solidFill>
                  <a:schemeClr val="tx1">
                    <a:lumMod val="85000"/>
                    <a:lumOff val="15000"/>
                  </a:schemeClr>
                </a:solidFill>
              </a:rPr>
              <a:t> </a:t>
            </a:r>
            <a:r>
              <a:rPr lang="en-US" sz="3200" dirty="0">
                <a:solidFill>
                  <a:schemeClr val="tx1">
                    <a:lumMod val="85000"/>
                    <a:lumOff val="15000"/>
                  </a:schemeClr>
                </a:solidFill>
              </a:rPr>
              <a:t>task</a:t>
            </a:r>
          </a:p>
        </p:txBody>
      </p:sp>
      <p:sp>
        <p:nvSpPr>
          <p:cNvPr id="3" name="Content Placeholder 2"/>
          <p:cNvSpPr>
            <a:spLocks noGrp="1"/>
          </p:cNvSpPr>
          <p:nvPr>
            <p:ph idx="1"/>
          </p:nvPr>
        </p:nvSpPr>
        <p:spPr>
          <a:xfrm>
            <a:off x="628650" y="1085118"/>
            <a:ext cx="7886700" cy="3263504"/>
          </a:xfrm>
        </p:spPr>
        <p:txBody>
          <a:bodyPr>
            <a:normAutofit/>
          </a:bodyPr>
          <a:lstStyle/>
          <a:p>
            <a:r>
              <a:rPr lang="en-US" sz="2400" dirty="0"/>
              <a:t>Without diff method accuracy = 55.30% (ground truth accuracy)</a:t>
            </a:r>
          </a:p>
          <a:p>
            <a:r>
              <a:rPr lang="en-US" sz="2400" dirty="0"/>
              <a:t>With diff method accuracy = 51.5% - 53.5%</a:t>
            </a:r>
          </a:p>
          <a:p>
            <a:r>
              <a:rPr lang="en-US" sz="2400" dirty="0"/>
              <a:t>The lower accuracy of the ground truth might be a problem</a:t>
            </a:r>
          </a:p>
          <a:p>
            <a:r>
              <a:rPr lang="en-US" sz="2400" dirty="0">
                <a:solidFill>
                  <a:schemeClr val="tx1">
                    <a:lumMod val="85000"/>
                    <a:lumOff val="15000"/>
                  </a:schemeClr>
                </a:solidFill>
              </a:rPr>
              <a:t>Updating very 10th frame can become an optimal value when considering the accuracy and the computational complexity</a:t>
            </a:r>
          </a:p>
        </p:txBody>
      </p:sp>
      <p:pic>
        <p:nvPicPr>
          <p:cNvPr id="4" name="Content Placeholder 4">
            <a:extLst>
              <a:ext uri="{FF2B5EF4-FFF2-40B4-BE49-F238E27FC236}">
                <a16:creationId xmlns:a16="http://schemas.microsoft.com/office/drawing/2014/main" id="{19C3E96C-E847-4C80-BE78-BCF0E3FC26C2}"/>
              </a:ext>
            </a:extLst>
          </p:cNvPr>
          <p:cNvPicPr>
            <a:picLocks noChangeAspect="1"/>
          </p:cNvPicPr>
          <p:nvPr/>
        </p:nvPicPr>
        <p:blipFill rotWithShape="1">
          <a:blip r:embed="rId2">
            <a:extLst>
              <a:ext uri="{28A0092B-C50C-407E-A947-70E740481C1C}">
                <a14:useLocalDpi xmlns:a14="http://schemas.microsoft.com/office/drawing/2010/main" val="0"/>
              </a:ext>
            </a:extLst>
          </a:blip>
          <a:srcRect l="52316" t="2030" r="2418" b="52203"/>
          <a:stretch/>
        </p:blipFill>
        <p:spPr>
          <a:xfrm>
            <a:off x="-1" y="4089514"/>
            <a:ext cx="3031957" cy="2310063"/>
          </a:xfrm>
          <a:prstGeom prst="rect">
            <a:avLst/>
          </a:prstGeom>
        </p:spPr>
      </p:pic>
      <p:pic>
        <p:nvPicPr>
          <p:cNvPr id="5" name="Picture 4">
            <a:extLst>
              <a:ext uri="{FF2B5EF4-FFF2-40B4-BE49-F238E27FC236}">
                <a16:creationId xmlns:a16="http://schemas.microsoft.com/office/drawing/2014/main" id="{3834F786-4D03-42AB-B0C4-5E3F18709B1C}"/>
              </a:ext>
            </a:extLst>
          </p:cNvPr>
          <p:cNvPicPr>
            <a:picLocks noChangeAspect="1"/>
          </p:cNvPicPr>
          <p:nvPr/>
        </p:nvPicPr>
        <p:blipFill rotWithShape="1">
          <a:blip r:embed="rId3">
            <a:extLst>
              <a:ext uri="{28A0092B-C50C-407E-A947-70E740481C1C}">
                <a14:useLocalDpi xmlns:a14="http://schemas.microsoft.com/office/drawing/2010/main" val="0"/>
              </a:ext>
            </a:extLst>
          </a:blip>
          <a:srcRect l="52326" t="1618" r="2548" b="52011"/>
          <a:stretch/>
        </p:blipFill>
        <p:spPr>
          <a:xfrm>
            <a:off x="3031956" y="4088421"/>
            <a:ext cx="3059027" cy="2311157"/>
          </a:xfrm>
          <a:prstGeom prst="rect">
            <a:avLst/>
          </a:prstGeom>
        </p:spPr>
      </p:pic>
      <p:pic>
        <p:nvPicPr>
          <p:cNvPr id="6" name="Picture 5">
            <a:extLst>
              <a:ext uri="{FF2B5EF4-FFF2-40B4-BE49-F238E27FC236}">
                <a16:creationId xmlns:a16="http://schemas.microsoft.com/office/drawing/2014/main" id="{BF5977FE-2098-43C8-A5C9-C5D145DAF29E}"/>
              </a:ext>
            </a:extLst>
          </p:cNvPr>
          <p:cNvPicPr>
            <a:picLocks noChangeAspect="1"/>
          </p:cNvPicPr>
          <p:nvPr/>
        </p:nvPicPr>
        <p:blipFill rotWithShape="1">
          <a:blip r:embed="rId4">
            <a:extLst>
              <a:ext uri="{28A0092B-C50C-407E-A947-70E740481C1C}">
                <a14:useLocalDpi xmlns:a14="http://schemas.microsoft.com/office/drawing/2010/main" val="0"/>
              </a:ext>
            </a:extLst>
          </a:blip>
          <a:srcRect l="51534" t="2469" r="2415" b="52444"/>
          <a:stretch/>
        </p:blipFill>
        <p:spPr>
          <a:xfrm>
            <a:off x="6057899" y="4077072"/>
            <a:ext cx="3086101" cy="2319086"/>
          </a:xfrm>
          <a:prstGeom prst="rect">
            <a:avLst/>
          </a:prstGeom>
        </p:spPr>
      </p:pic>
    </p:spTree>
    <p:extLst>
      <p:ext uri="{BB962C8B-B14F-4D97-AF65-F5344CB8AC3E}">
        <p14:creationId xmlns:p14="http://schemas.microsoft.com/office/powerpoint/2010/main" val="2242328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311-7893-4B36-BF77-34A6B872C3A2}"/>
              </a:ext>
            </a:extLst>
          </p:cNvPr>
          <p:cNvSpPr>
            <a:spLocks noGrp="1"/>
          </p:cNvSpPr>
          <p:nvPr>
            <p:ph type="title"/>
          </p:nvPr>
        </p:nvSpPr>
        <p:spPr>
          <a:xfrm>
            <a:off x="628650" y="18257"/>
            <a:ext cx="7886700" cy="530423"/>
          </a:xfrm>
        </p:spPr>
        <p:txBody>
          <a:bodyPr>
            <a:noAutofit/>
          </a:bodyPr>
          <a:lstStyle/>
          <a:p>
            <a:pPr algn="l"/>
            <a:r>
              <a:rPr lang="en-US" sz="2900" dirty="0">
                <a:solidFill>
                  <a:schemeClr val="tx1">
                    <a:lumMod val="85000"/>
                    <a:lumOff val="15000"/>
                  </a:schemeClr>
                </a:solidFill>
              </a:rPr>
              <a:t>Object detection task </a:t>
            </a:r>
          </a:p>
        </p:txBody>
      </p:sp>
      <p:sp>
        <p:nvSpPr>
          <p:cNvPr id="3" name="Content Placeholder 2">
            <a:extLst>
              <a:ext uri="{FF2B5EF4-FFF2-40B4-BE49-F238E27FC236}">
                <a16:creationId xmlns:a16="http://schemas.microsoft.com/office/drawing/2014/main" id="{1AF8EA85-4A0B-4B07-A21C-594897C4699A}"/>
              </a:ext>
            </a:extLst>
          </p:cNvPr>
          <p:cNvSpPr>
            <a:spLocks noGrp="1"/>
          </p:cNvSpPr>
          <p:nvPr>
            <p:ph idx="1"/>
          </p:nvPr>
        </p:nvSpPr>
        <p:spPr>
          <a:xfrm>
            <a:off x="628650" y="807188"/>
            <a:ext cx="7886700" cy="4980634"/>
          </a:xfrm>
        </p:spPr>
        <p:txBody>
          <a:bodyPr>
            <a:normAutofit/>
          </a:bodyPr>
          <a:lstStyle/>
          <a:p>
            <a:r>
              <a:rPr lang="en-US" sz="2400" dirty="0">
                <a:solidFill>
                  <a:schemeClr val="tx1">
                    <a:lumMod val="85000"/>
                    <a:lumOff val="15000"/>
                  </a:schemeClr>
                </a:solidFill>
              </a:rPr>
              <a:t>Average accuracy drop over the 18 video sequences</a:t>
            </a:r>
          </a:p>
          <a:p>
            <a:pPr lvl="1"/>
            <a:r>
              <a:rPr lang="en-US" sz="2000" dirty="0">
                <a:solidFill>
                  <a:schemeClr val="tx1">
                    <a:lumMod val="85000"/>
                    <a:lumOff val="15000"/>
                  </a:schemeClr>
                </a:solidFill>
              </a:rPr>
              <a:t>3% for diff method</a:t>
            </a:r>
          </a:p>
          <a:p>
            <a:pPr lvl="1"/>
            <a:r>
              <a:rPr lang="en-US" sz="2000" dirty="0">
                <a:solidFill>
                  <a:schemeClr val="tx1">
                    <a:lumMod val="85000"/>
                    <a:lumOff val="15000"/>
                  </a:schemeClr>
                </a:solidFill>
              </a:rPr>
              <a:t>1% for diff method with Leaky </a:t>
            </a:r>
            <a:r>
              <a:rPr lang="en-US" sz="2000" dirty="0" err="1">
                <a:solidFill>
                  <a:schemeClr val="tx1">
                    <a:lumMod val="85000"/>
                    <a:lumOff val="15000"/>
                  </a:schemeClr>
                </a:solidFill>
              </a:rPr>
              <a:t>relu</a:t>
            </a:r>
            <a:endParaRPr lang="en-US" sz="2000" dirty="0">
              <a:solidFill>
                <a:schemeClr val="tx1">
                  <a:lumMod val="85000"/>
                  <a:lumOff val="15000"/>
                </a:schemeClr>
              </a:solidFill>
            </a:endParaRPr>
          </a:p>
          <a:p>
            <a:r>
              <a:rPr lang="en-US" sz="2400" dirty="0">
                <a:solidFill>
                  <a:schemeClr val="tx1">
                    <a:lumMod val="85000"/>
                    <a:lumOff val="15000"/>
                  </a:schemeClr>
                </a:solidFill>
              </a:rPr>
              <a:t>Frame updating rate of 10 has been used in the experiment on the object detection task</a:t>
            </a: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pPr marL="0" indent="0">
              <a:buNone/>
            </a:pPr>
            <a:endParaRPr lang="en-US" sz="2400" dirty="0">
              <a:solidFill>
                <a:schemeClr val="tx1">
                  <a:lumMod val="85000"/>
                  <a:lumOff val="15000"/>
                </a:schemeClr>
              </a:solidFill>
            </a:endParaRPr>
          </a:p>
        </p:txBody>
      </p:sp>
      <p:sp>
        <p:nvSpPr>
          <p:cNvPr id="4" name="Rectangle 18">
            <a:extLst>
              <a:ext uri="{FF2B5EF4-FFF2-40B4-BE49-F238E27FC236}">
                <a16:creationId xmlns:a16="http://schemas.microsoft.com/office/drawing/2014/main" id="{2B79276E-269E-44FC-A627-45896532235A}"/>
              </a:ext>
            </a:extLst>
          </p:cNvPr>
          <p:cNvSpPr>
            <a:spLocks noChangeArrowheads="1"/>
          </p:cNvSpPr>
          <p:nvPr/>
        </p:nvSpPr>
        <p:spPr bwMode="auto">
          <a:xfrm>
            <a:off x="0" y="2618595"/>
            <a:ext cx="11796972" cy="8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7">
            <a:extLst>
              <a:ext uri="{FF2B5EF4-FFF2-40B4-BE49-F238E27FC236}">
                <a16:creationId xmlns:a16="http://schemas.microsoft.com/office/drawing/2014/main" id="{B70D1AF5-78CA-48B5-8AA6-BFE54718876A}"/>
              </a:ext>
            </a:extLst>
          </p:cNvPr>
          <p:cNvSpPr>
            <a:spLocks noChangeArrowheads="1"/>
          </p:cNvSpPr>
          <p:nvPr/>
        </p:nvSpPr>
        <p:spPr bwMode="auto">
          <a:xfrm>
            <a:off x="115591" y="4663280"/>
            <a:ext cx="11796972" cy="5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BD1F3D14-2FB4-4EF1-9CAB-21407446EAA8}"/>
              </a:ext>
            </a:extLst>
          </p:cNvPr>
          <p:cNvPicPr>
            <a:picLocks noChangeAspect="1"/>
          </p:cNvPicPr>
          <p:nvPr/>
        </p:nvPicPr>
        <p:blipFill rotWithShape="1">
          <a:blip r:embed="rId3"/>
          <a:srcRect l="2399" r="3798" b="3845"/>
          <a:stretch/>
        </p:blipFill>
        <p:spPr>
          <a:xfrm>
            <a:off x="6549910" y="2888747"/>
            <a:ext cx="2594090" cy="2092498"/>
          </a:xfrm>
          <a:prstGeom prst="rect">
            <a:avLst/>
          </a:prstGeom>
        </p:spPr>
      </p:pic>
      <p:pic>
        <p:nvPicPr>
          <p:cNvPr id="9" name="Picture 8">
            <a:extLst>
              <a:ext uri="{FF2B5EF4-FFF2-40B4-BE49-F238E27FC236}">
                <a16:creationId xmlns:a16="http://schemas.microsoft.com/office/drawing/2014/main" id="{AA6C534D-C5C9-48DF-8CEA-6D947CFF135B}"/>
              </a:ext>
            </a:extLst>
          </p:cNvPr>
          <p:cNvPicPr>
            <a:picLocks noChangeAspect="1"/>
          </p:cNvPicPr>
          <p:nvPr/>
        </p:nvPicPr>
        <p:blipFill rotWithShape="1">
          <a:blip r:embed="rId4"/>
          <a:srcRect l="1621" t="1934" r="1924" b="3974"/>
          <a:stretch/>
        </p:blipFill>
        <p:spPr>
          <a:xfrm>
            <a:off x="6581718" y="5085183"/>
            <a:ext cx="2479226" cy="1983381"/>
          </a:xfrm>
          <a:prstGeom prst="rect">
            <a:avLst/>
          </a:prstGeom>
        </p:spPr>
      </p:pic>
      <p:graphicFrame>
        <p:nvGraphicFramePr>
          <p:cNvPr id="10" name="Chart 9">
            <a:extLst>
              <a:ext uri="{FF2B5EF4-FFF2-40B4-BE49-F238E27FC236}">
                <a16:creationId xmlns:a16="http://schemas.microsoft.com/office/drawing/2014/main" id="{D2F7E907-2DC7-491A-BE45-27493B0A5699}"/>
              </a:ext>
            </a:extLst>
          </p:cNvPr>
          <p:cNvGraphicFramePr>
            <a:graphicFrameLocks/>
          </p:cNvGraphicFramePr>
          <p:nvPr>
            <p:extLst/>
          </p:nvPr>
        </p:nvGraphicFramePr>
        <p:xfrm>
          <a:off x="200601" y="2886868"/>
          <a:ext cx="6362700" cy="3952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2203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95" y="122971"/>
            <a:ext cx="7886700" cy="390117"/>
          </a:xfrm>
        </p:spPr>
        <p:txBody>
          <a:bodyPr>
            <a:normAutofit fontScale="90000"/>
          </a:bodyPr>
          <a:lstStyle/>
          <a:p>
            <a:pPr algn="l"/>
            <a:r>
              <a:rPr lang="en-US" sz="2900" dirty="0">
                <a:solidFill>
                  <a:schemeClr val="tx1">
                    <a:lumMod val="85000"/>
                    <a:lumOff val="15000"/>
                  </a:schemeClr>
                </a:solidFill>
              </a:rPr>
              <a:t>Discussion</a:t>
            </a:r>
          </a:p>
        </p:txBody>
      </p:sp>
      <p:sp>
        <p:nvSpPr>
          <p:cNvPr id="3" name="Content Placeholder 2"/>
          <p:cNvSpPr>
            <a:spLocks noGrp="1"/>
          </p:cNvSpPr>
          <p:nvPr>
            <p:ph idx="1"/>
          </p:nvPr>
        </p:nvSpPr>
        <p:spPr>
          <a:xfrm>
            <a:off x="352350" y="909502"/>
            <a:ext cx="4690316" cy="3263504"/>
          </a:xfrm>
        </p:spPr>
        <p:txBody>
          <a:bodyPr>
            <a:noAutofit/>
          </a:bodyPr>
          <a:lstStyle/>
          <a:p>
            <a:r>
              <a:rPr lang="en-US" sz="2400" dirty="0"/>
              <a:t>How to increase accuracy when diff method is implemented in further layers.</a:t>
            </a:r>
          </a:p>
          <a:p>
            <a:r>
              <a:rPr lang="en-US" sz="2400" dirty="0"/>
              <a:t>Narrow down the problem to network with less layers. (Scaling down VGG for few classes)</a:t>
            </a:r>
          </a:p>
          <a:p>
            <a:r>
              <a:rPr lang="en-US" sz="2400" dirty="0"/>
              <a:t>Semantic Segmentation rather bounding box detection</a:t>
            </a:r>
          </a:p>
          <a:p>
            <a:r>
              <a:rPr lang="en-US" sz="2400" dirty="0"/>
              <a:t>Diff frame is sparse – replace convolution with Submanifold Sparse Convolutions, for build computational efficiency</a:t>
            </a:r>
          </a:p>
          <a:p>
            <a:endParaRPr lang="en-US" sz="2400" dirty="0"/>
          </a:p>
          <a:p>
            <a:endParaRPr lang="en-US" sz="2400" dirty="0"/>
          </a:p>
        </p:txBody>
      </p:sp>
      <p:pic>
        <p:nvPicPr>
          <p:cNvPr id="4" name="Picture 3"/>
          <p:cNvPicPr>
            <a:picLocks noChangeAspect="1"/>
          </p:cNvPicPr>
          <p:nvPr/>
        </p:nvPicPr>
        <p:blipFill rotWithShape="1">
          <a:blip r:embed="rId2"/>
          <a:srcRect l="3451" t="1556" r="1698" b="1834"/>
          <a:stretch/>
        </p:blipFill>
        <p:spPr>
          <a:xfrm>
            <a:off x="5451076" y="914944"/>
            <a:ext cx="3612428" cy="2484106"/>
          </a:xfrm>
          <a:prstGeom prst="rect">
            <a:avLst/>
          </a:prstGeom>
        </p:spPr>
      </p:pic>
      <p:sp>
        <p:nvSpPr>
          <p:cNvPr id="5" name="TextBox 4"/>
          <p:cNvSpPr txBox="1"/>
          <p:nvPr/>
        </p:nvSpPr>
        <p:spPr>
          <a:xfrm>
            <a:off x="6523137" y="2353782"/>
            <a:ext cx="1427753" cy="369332"/>
          </a:xfrm>
          <a:prstGeom prst="rect">
            <a:avLst/>
          </a:prstGeom>
          <a:solidFill>
            <a:schemeClr val="bg2">
              <a:lumMod val="90000"/>
            </a:schemeClr>
          </a:solidFill>
        </p:spPr>
        <p:txBody>
          <a:bodyPr wrap="square" rtlCol="0">
            <a:spAutoFit/>
          </a:bodyPr>
          <a:lstStyle/>
          <a:p>
            <a:r>
              <a:rPr lang="en-US" sz="900" dirty="0" err="1"/>
              <a:t>Relu</a:t>
            </a:r>
            <a:r>
              <a:rPr lang="en-US" sz="900" dirty="0"/>
              <a:t> 1_2 – 45% of the activations in the network</a:t>
            </a:r>
          </a:p>
        </p:txBody>
      </p:sp>
      <p:cxnSp>
        <p:nvCxnSpPr>
          <p:cNvPr id="6" name="Straight Arrow Connector 5"/>
          <p:cNvCxnSpPr/>
          <p:nvPr/>
        </p:nvCxnSpPr>
        <p:spPr>
          <a:xfrm flipH="1" flipV="1">
            <a:off x="5994399" y="2419381"/>
            <a:ext cx="512859" cy="477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rotWithShape="1">
          <a:blip r:embed="rId3"/>
          <a:srcRect l="2310" t="1674" r="2551" b="642"/>
          <a:stretch/>
        </p:blipFill>
        <p:spPr>
          <a:xfrm>
            <a:off x="5868144" y="4296676"/>
            <a:ext cx="3173856" cy="2561324"/>
          </a:xfrm>
          <a:prstGeom prst="rect">
            <a:avLst/>
          </a:prstGeom>
        </p:spPr>
      </p:pic>
      <p:sp>
        <p:nvSpPr>
          <p:cNvPr id="8" name="TextBox 7"/>
          <p:cNvSpPr txBox="1"/>
          <p:nvPr/>
        </p:nvSpPr>
        <p:spPr>
          <a:xfrm>
            <a:off x="6908713" y="4665102"/>
            <a:ext cx="636431" cy="230832"/>
          </a:xfrm>
          <a:prstGeom prst="rect">
            <a:avLst/>
          </a:prstGeom>
          <a:solidFill>
            <a:schemeClr val="bg2">
              <a:lumMod val="90000"/>
            </a:schemeClr>
          </a:solidFill>
        </p:spPr>
        <p:txBody>
          <a:bodyPr wrap="square" rtlCol="0">
            <a:spAutoFit/>
          </a:bodyPr>
          <a:lstStyle/>
          <a:p>
            <a:r>
              <a:rPr lang="en-US" sz="900" dirty="0" err="1"/>
              <a:t>Relu</a:t>
            </a:r>
            <a:r>
              <a:rPr lang="en-US" sz="900" dirty="0"/>
              <a:t> 1_2</a:t>
            </a:r>
          </a:p>
        </p:txBody>
      </p:sp>
      <p:cxnSp>
        <p:nvCxnSpPr>
          <p:cNvPr id="9" name="Straight Arrow Connector 8"/>
          <p:cNvCxnSpPr>
            <a:cxnSpLocks/>
          </p:cNvCxnSpPr>
          <p:nvPr/>
        </p:nvCxnSpPr>
        <p:spPr>
          <a:xfrm flipH="1" flipV="1">
            <a:off x="6540547" y="4612850"/>
            <a:ext cx="368167" cy="1284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938755" y="5462673"/>
            <a:ext cx="737969" cy="230832"/>
          </a:xfrm>
          <a:prstGeom prst="rect">
            <a:avLst/>
          </a:prstGeom>
          <a:solidFill>
            <a:schemeClr val="bg2">
              <a:lumMod val="90000"/>
            </a:schemeClr>
          </a:solidFill>
        </p:spPr>
        <p:txBody>
          <a:bodyPr wrap="square" rtlCol="0">
            <a:spAutoFit/>
          </a:bodyPr>
          <a:lstStyle/>
          <a:p>
            <a:r>
              <a:rPr lang="en-US" sz="900" dirty="0"/>
              <a:t>Maxpool1</a:t>
            </a:r>
          </a:p>
        </p:txBody>
      </p:sp>
      <p:cxnSp>
        <p:nvCxnSpPr>
          <p:cNvPr id="11" name="Straight Arrow Connector 10"/>
          <p:cNvCxnSpPr>
            <a:cxnSpLocks/>
          </p:cNvCxnSpPr>
          <p:nvPr/>
        </p:nvCxnSpPr>
        <p:spPr>
          <a:xfrm flipH="1">
            <a:off x="6540547" y="5677246"/>
            <a:ext cx="686381" cy="394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5201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44</a:t>
            </a:fld>
            <a:endParaRPr lang="en-SG" dirty="0"/>
          </a:p>
        </p:txBody>
      </p:sp>
      <p:sp>
        <p:nvSpPr>
          <p:cNvPr id="3" name="TextBox 2">
            <a:extLst>
              <a:ext uri="{FF2B5EF4-FFF2-40B4-BE49-F238E27FC236}">
                <a16:creationId xmlns:a16="http://schemas.microsoft.com/office/drawing/2014/main" id="{53766910-DF7F-4721-B9B6-8DA1B8D0D18C}"/>
              </a:ext>
            </a:extLst>
          </p:cNvPr>
          <p:cNvSpPr txBox="1"/>
          <p:nvPr/>
        </p:nvSpPr>
        <p:spPr>
          <a:xfrm>
            <a:off x="539552" y="656464"/>
            <a:ext cx="7776864" cy="523220"/>
          </a:xfrm>
          <a:prstGeom prst="rect">
            <a:avLst/>
          </a:prstGeom>
          <a:noFill/>
        </p:spPr>
        <p:txBody>
          <a:bodyPr wrap="square" rtlCol="0">
            <a:spAutoFit/>
          </a:bodyPr>
          <a:lstStyle/>
          <a:p>
            <a:pPr algn="ctr"/>
            <a:r>
              <a:rPr lang="en-US" sz="2800" dirty="0">
                <a:latin typeface="+mj-lt"/>
              </a:rPr>
              <a:t>SAR ADC Readout</a:t>
            </a:r>
          </a:p>
        </p:txBody>
      </p:sp>
      <p:sp>
        <p:nvSpPr>
          <p:cNvPr id="6" name="TextBox 5">
            <a:extLst>
              <a:ext uri="{FF2B5EF4-FFF2-40B4-BE49-F238E27FC236}">
                <a16:creationId xmlns:a16="http://schemas.microsoft.com/office/drawing/2014/main" id="{73DEC865-2248-4180-938E-194974211010}"/>
              </a:ext>
            </a:extLst>
          </p:cNvPr>
          <p:cNvSpPr txBox="1"/>
          <p:nvPr/>
        </p:nvSpPr>
        <p:spPr>
          <a:xfrm>
            <a:off x="693993" y="1484784"/>
            <a:ext cx="801357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SAR ADC will be used to readout the pixels in salient tiles.</a:t>
            </a:r>
          </a:p>
          <a:p>
            <a:pPr marL="285750" indent="-285750" algn="just">
              <a:buFont typeface="Arial" panose="020B0604020202020204" pitchFamily="34" charset="0"/>
              <a:buChar char="•"/>
            </a:pPr>
            <a:r>
              <a:rPr lang="en-US" sz="2000" dirty="0"/>
              <a:t>Image Data has a high amount of spatial correlation.</a:t>
            </a:r>
          </a:p>
          <a:p>
            <a:pPr marL="285750" indent="-285750" algn="just">
              <a:buFont typeface="Arial" panose="020B0604020202020204" pitchFamily="34" charset="0"/>
              <a:buChar char="•"/>
            </a:pPr>
            <a:r>
              <a:rPr lang="en-US" sz="2000" dirty="0"/>
              <a:t>Previous pixel can be used to estimate the range of next pixel.</a:t>
            </a:r>
          </a:p>
          <a:p>
            <a:pPr marL="285750" indent="-285750" algn="just">
              <a:buFont typeface="Arial" panose="020B0604020202020204" pitchFamily="34" charset="0"/>
              <a:buChar char="•"/>
            </a:pPr>
            <a:r>
              <a:rPr lang="en-US" sz="2000" dirty="0"/>
              <a:t>Static Predictive Approach</a:t>
            </a:r>
          </a:p>
          <a:p>
            <a:pPr marL="742950" lvl="1" indent="-285750" algn="just">
              <a:buFont typeface="Arial" panose="020B0604020202020204" pitchFamily="34" charset="0"/>
              <a:buChar char="•"/>
            </a:pPr>
            <a:r>
              <a:rPr lang="en-US" sz="2000" dirty="0"/>
              <a:t>Check whether previous M MSBs are common in an N-bit ADC</a:t>
            </a:r>
          </a:p>
          <a:p>
            <a:pPr marL="742950" lvl="1" indent="-285750" algn="just">
              <a:buFont typeface="Arial" panose="020B0604020202020204" pitchFamily="34" charset="0"/>
              <a:buChar char="•"/>
            </a:pPr>
            <a:r>
              <a:rPr lang="en-US" sz="2000" dirty="0"/>
              <a:t>If yes,</a:t>
            </a:r>
          </a:p>
          <a:p>
            <a:pPr marL="1200150" lvl="2" indent="-285750" algn="just">
              <a:buFont typeface="Arial" panose="020B0604020202020204" pitchFamily="34" charset="0"/>
              <a:buChar char="•"/>
            </a:pPr>
            <a:r>
              <a:rPr lang="en-US" sz="2000" dirty="0"/>
              <a:t>Proceed with the conversion of the rest (N-M) bits</a:t>
            </a:r>
          </a:p>
          <a:p>
            <a:pPr marL="742950" lvl="1" indent="-285750" algn="just">
              <a:buFont typeface="Arial" panose="020B0604020202020204" pitchFamily="34" charset="0"/>
              <a:buChar char="•"/>
            </a:pPr>
            <a:r>
              <a:rPr lang="en-US" sz="2000" dirty="0"/>
              <a:t>If No,</a:t>
            </a:r>
          </a:p>
          <a:p>
            <a:pPr marL="1200150" lvl="2" indent="-285750" algn="just">
              <a:buFont typeface="Arial" panose="020B0604020202020204" pitchFamily="34" charset="0"/>
              <a:buChar char="•"/>
            </a:pPr>
            <a:r>
              <a:rPr lang="en-US" sz="2000" dirty="0"/>
              <a:t>Proceed with the full N-bit conversion.</a:t>
            </a:r>
          </a:p>
        </p:txBody>
      </p:sp>
    </p:spTree>
    <p:extLst>
      <p:ext uri="{BB962C8B-B14F-4D97-AF65-F5344CB8AC3E}">
        <p14:creationId xmlns:p14="http://schemas.microsoft.com/office/powerpoint/2010/main" val="12816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45</a:t>
            </a:fld>
            <a:endParaRPr lang="en-SG"/>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 </a:t>
            </a:r>
            <a:r>
              <a:rPr lang="en-US" dirty="0"/>
              <a:t>of upcoming milestones/deliverables and progress towards </a:t>
            </a:r>
            <a:r>
              <a:rPr lang="en-US" dirty="0" smtClean="0"/>
              <a:t>them</a:t>
            </a:r>
          </a:p>
          <a:p>
            <a:pPr lvl="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57424240"/>
              </p:ext>
            </p:extLst>
          </p:nvPr>
        </p:nvGraphicFramePr>
        <p:xfrm>
          <a:off x="395536" y="2636912"/>
          <a:ext cx="8229600" cy="2961081"/>
        </p:xfrm>
        <a:graphic>
          <a:graphicData uri="http://schemas.openxmlformats.org/drawingml/2006/table">
            <a:tbl>
              <a:tblPr firstRow="1" firstCol="1" bandRow="1">
                <a:tableStyleId>{5C22544A-7EE6-4342-B048-85BDC9FD1C3A}</a:tableStyleId>
              </a:tblPr>
              <a:tblGrid>
                <a:gridCol w="2320698">
                  <a:extLst>
                    <a:ext uri="{9D8B030D-6E8A-4147-A177-3AD203B41FA5}">
                      <a16:colId xmlns:a16="http://schemas.microsoft.com/office/drawing/2014/main" val="2259057524"/>
                    </a:ext>
                  </a:extLst>
                </a:gridCol>
                <a:gridCol w="1267506">
                  <a:extLst>
                    <a:ext uri="{9D8B030D-6E8A-4147-A177-3AD203B41FA5}">
                      <a16:colId xmlns:a16="http://schemas.microsoft.com/office/drawing/2014/main" val="4288679439"/>
                    </a:ext>
                  </a:extLst>
                </a:gridCol>
                <a:gridCol w="2320698">
                  <a:extLst>
                    <a:ext uri="{9D8B030D-6E8A-4147-A177-3AD203B41FA5}">
                      <a16:colId xmlns:a16="http://schemas.microsoft.com/office/drawing/2014/main" val="499779792"/>
                    </a:ext>
                  </a:extLst>
                </a:gridCol>
                <a:gridCol w="2320698">
                  <a:extLst>
                    <a:ext uri="{9D8B030D-6E8A-4147-A177-3AD203B41FA5}">
                      <a16:colId xmlns:a16="http://schemas.microsoft.com/office/drawing/2014/main" val="4160143356"/>
                    </a:ext>
                  </a:extLst>
                </a:gridCol>
              </a:tblGrid>
              <a:tr h="233041">
                <a:tc>
                  <a:txBody>
                    <a:bodyPr/>
                    <a:lstStyle/>
                    <a:p>
                      <a:pPr marL="0" marR="0">
                        <a:spcBef>
                          <a:spcPts val="0"/>
                        </a:spcBef>
                        <a:spcAft>
                          <a:spcPts val="0"/>
                        </a:spcAft>
                      </a:pPr>
                      <a:r>
                        <a:rPr lang="en-GB" sz="800">
                          <a:effectLst/>
                        </a:rPr>
                        <a:t>Review Time Frame:</a:t>
                      </a:r>
                      <a:endParaRPr lang="en-SG" sz="700">
                        <a:effectLst/>
                      </a:endParaRPr>
                    </a:p>
                    <a:p>
                      <a:pPr marL="0" marR="0">
                        <a:spcBef>
                          <a:spcPts val="0"/>
                        </a:spcBef>
                        <a:spcAft>
                          <a:spcPts val="0"/>
                        </a:spcAft>
                      </a:pPr>
                      <a:r>
                        <a:rPr lang="en-GB" sz="800">
                          <a:effectLst/>
                        </a:rPr>
                        <a:t> </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GB" sz="800">
                          <a:effectLst/>
                        </a:rPr>
                        <a:t>No.</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GB" sz="800">
                          <a:effectLst/>
                        </a:rPr>
                        <a:t>Objectives</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US" sz="800">
                          <a:effectLst/>
                        </a:rPr>
                        <a:t>Mid-term and final deliverables as checks for success           </a:t>
                      </a:r>
                      <a:r>
                        <a:rPr lang="en-GB" sz="800">
                          <a:effectLst/>
                        </a:rPr>
                        <a:t>                                   </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593373251"/>
                  </a:ext>
                </a:extLst>
              </a:tr>
              <a:tr h="399499">
                <a:tc rowSpan="4">
                  <a:txBody>
                    <a:bodyPr/>
                    <a:lstStyle/>
                    <a:p>
                      <a:pPr marL="0" marR="0">
                        <a:spcBef>
                          <a:spcPts val="0"/>
                        </a:spcBef>
                        <a:spcAft>
                          <a:spcPts val="0"/>
                        </a:spcAft>
                      </a:pPr>
                      <a:r>
                        <a:rPr lang="en-GB" sz="700">
                          <a:effectLst/>
                        </a:rPr>
                        <a:t>Mid Term (end of year 3)</a:t>
                      </a:r>
                      <a:endParaRPr lang="en-SG" sz="700">
                        <a:effectLst/>
                        <a:latin typeface="Times New Roman" panose="02020603050405020304" pitchFamily="18" charset="0"/>
                        <a:ea typeface="SimSun" panose="02010600030101010101" pitchFamily="2" charset="-122"/>
                      </a:endParaRPr>
                    </a:p>
                  </a:txBody>
                  <a:tcPr marL="37453" marR="37453" marT="0" marB="0"/>
                </a:tc>
                <a:tc rowSpan="3">
                  <a:txBody>
                    <a:bodyPr/>
                    <a:lstStyle/>
                    <a:p>
                      <a:pPr marL="0" marR="0">
                        <a:spcBef>
                          <a:spcPts val="0"/>
                        </a:spcBef>
                        <a:spcAft>
                          <a:spcPts val="0"/>
                        </a:spcAft>
                      </a:pPr>
                      <a:r>
                        <a:rPr lang="en-GB" sz="700">
                          <a:effectLst/>
                        </a:rPr>
                        <a:t>1</a:t>
                      </a:r>
                      <a:endParaRPr lang="en-SG" sz="700">
                        <a:effectLst/>
                        <a:latin typeface="Times New Roman" panose="02020603050405020304" pitchFamily="18" charset="0"/>
                        <a:ea typeface="SimSun" panose="02010600030101010101" pitchFamily="2" charset="-122"/>
                      </a:endParaRPr>
                    </a:p>
                  </a:txBody>
                  <a:tcPr marL="37453" marR="37453" marT="0" marB="0"/>
                </a:tc>
                <a:tc rowSpan="3">
                  <a:txBody>
                    <a:bodyPr/>
                    <a:lstStyle/>
                    <a:p>
                      <a:pPr marL="0" marR="0">
                        <a:spcBef>
                          <a:spcPts val="0"/>
                        </a:spcBef>
                        <a:spcAft>
                          <a:spcPts val="0"/>
                        </a:spcAft>
                      </a:pPr>
                      <a:r>
                        <a:rPr lang="en-GB" sz="700">
                          <a:effectLst/>
                        </a:rPr>
                        <a:t>chip demonstration of low-level scene analysis building blocks</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GB" sz="700">
                          <a:effectLst/>
                        </a:rPr>
                        <a:t>design completion of integrated circuit performing feature extraction at 50 µW power (or lower) at VGA resolution, 5fps frame rate (towards complete demonstration/testing deliverable at end of year 3)</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1296442984"/>
                  </a:ext>
                </a:extLst>
              </a:tr>
              <a:tr h="299624">
                <a:tc vMerge="1">
                  <a:txBody>
                    <a:bodyPr/>
                    <a:lstStyle/>
                    <a:p>
                      <a:endParaRPr lang="en-SG"/>
                    </a:p>
                  </a:txBody>
                  <a:tcPr/>
                </a:tc>
                <a:tc vMerge="1">
                  <a:txBody>
                    <a:bodyPr/>
                    <a:lstStyle/>
                    <a:p>
                      <a:endParaRPr lang="en-SG"/>
                    </a:p>
                  </a:txBody>
                  <a:tcPr/>
                </a:tc>
                <a:tc vMerge="1">
                  <a:txBody>
                    <a:bodyPr/>
                    <a:lstStyle/>
                    <a:p>
                      <a:endParaRPr lang="en-SG"/>
                    </a:p>
                  </a:txBody>
                  <a:tcPr/>
                </a:tc>
                <a:tc>
                  <a:txBody>
                    <a:bodyPr/>
                    <a:lstStyle/>
                    <a:p>
                      <a:pPr marL="0" marR="0">
                        <a:spcBef>
                          <a:spcPts val="0"/>
                        </a:spcBef>
                        <a:spcAft>
                          <a:spcPts val="0"/>
                        </a:spcAft>
                      </a:pPr>
                      <a:r>
                        <a:rPr lang="en-GB" sz="700">
                          <a:effectLst/>
                        </a:rPr>
                        <a:t>design completion of saliency assessment engine with 80 µW power at VGA resolution, 5pfs frame rate (towards complete demonstration/testing deliverable at end of year 3)</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3958789713"/>
                  </a:ext>
                </a:extLst>
              </a:tr>
              <a:tr h="399499">
                <a:tc vMerge="1">
                  <a:txBody>
                    <a:bodyPr/>
                    <a:lstStyle/>
                    <a:p>
                      <a:endParaRPr lang="en-SG"/>
                    </a:p>
                  </a:txBody>
                  <a:tcPr/>
                </a:tc>
                <a:tc vMerge="1">
                  <a:txBody>
                    <a:bodyPr/>
                    <a:lstStyle/>
                    <a:p>
                      <a:endParaRPr lang="en-SG"/>
                    </a:p>
                  </a:txBody>
                  <a:tcPr/>
                </a:tc>
                <a:tc vMerge="1">
                  <a:txBody>
                    <a:bodyPr/>
                    <a:lstStyle/>
                    <a:p>
                      <a:endParaRPr lang="en-SG"/>
                    </a:p>
                  </a:txBody>
                  <a:tcPr/>
                </a:tc>
                <a:tc>
                  <a:txBody>
                    <a:bodyPr/>
                    <a:lstStyle/>
                    <a:p>
                      <a:pPr marL="0" marR="0">
                        <a:spcBef>
                          <a:spcPts val="0"/>
                        </a:spcBef>
                        <a:spcAft>
                          <a:spcPts val="0"/>
                        </a:spcAft>
                      </a:pPr>
                      <a:r>
                        <a:rPr lang="en-GB" sz="700">
                          <a:effectLst/>
                        </a:rPr>
                        <a:t>design completion of imager with 100 µW power (VGA, 30 fps) at activity rate of average NeoVision2 benchmark (towards complete demonstration/testing deliverable at end of year 3)</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2205994100"/>
                  </a:ext>
                </a:extLst>
              </a:tr>
              <a:tr h="299624">
                <a:tc vMerge="1">
                  <a:txBody>
                    <a:bodyPr/>
                    <a:lstStyle/>
                    <a:p>
                      <a:endParaRPr lang="en-SG"/>
                    </a:p>
                  </a:txBody>
                  <a:tcPr/>
                </a:tc>
                <a:tc>
                  <a:txBody>
                    <a:bodyPr/>
                    <a:lstStyle/>
                    <a:p>
                      <a:pPr marL="0" marR="0">
                        <a:spcBef>
                          <a:spcPts val="0"/>
                        </a:spcBef>
                        <a:spcAft>
                          <a:spcPts val="0"/>
                        </a:spcAft>
                      </a:pPr>
                      <a:r>
                        <a:rPr lang="en-GB" sz="700">
                          <a:effectLst/>
                        </a:rPr>
                        <a:t>2</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US" sz="700">
                          <a:effectLst/>
                        </a:rPr>
                        <a:t>deep learning model with reduced complexity</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US" sz="700">
                          <a:effectLst/>
                        </a:rPr>
                        <a:t>1,000X reduced size with &lt;2% accuracy degradation in object and human detection, compared to deep learning network with best-in-class accuracy</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1532917685"/>
                  </a:ext>
                </a:extLst>
              </a:tr>
              <a:tr h="599248">
                <a:tc rowSpan="4">
                  <a:txBody>
                    <a:bodyPr/>
                    <a:lstStyle/>
                    <a:p>
                      <a:pPr marL="0" marR="0">
                        <a:spcBef>
                          <a:spcPts val="0"/>
                        </a:spcBef>
                        <a:spcAft>
                          <a:spcPts val="0"/>
                        </a:spcAft>
                      </a:pPr>
                      <a:r>
                        <a:rPr lang="en-GB" sz="700">
                          <a:effectLst/>
                        </a:rPr>
                        <a:t>Project Completion</a:t>
                      </a:r>
                      <a:endParaRPr lang="en-SG" sz="700">
                        <a:effectLst/>
                        <a:latin typeface="Times New Roman" panose="02020603050405020304" pitchFamily="18" charset="0"/>
                        <a:ea typeface="SimSun" panose="02010600030101010101" pitchFamily="2" charset="-122"/>
                      </a:endParaRPr>
                    </a:p>
                  </a:txBody>
                  <a:tcPr marL="37453" marR="37453" marT="0" marB="0"/>
                </a:tc>
                <a:tc rowSpan="4">
                  <a:txBody>
                    <a:bodyPr/>
                    <a:lstStyle/>
                    <a:p>
                      <a:pPr marL="0" marR="0">
                        <a:spcBef>
                          <a:spcPts val="0"/>
                        </a:spcBef>
                        <a:spcAft>
                          <a:spcPts val="0"/>
                        </a:spcAft>
                      </a:pPr>
                      <a:r>
                        <a:rPr lang="en-GB" sz="700">
                          <a:effectLst/>
                        </a:rPr>
                        <a:t> </a:t>
                      </a:r>
                      <a:endParaRPr lang="en-SG" sz="700">
                        <a:effectLst/>
                        <a:latin typeface="Times New Roman" panose="02020603050405020304" pitchFamily="18" charset="0"/>
                        <a:ea typeface="SimSun" panose="02010600030101010101" pitchFamily="2" charset="-122"/>
                      </a:endParaRPr>
                    </a:p>
                  </a:txBody>
                  <a:tcPr marL="37453" marR="37453" marT="0" marB="0"/>
                </a:tc>
                <a:tc rowSpan="4">
                  <a:txBody>
                    <a:bodyPr/>
                    <a:lstStyle/>
                    <a:p>
                      <a:pPr marL="0" marR="0">
                        <a:spcBef>
                          <a:spcPts val="0"/>
                        </a:spcBef>
                        <a:spcAft>
                          <a:spcPts val="0"/>
                        </a:spcAft>
                      </a:pPr>
                      <a:r>
                        <a:rPr lang="en-US" sz="700">
                          <a:effectLst/>
                        </a:rPr>
                        <a:t>system on chip demonstration of a complete cognitive camera</a:t>
                      </a:r>
                      <a:endParaRPr lang="en-SG" sz="700">
                        <a:effectLst/>
                        <a:latin typeface="Times New Roman" panose="02020603050405020304" pitchFamily="18" charset="0"/>
                        <a:ea typeface="SimSun" panose="02010600030101010101" pitchFamily="2" charset="-122"/>
                      </a:endParaRPr>
                    </a:p>
                  </a:txBody>
                  <a:tcPr marL="37453" marR="37453" marT="0" marB="0"/>
                </a:tc>
                <a:tc>
                  <a:txBody>
                    <a:bodyPr/>
                    <a:lstStyle/>
                    <a:p>
                      <a:pPr marL="0" marR="0">
                        <a:spcBef>
                          <a:spcPts val="0"/>
                        </a:spcBef>
                        <a:spcAft>
                          <a:spcPts val="0"/>
                        </a:spcAft>
                      </a:pPr>
                      <a:r>
                        <a:rPr lang="en-US" sz="700">
                          <a:effectLst/>
                        </a:rPr>
                        <a:t>Integrated circuit performing image sensing and scene analysis with average power consumption in the mW range, including neural acceleration with maximum accuracy no lower than the best-in-class detection/classification algorithms minus 5-10% (indoor, 500-lux lighting, max. 20 people)</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3241994606"/>
                  </a:ext>
                </a:extLst>
              </a:tr>
              <a:tr h="194547">
                <a:tc vMerge="1">
                  <a:txBody>
                    <a:bodyPr/>
                    <a:lstStyle/>
                    <a:p>
                      <a:endParaRPr lang="en-SG"/>
                    </a:p>
                  </a:txBody>
                  <a:tcPr/>
                </a:tc>
                <a:tc vMerge="1">
                  <a:txBody>
                    <a:bodyPr/>
                    <a:lstStyle/>
                    <a:p>
                      <a:endParaRPr lang="en-SG"/>
                    </a:p>
                  </a:txBody>
                  <a:tcPr/>
                </a:tc>
                <a:tc vMerge="1">
                  <a:txBody>
                    <a:bodyPr/>
                    <a:lstStyle/>
                    <a:p>
                      <a:endParaRPr lang="en-SG"/>
                    </a:p>
                  </a:txBody>
                  <a:tcPr/>
                </a:tc>
                <a:tc>
                  <a:txBody>
                    <a:bodyPr/>
                    <a:lstStyle/>
                    <a:p>
                      <a:pPr marL="0" marR="0">
                        <a:spcBef>
                          <a:spcPts val="0"/>
                        </a:spcBef>
                        <a:spcAft>
                          <a:spcPts val="0"/>
                        </a:spcAft>
                      </a:pPr>
                      <a:r>
                        <a:rPr lang="en-GB" sz="700">
                          <a:effectLst/>
                        </a:rPr>
                        <a:t> </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1047887104"/>
                  </a:ext>
                </a:extLst>
              </a:tr>
              <a:tr h="194547">
                <a:tc vMerge="1">
                  <a:txBody>
                    <a:bodyPr/>
                    <a:lstStyle/>
                    <a:p>
                      <a:endParaRPr lang="en-SG"/>
                    </a:p>
                  </a:txBody>
                  <a:tcPr/>
                </a:tc>
                <a:tc vMerge="1">
                  <a:txBody>
                    <a:bodyPr/>
                    <a:lstStyle/>
                    <a:p>
                      <a:endParaRPr lang="en-SG"/>
                    </a:p>
                  </a:txBody>
                  <a:tcPr/>
                </a:tc>
                <a:tc vMerge="1">
                  <a:txBody>
                    <a:bodyPr/>
                    <a:lstStyle/>
                    <a:p>
                      <a:endParaRPr lang="en-SG"/>
                    </a:p>
                  </a:txBody>
                  <a:tcPr/>
                </a:tc>
                <a:tc>
                  <a:txBody>
                    <a:bodyPr/>
                    <a:lstStyle/>
                    <a:p>
                      <a:pPr marL="0" marR="0">
                        <a:spcBef>
                          <a:spcPts val="0"/>
                        </a:spcBef>
                        <a:spcAft>
                          <a:spcPts val="0"/>
                        </a:spcAft>
                      </a:pPr>
                      <a:r>
                        <a:rPr lang="en-GB" sz="700">
                          <a:effectLst/>
                        </a:rPr>
                        <a:t> </a:t>
                      </a:r>
                      <a:endParaRPr lang="en-SG" sz="70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836298489"/>
                  </a:ext>
                </a:extLst>
              </a:tr>
              <a:tr h="194547">
                <a:tc vMerge="1">
                  <a:txBody>
                    <a:bodyPr/>
                    <a:lstStyle/>
                    <a:p>
                      <a:endParaRPr lang="en-SG"/>
                    </a:p>
                  </a:txBody>
                  <a:tcPr/>
                </a:tc>
                <a:tc vMerge="1">
                  <a:txBody>
                    <a:bodyPr/>
                    <a:lstStyle/>
                    <a:p>
                      <a:endParaRPr lang="en-SG"/>
                    </a:p>
                  </a:txBody>
                  <a:tcPr/>
                </a:tc>
                <a:tc vMerge="1">
                  <a:txBody>
                    <a:bodyPr/>
                    <a:lstStyle/>
                    <a:p>
                      <a:endParaRPr lang="en-SG"/>
                    </a:p>
                  </a:txBody>
                  <a:tcPr/>
                </a:tc>
                <a:tc>
                  <a:txBody>
                    <a:bodyPr/>
                    <a:lstStyle/>
                    <a:p>
                      <a:pPr marL="0" marR="0">
                        <a:spcBef>
                          <a:spcPts val="0"/>
                        </a:spcBef>
                        <a:spcAft>
                          <a:spcPts val="0"/>
                        </a:spcAft>
                      </a:pPr>
                      <a:r>
                        <a:rPr lang="en-GB" sz="700" dirty="0">
                          <a:effectLst/>
                        </a:rPr>
                        <a:t> </a:t>
                      </a:r>
                      <a:endParaRPr lang="en-SG" sz="700" dirty="0">
                        <a:effectLst/>
                        <a:latin typeface="Times New Roman" panose="02020603050405020304" pitchFamily="18" charset="0"/>
                        <a:ea typeface="SimSun" panose="02010600030101010101" pitchFamily="2" charset="-122"/>
                      </a:endParaRPr>
                    </a:p>
                  </a:txBody>
                  <a:tcPr marL="37453" marR="37453" marT="0" marB="0"/>
                </a:tc>
                <a:extLst>
                  <a:ext uri="{0D108BD9-81ED-4DB2-BD59-A6C34878D82A}">
                    <a16:rowId xmlns:a16="http://schemas.microsoft.com/office/drawing/2014/main" val="3837869528"/>
                  </a:ext>
                </a:extLst>
              </a:tr>
            </a:tbl>
          </a:graphicData>
        </a:graphic>
      </p:graphicFrame>
    </p:spTree>
    <p:extLst>
      <p:ext uri="{BB962C8B-B14F-4D97-AF65-F5344CB8AC3E}">
        <p14:creationId xmlns:p14="http://schemas.microsoft.com/office/powerpoint/2010/main" val="20242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46</a:t>
            </a:fld>
            <a:endParaRPr lang="en-SG"/>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 </a:t>
            </a:r>
            <a:r>
              <a:rPr lang="en-US" dirty="0"/>
              <a:t>of upcoming milestones/deliverables and progress towards </a:t>
            </a:r>
            <a:r>
              <a:rPr lang="en-US" dirty="0" smtClean="0"/>
              <a:t>them</a:t>
            </a:r>
          </a:p>
          <a:p>
            <a:pPr lvl="1"/>
            <a:endParaRPr lang="en-US" dirty="0"/>
          </a:p>
        </p:txBody>
      </p:sp>
    </p:spTree>
    <p:extLst>
      <p:ext uri="{BB962C8B-B14F-4D97-AF65-F5344CB8AC3E}">
        <p14:creationId xmlns:p14="http://schemas.microsoft.com/office/powerpoint/2010/main" val="9195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Visibility</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47</a:t>
            </a:fld>
            <a:endParaRPr lang="en-SG"/>
          </a:p>
        </p:txBody>
      </p:sp>
      <p:sp>
        <p:nvSpPr>
          <p:cNvPr id="9" name="Content Placeholder 4"/>
          <p:cNvSpPr txBox="1">
            <a:spLocks/>
          </p:cNvSpPr>
          <p:nvPr/>
        </p:nvSpPr>
        <p:spPr>
          <a:xfrm>
            <a:off x="693682" y="914400"/>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Summary of Project-Tracking_Template.xlsx</a:t>
            </a:r>
          </a:p>
          <a:p>
            <a:pPr lvl="1"/>
            <a:r>
              <a:rPr lang="en-US" dirty="0"/>
              <a:t>list of items in “Public materials” sheet</a:t>
            </a:r>
          </a:p>
          <a:p>
            <a:pPr lvl="1"/>
            <a:r>
              <a:rPr lang="en-US" sz="2000" i="1" dirty="0"/>
              <a:t>From Less Batteries to Battery-Less: Enabling A Greener World through Ultra-Wide Power-Performance Adaptation down to </a:t>
            </a:r>
            <a:r>
              <a:rPr lang="en-US" sz="2000" i="1" dirty="0" err="1"/>
              <a:t>pWs</a:t>
            </a:r>
            <a:r>
              <a:rPr lang="en-US" sz="2000" dirty="0"/>
              <a:t> – keynote speech at the IEEE </a:t>
            </a:r>
            <a:r>
              <a:rPr lang="en-US" sz="2000" dirty="0" err="1"/>
              <a:t>WispNet</a:t>
            </a:r>
            <a:r>
              <a:rPr lang="en-US" sz="2000" dirty="0"/>
              <a:t> 2020 conference, June 20, 2020, Chennai (India</a:t>
            </a:r>
            <a:r>
              <a:rPr lang="en-US" sz="2000" dirty="0" smtClean="0"/>
              <a:t>)</a:t>
            </a:r>
          </a:p>
          <a:p>
            <a:pPr lvl="1"/>
            <a:r>
              <a:rPr lang="en-US" sz="2000" dirty="0" smtClean="0"/>
              <a:t>KEYNOTE: </a:t>
            </a:r>
            <a:r>
              <a:rPr lang="en-US" sz="2000" i="1" dirty="0"/>
              <a:t>Survival of the fittest: circuits and architectures for computation with ultra-wide power-performance adaptation beyond voltage scaling</a:t>
            </a:r>
            <a:r>
              <a:rPr lang="en-US" sz="2000" dirty="0"/>
              <a:t> – keynote speech at the IEEE S3S 2019 conference, Oct 16, 2019, San Jose (USA)</a:t>
            </a:r>
            <a:endParaRPr lang="en-SG" sz="2000" dirty="0"/>
          </a:p>
          <a:p>
            <a:pPr lvl="1"/>
            <a:r>
              <a:rPr lang="en-GB" sz="2000" dirty="0" smtClean="0"/>
              <a:t>KEYNOTE:</a:t>
            </a:r>
            <a:r>
              <a:rPr lang="en-GB" sz="2000" dirty="0"/>
              <a:t>	Survival of the fittest: circuits and architectures with wide power-performance adaptation – Beyond voltage scaling and down to </a:t>
            </a:r>
            <a:r>
              <a:rPr lang="en-GB" sz="2000" dirty="0" err="1"/>
              <a:t>pWs</a:t>
            </a:r>
            <a:r>
              <a:rPr lang="en-GB" sz="2000" dirty="0"/>
              <a:t> – keynote speech at the IEEE </a:t>
            </a:r>
            <a:r>
              <a:rPr lang="en-GB" sz="2000" dirty="0" err="1"/>
              <a:t>MCSoC</a:t>
            </a:r>
            <a:r>
              <a:rPr lang="en-GB" sz="2000" dirty="0"/>
              <a:t> 2019 conference, Oct 1, 2019, </a:t>
            </a:r>
            <a:r>
              <a:rPr lang="en-GB" sz="2000" dirty="0" smtClean="0"/>
              <a:t>Singapore</a:t>
            </a:r>
          </a:p>
          <a:p>
            <a:pPr lvl="1"/>
            <a:r>
              <a:rPr lang="en-GB" sz="2000" dirty="0" smtClean="0"/>
              <a:t>KEYNOTE: Survival </a:t>
            </a:r>
            <a:r>
              <a:rPr lang="en-GB" sz="2000" dirty="0"/>
              <a:t>of the fittest: circuits and architectures with wide power-performance adaptation beyond voltage scaling – keynote speech at the IEEE SOCC 2019 conference, Sept 3, 2019, </a:t>
            </a:r>
            <a:r>
              <a:rPr lang="en-GB" sz="2000" dirty="0" smtClean="0"/>
              <a:t>Singapore</a:t>
            </a:r>
            <a:endParaRPr lang="en-US" dirty="0"/>
          </a:p>
        </p:txBody>
      </p:sp>
    </p:spTree>
    <p:extLst>
      <p:ext uri="{BB962C8B-B14F-4D97-AF65-F5344CB8AC3E}">
        <p14:creationId xmlns:p14="http://schemas.microsoft.com/office/powerpoint/2010/main" val="13151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Staff</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48</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Current research staff (PhD, </a:t>
            </a:r>
            <a:r>
              <a:rPr lang="en-US" dirty="0" err="1"/>
              <a:t>PostDoc</a:t>
            </a:r>
            <a:r>
              <a:rPr lang="en-US" dirty="0"/>
              <a:t>, Research Engineers, etc.)</a:t>
            </a:r>
          </a:p>
          <a:p>
            <a:pPr lvl="1"/>
            <a:r>
              <a:rPr lang="en-US" dirty="0"/>
              <a:t>Karim Ali </a:t>
            </a:r>
            <a:r>
              <a:rPr lang="en-US" dirty="0" err="1"/>
              <a:t>Abdeltawwab</a:t>
            </a:r>
            <a:r>
              <a:rPr lang="en-US" dirty="0"/>
              <a:t> </a:t>
            </a:r>
            <a:r>
              <a:rPr lang="en-US" dirty="0" smtClean="0"/>
              <a:t>AHMED (RF)</a:t>
            </a:r>
            <a:endParaRPr lang="en-US" dirty="0"/>
          </a:p>
          <a:p>
            <a:pPr lvl="1"/>
            <a:r>
              <a:rPr lang="en-US" dirty="0" err="1"/>
              <a:t>Udara</a:t>
            </a:r>
            <a:r>
              <a:rPr lang="en-US" dirty="0"/>
              <a:t> </a:t>
            </a:r>
            <a:r>
              <a:rPr lang="en-US" dirty="0" err="1"/>
              <a:t>Samurdhi</a:t>
            </a:r>
            <a:r>
              <a:rPr lang="en-US" dirty="0"/>
              <a:t> </a:t>
            </a:r>
            <a:r>
              <a:rPr lang="en-US" dirty="0" err="1"/>
              <a:t>Harshanga</a:t>
            </a:r>
            <a:r>
              <a:rPr lang="en-US" dirty="0"/>
              <a:t> </a:t>
            </a:r>
            <a:r>
              <a:rPr lang="en-US" dirty="0" smtClean="0"/>
              <a:t>KALINGAGE, </a:t>
            </a:r>
            <a:r>
              <a:rPr lang="en-US" dirty="0" err="1" smtClean="0"/>
              <a:t>Thoithoi</a:t>
            </a:r>
            <a:r>
              <a:rPr lang="en-US" dirty="0" smtClean="0"/>
              <a:t> Salam Singh (RE)</a:t>
            </a:r>
          </a:p>
          <a:p>
            <a:pPr lvl="1"/>
            <a:r>
              <a:rPr lang="en-US" dirty="0" err="1"/>
              <a:t>Sayan</a:t>
            </a:r>
            <a:r>
              <a:rPr lang="en-US" dirty="0"/>
              <a:t> </a:t>
            </a:r>
            <a:r>
              <a:rPr lang="en-US" dirty="0" smtClean="0"/>
              <a:t>Kumar (</a:t>
            </a:r>
            <a:r>
              <a:rPr lang="en-US" dirty="0"/>
              <a:t>PhD)</a:t>
            </a:r>
          </a:p>
          <a:p>
            <a:r>
              <a:rPr lang="en-US" dirty="0" smtClean="0">
                <a:solidFill>
                  <a:schemeClr val="bg1">
                    <a:lumMod val="95000"/>
                  </a:schemeClr>
                </a:solidFill>
              </a:rPr>
              <a:t>Past </a:t>
            </a:r>
            <a:r>
              <a:rPr lang="en-US" dirty="0">
                <a:solidFill>
                  <a:schemeClr val="bg1">
                    <a:lumMod val="95000"/>
                  </a:schemeClr>
                </a:solidFill>
              </a:rPr>
              <a:t>research staff (PhD, </a:t>
            </a:r>
            <a:r>
              <a:rPr lang="en-US" dirty="0" err="1">
                <a:solidFill>
                  <a:schemeClr val="bg1">
                    <a:lumMod val="95000"/>
                  </a:schemeClr>
                </a:solidFill>
              </a:rPr>
              <a:t>PostDoc</a:t>
            </a:r>
            <a:r>
              <a:rPr lang="en-US" dirty="0">
                <a:solidFill>
                  <a:schemeClr val="bg1">
                    <a:lumMod val="95000"/>
                  </a:schemeClr>
                </a:solidFill>
              </a:rPr>
              <a:t>, Research Engineers, etc.)</a:t>
            </a:r>
          </a:p>
          <a:p>
            <a:pPr lvl="1"/>
            <a:r>
              <a:rPr lang="en-US" dirty="0">
                <a:solidFill>
                  <a:schemeClr val="bg1">
                    <a:lumMod val="95000"/>
                  </a:schemeClr>
                </a:solidFill>
              </a:rPr>
              <a:t>list of Past Headcount in “Expenditures” sheet in </a:t>
            </a:r>
            <a:r>
              <a:rPr lang="en-US" dirty="0" smtClean="0">
                <a:solidFill>
                  <a:schemeClr val="bg1">
                    <a:lumMod val="95000"/>
                  </a:schemeClr>
                </a:solidFill>
              </a:rPr>
              <a:t>“</a:t>
            </a:r>
            <a:r>
              <a:rPr lang="en-US" dirty="0">
                <a:solidFill>
                  <a:schemeClr val="bg1">
                    <a:lumMod val="95000"/>
                  </a:schemeClr>
                </a:solidFill>
              </a:rPr>
              <a:t>Project-Tracking_Template.xlsx</a:t>
            </a:r>
            <a:r>
              <a:rPr lang="en-US" dirty="0" smtClean="0">
                <a:solidFill>
                  <a:schemeClr val="bg1">
                    <a:lumMod val="95000"/>
                  </a:schemeClr>
                </a:solidFill>
              </a:rPr>
              <a:t>”</a:t>
            </a:r>
            <a:endParaRPr lang="en-US" dirty="0">
              <a:solidFill>
                <a:schemeClr val="bg1">
                  <a:lumMod val="95000"/>
                </a:schemeClr>
              </a:solidFill>
            </a:endParaRPr>
          </a:p>
        </p:txBody>
      </p:sp>
    </p:spTree>
    <p:extLst>
      <p:ext uri="{BB962C8B-B14F-4D97-AF65-F5344CB8AC3E}">
        <p14:creationId xmlns:p14="http://schemas.microsoft.com/office/powerpoint/2010/main" val="6222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Publications</a:t>
            </a:r>
            <a:endParaRPr lang="en-US" sz="3600" dirty="0"/>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49</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List of Papers published in International Journals in “Evidence” sheet in </a:t>
            </a:r>
            <a:r>
              <a:rPr lang="en-US" dirty="0" smtClean="0"/>
              <a:t>“Project-Tracking_Template.xlsx</a:t>
            </a:r>
            <a:r>
              <a:rPr lang="en-US" dirty="0"/>
              <a:t>”</a:t>
            </a:r>
          </a:p>
          <a:p>
            <a:pPr lvl="1"/>
            <a:r>
              <a:rPr lang="en-US" sz="2000" dirty="0"/>
              <a:t>S. Jain, L. Lin, M. Alioto, Adaptive Digital Circuits for Power-Performance Range beyond Wide Voltage Scaling, Springer, </a:t>
            </a:r>
            <a:r>
              <a:rPr lang="en-US" sz="2000" dirty="0" smtClean="0"/>
              <a:t>2020</a:t>
            </a:r>
          </a:p>
          <a:p>
            <a:pPr lvl="1"/>
            <a:r>
              <a:rPr lang="en-GB" sz="2000" dirty="0"/>
              <a:t>S. Jain, L. </a:t>
            </a:r>
            <a:r>
              <a:rPr lang="en-GB" sz="2000" dirty="0" err="1"/>
              <a:t>Longyang</a:t>
            </a:r>
            <a:r>
              <a:rPr lang="en-GB" sz="2000" dirty="0"/>
              <a:t>, M. Alioto, “Automated Design of Reconfigurable Micro-Architectures for Accelerators under Wide Voltage Scaling,” accepted to IEEE Trans. on VLSI </a:t>
            </a:r>
            <a:r>
              <a:rPr lang="en-GB" sz="2000" dirty="0" smtClean="0"/>
              <a:t>Systems</a:t>
            </a:r>
          </a:p>
          <a:p>
            <a:pPr lvl="1"/>
            <a:r>
              <a:rPr lang="en-US" sz="2000" dirty="0"/>
              <a:t>O. Aiello, P. </a:t>
            </a:r>
            <a:r>
              <a:rPr lang="en-US" sz="2000" dirty="0" err="1"/>
              <a:t>Crovetti</a:t>
            </a:r>
            <a:r>
              <a:rPr lang="en-US" sz="2000" dirty="0"/>
              <a:t>, M. Alioto, “Fully Synthesizable Low-Area Analogue-to-Digital Converters with Minimal Design Effort Based on the Dyadic Digital Pulse Modulation,” accepted to IEEE </a:t>
            </a:r>
            <a:r>
              <a:rPr lang="en-US" sz="2000" dirty="0" smtClean="0"/>
              <a:t>Access</a:t>
            </a:r>
          </a:p>
          <a:p>
            <a:pPr lvl="1"/>
            <a:r>
              <a:rPr lang="en-US" sz="2000" dirty="0"/>
              <a:t>A. Alvarez, G. </a:t>
            </a:r>
            <a:r>
              <a:rPr lang="en-US" sz="2000" dirty="0" err="1"/>
              <a:t>Ponnusamy</a:t>
            </a:r>
            <a:r>
              <a:rPr lang="en-US" sz="2000" dirty="0"/>
              <a:t>, M. Alioto, “A Sub-</a:t>
            </a:r>
            <a:r>
              <a:rPr lang="en-US" sz="2000" dirty="0" err="1"/>
              <a:t>mW</a:t>
            </a:r>
            <a:r>
              <a:rPr lang="en-US" sz="2000" dirty="0"/>
              <a:t>, Sub-mm2 Energy-Quality Scalable Feature Extraction Accelerator for Distributed Vision in 40nm,” accepted to IEEE </a:t>
            </a:r>
            <a:r>
              <a:rPr lang="en-US" sz="2000" dirty="0" smtClean="0"/>
              <a:t>Access</a:t>
            </a:r>
          </a:p>
          <a:p>
            <a:pPr lvl="1"/>
            <a:r>
              <a:rPr lang="en-US" sz="2000" dirty="0" smtClean="0"/>
              <a:t>L. Lin</a:t>
            </a:r>
            <a:r>
              <a:rPr lang="en-US" sz="2000" dirty="0"/>
              <a:t>, </a:t>
            </a:r>
            <a:r>
              <a:rPr lang="en-US" sz="2000" dirty="0" smtClean="0"/>
              <a:t>S. Jain</a:t>
            </a:r>
            <a:r>
              <a:rPr lang="en-US" sz="2000" dirty="0"/>
              <a:t>, </a:t>
            </a:r>
            <a:r>
              <a:rPr lang="en-US" sz="2000" dirty="0" smtClean="0"/>
              <a:t>M. Alioto</a:t>
            </a:r>
            <a:r>
              <a:rPr lang="en-US" sz="2000" dirty="0"/>
              <a:t>, </a:t>
            </a:r>
            <a:r>
              <a:rPr lang="en-US" sz="2000" dirty="0" smtClean="0"/>
              <a:t>“</a:t>
            </a:r>
            <a:r>
              <a:rPr lang="en-US" sz="2000" dirty="0"/>
              <a:t>Sub-</a:t>
            </a:r>
            <a:r>
              <a:rPr lang="en-US" sz="2000" dirty="0" err="1"/>
              <a:t>nW</a:t>
            </a:r>
            <a:r>
              <a:rPr lang="en-US" sz="2000" dirty="0"/>
              <a:t> Microcontroller with Dual-Mode Logic and Self-startup for Battery-Indifferent Sensor </a:t>
            </a:r>
            <a:r>
              <a:rPr lang="en-US" sz="2000" dirty="0" smtClean="0"/>
              <a:t>Nodes,” submitted to IEEE JSSC</a:t>
            </a:r>
            <a:endParaRPr lang="en-US" sz="2000" dirty="0"/>
          </a:p>
          <a:p>
            <a:pPr lvl="1"/>
            <a:endParaRPr lang="en-US" sz="2000" dirty="0" smtClean="0"/>
          </a:p>
        </p:txBody>
      </p:sp>
    </p:spTree>
    <p:extLst>
      <p:ext uri="{BB962C8B-B14F-4D97-AF65-F5344CB8AC3E}">
        <p14:creationId xmlns:p14="http://schemas.microsoft.com/office/powerpoint/2010/main" val="428207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a:t>
            </a:fld>
            <a:endParaRPr lang="en-SG" dirty="0"/>
          </a:p>
        </p:txBody>
      </p:sp>
      <p:grpSp>
        <p:nvGrpSpPr>
          <p:cNvPr id="7" name="Group 6">
            <a:extLst>
              <a:ext uri="{FF2B5EF4-FFF2-40B4-BE49-F238E27FC236}">
                <a16:creationId xmlns:a16="http://schemas.microsoft.com/office/drawing/2014/main" id="{FF1651AF-EC34-495F-9B5F-CA522B3C098E}"/>
              </a:ext>
            </a:extLst>
          </p:cNvPr>
          <p:cNvGrpSpPr/>
          <p:nvPr/>
        </p:nvGrpSpPr>
        <p:grpSpPr>
          <a:xfrm>
            <a:off x="1475656" y="1302452"/>
            <a:ext cx="6768752" cy="4472430"/>
            <a:chOff x="1213070" y="989254"/>
            <a:chExt cx="7413116" cy="4986654"/>
          </a:xfrm>
        </p:grpSpPr>
        <p:pic>
          <p:nvPicPr>
            <p:cNvPr id="10" name="Picture 6" descr="Image result for transmission gate switch">
              <a:extLst>
                <a:ext uri="{FF2B5EF4-FFF2-40B4-BE49-F238E27FC236}">
                  <a16:creationId xmlns:a16="http://schemas.microsoft.com/office/drawing/2014/main" id="{DB4CF240-5CBB-4669-9835-6E3E44006F1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5696356" y="3650022"/>
              <a:ext cx="1876425" cy="12538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3BC93A1-571B-48D2-9F80-D00A67F96369}"/>
                </a:ext>
              </a:extLst>
            </p:cNvPr>
            <p:cNvSpPr/>
            <p:nvPr/>
          </p:nvSpPr>
          <p:spPr>
            <a:xfrm>
              <a:off x="1213070" y="989254"/>
              <a:ext cx="5943595" cy="4573345"/>
            </a:xfrm>
            <a:prstGeom prst="rect">
              <a:avLst/>
            </a:prstGeom>
            <a:solidFill>
              <a:schemeClr val="bg1">
                <a:alpha val="5000"/>
              </a:schemeClr>
            </a:solidFill>
            <a:ln w="9000">
              <a:solidFill>
                <a:srgbClr val="000000"/>
              </a:solidFill>
            </a:ln>
          </p:spPr>
          <p:txBody>
            <a:bodyPr wrap="none" rtlCol="0" anchor="ctr" anchorCtr="1"/>
            <a:lstStyle/>
            <a:p>
              <a:pPr algn="l"/>
              <a:endParaRPr lang="en-SG" dirty="0">
                <a:solidFill>
                  <a:srgbClr val="000000"/>
                </a:solidFill>
              </a:endParaRPr>
            </a:p>
          </p:txBody>
        </p:sp>
        <p:pic>
          <p:nvPicPr>
            <p:cNvPr id="12" name="Picture 2" descr="Image result for 3t pixel;">
              <a:extLst>
                <a:ext uri="{FF2B5EF4-FFF2-40B4-BE49-F238E27FC236}">
                  <a16:creationId xmlns:a16="http://schemas.microsoft.com/office/drawing/2014/main" id="{67195994-C9A9-4BF8-89F3-35FF209E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039" y="1127357"/>
              <a:ext cx="2705100" cy="3600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transmission gate switch">
              <a:extLst>
                <a:ext uri="{FF2B5EF4-FFF2-40B4-BE49-F238E27FC236}">
                  <a16:creationId xmlns:a16="http://schemas.microsoft.com/office/drawing/2014/main" id="{EC7043C3-046B-4107-9B52-77911AF82C99}"/>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3895444" y="3654381"/>
              <a:ext cx="1876425" cy="125384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5A452C4-AD69-4AE7-9FC2-E6B22F6D8864}"/>
                </a:ext>
              </a:extLst>
            </p:cNvPr>
            <p:cNvCxnSpPr>
              <a:cxnSpLocks/>
            </p:cNvCxnSpPr>
            <p:nvPr/>
          </p:nvCxnSpPr>
          <p:spPr bwMode="auto">
            <a:xfrm>
              <a:off x="4054535" y="4477656"/>
              <a:ext cx="0" cy="1300163"/>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pic>
          <p:nvPicPr>
            <p:cNvPr id="15" name="Picture 8" descr="Image result for capacitor">
              <a:extLst>
                <a:ext uri="{FF2B5EF4-FFF2-40B4-BE49-F238E27FC236}">
                  <a16:creationId xmlns:a16="http://schemas.microsoft.com/office/drawing/2014/main" id="{BC3D743C-BD0A-4F0C-BD4A-EA3699C0353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5463989" y="4287565"/>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1B15BB04-74C3-4F3E-BB42-E8FC0D27EB02}"/>
                </a:ext>
              </a:extLst>
            </p:cNvPr>
            <p:cNvCxnSpPr>
              <a:cxnSpLocks/>
            </p:cNvCxnSpPr>
            <p:nvPr/>
          </p:nvCxnSpPr>
          <p:spPr bwMode="auto">
            <a:xfrm>
              <a:off x="5463989" y="4290175"/>
              <a:ext cx="742126" cy="0"/>
            </a:xfrm>
            <a:prstGeom prst="line">
              <a:avLst/>
            </a:prstGeom>
            <a:ln w="15875">
              <a:solidFill>
                <a:srgbClr val="131313"/>
              </a:solidFill>
              <a:headEnd type="none" w="med" len="med"/>
              <a:tailEnd type="non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7E711FA-DD8C-4A84-B229-8DDA93567B97}"/>
                </a:ext>
              </a:extLst>
            </p:cNvPr>
            <p:cNvCxnSpPr>
              <a:cxnSpLocks/>
            </p:cNvCxnSpPr>
            <p:nvPr/>
          </p:nvCxnSpPr>
          <p:spPr bwMode="auto">
            <a:xfrm flipV="1">
              <a:off x="5801137" y="4978677"/>
              <a:ext cx="2199863" cy="1646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C0AC07C-1F8F-4414-9F1E-6A6C3599AEB0}"/>
                </a:ext>
              </a:extLst>
            </p:cNvPr>
            <p:cNvCxnSpPr>
              <a:cxnSpLocks/>
            </p:cNvCxnSpPr>
            <p:nvPr/>
          </p:nvCxnSpPr>
          <p:spPr bwMode="auto">
            <a:xfrm>
              <a:off x="5125274" y="2758960"/>
              <a:ext cx="2362200" cy="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pic>
          <p:nvPicPr>
            <p:cNvPr id="19" name="Picture 8" descr="Image result for capacitor">
              <a:extLst>
                <a:ext uri="{FF2B5EF4-FFF2-40B4-BE49-F238E27FC236}">
                  <a16:creationId xmlns:a16="http://schemas.microsoft.com/office/drawing/2014/main" id="{9C7CFEA8-4B16-46D3-9298-B9259EB01BC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4787011" y="2758960"/>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88D3169C-88AE-4729-8F40-35ED27140D7D}"/>
                </a:ext>
              </a:extLst>
            </p:cNvPr>
            <p:cNvCxnSpPr>
              <a:cxnSpLocks/>
            </p:cNvCxnSpPr>
            <p:nvPr/>
          </p:nvCxnSpPr>
          <p:spPr bwMode="auto">
            <a:xfrm flipV="1">
              <a:off x="5125274" y="3468880"/>
              <a:ext cx="2799526" cy="108"/>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A47167B-5281-4A1F-B3E7-1D593C32305E}"/>
                </a:ext>
              </a:extLst>
            </p:cNvPr>
            <p:cNvSpPr txBox="1"/>
            <p:nvPr/>
          </p:nvSpPr>
          <p:spPr>
            <a:xfrm>
              <a:off x="5347165" y="2895600"/>
              <a:ext cx="1206035" cy="338554"/>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back</a:t>
              </a:r>
              <a:endParaRPr lang="en-SG" sz="1600" dirty="0">
                <a:solidFill>
                  <a:srgbClr val="131313"/>
                </a:solidFill>
              </a:endParaRPr>
            </a:p>
          </p:txBody>
        </p:sp>
        <p:sp>
          <p:nvSpPr>
            <p:cNvPr id="22" name="TextBox 21">
              <a:extLst>
                <a:ext uri="{FF2B5EF4-FFF2-40B4-BE49-F238E27FC236}">
                  <a16:creationId xmlns:a16="http://schemas.microsoft.com/office/drawing/2014/main" id="{81F7ADE1-D6D6-4109-94DA-9A6F7475E907}"/>
                </a:ext>
              </a:extLst>
            </p:cNvPr>
            <p:cNvSpPr txBox="1"/>
            <p:nvPr/>
          </p:nvSpPr>
          <p:spPr>
            <a:xfrm>
              <a:off x="5772562" y="4610120"/>
              <a:ext cx="1206035" cy="338554"/>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sample</a:t>
              </a:r>
              <a:endParaRPr lang="en-SG" sz="1600" dirty="0">
                <a:solidFill>
                  <a:srgbClr val="131313"/>
                </a:solidFill>
              </a:endParaRPr>
            </a:p>
          </p:txBody>
        </p:sp>
        <p:pic>
          <p:nvPicPr>
            <p:cNvPr id="23" name="Picture 10" descr="Image result for nmos switch transparent">
              <a:extLst>
                <a:ext uri="{FF2B5EF4-FFF2-40B4-BE49-F238E27FC236}">
                  <a16:creationId xmlns:a16="http://schemas.microsoft.com/office/drawing/2014/main" id="{B698564A-2468-4ED7-985A-CF8CD9BAD0AD}"/>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7709490" y="4967132"/>
              <a:ext cx="916696" cy="1008776"/>
            </a:xfrm>
            <a:prstGeom prst="rect">
              <a:avLst/>
            </a:prstGeom>
            <a:noFill/>
          </p:spPr>
        </p:pic>
        <p:pic>
          <p:nvPicPr>
            <p:cNvPr id="24" name="Picture 10" descr="Image result for nmos switch transparent">
              <a:extLst>
                <a:ext uri="{FF2B5EF4-FFF2-40B4-BE49-F238E27FC236}">
                  <a16:creationId xmlns:a16="http://schemas.microsoft.com/office/drawing/2014/main" id="{FF9886EA-A3AD-441F-8E37-523A959FFCF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826" t="69640" r="63345" b="-517"/>
            <a:stretch/>
          </p:blipFill>
          <p:spPr bwMode="auto">
            <a:xfrm flipH="1">
              <a:off x="7607878" y="3468880"/>
              <a:ext cx="916696" cy="10087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3B6B578-B349-436A-A3ED-43B2198AF982}"/>
                </a:ext>
              </a:extLst>
            </p:cNvPr>
            <p:cNvSpPr txBox="1"/>
            <p:nvPr/>
          </p:nvSpPr>
          <p:spPr>
            <a:xfrm>
              <a:off x="4966165" y="1153615"/>
              <a:ext cx="1739435" cy="338554"/>
            </a:xfrm>
            <a:prstGeom prst="rect">
              <a:avLst/>
            </a:prstGeom>
            <a:noFill/>
          </p:spPr>
          <p:txBody>
            <a:bodyPr wrap="square" rtlCol="0">
              <a:spAutoFit/>
            </a:bodyPr>
            <a:lstStyle/>
            <a:p>
              <a:r>
                <a:rPr lang="en-SG" sz="1600" dirty="0">
                  <a:solidFill>
                    <a:srgbClr val="131313"/>
                  </a:solidFill>
                </a:rPr>
                <a:t>Pixel Structure</a:t>
              </a:r>
            </a:p>
          </p:txBody>
        </p:sp>
        <p:cxnSp>
          <p:nvCxnSpPr>
            <p:cNvPr id="26" name="Straight Connector 25">
              <a:extLst>
                <a:ext uri="{FF2B5EF4-FFF2-40B4-BE49-F238E27FC236}">
                  <a16:creationId xmlns:a16="http://schemas.microsoft.com/office/drawing/2014/main" id="{91C6D9DE-971C-4AD5-A69C-F0CB579575C7}"/>
                </a:ext>
              </a:extLst>
            </p:cNvPr>
            <p:cNvCxnSpPr>
              <a:cxnSpLocks/>
            </p:cNvCxnSpPr>
            <p:nvPr/>
          </p:nvCxnSpPr>
          <p:spPr bwMode="auto">
            <a:xfrm>
              <a:off x="7162794" y="4287565"/>
              <a:ext cx="432826" cy="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A6A868AE-FFFE-4624-BC4F-4C71B17345F2}"/>
                </a:ext>
              </a:extLst>
            </p:cNvPr>
            <p:cNvCxnSpPr>
              <a:cxnSpLocks/>
            </p:cNvCxnSpPr>
            <p:nvPr/>
          </p:nvCxnSpPr>
          <p:spPr bwMode="auto">
            <a:xfrm rot="16200000" flipH="1">
              <a:off x="3589174" y="3894362"/>
              <a:ext cx="1160236" cy="229512"/>
            </a:xfrm>
            <a:prstGeom prst="bentConnector3">
              <a:avLst>
                <a:gd name="adj1" fmla="val -153"/>
              </a:avLst>
            </a:prstGeom>
            <a:ln w="15875">
              <a:solidFill>
                <a:srgbClr val="131313"/>
              </a:solidFill>
              <a:headEnd type="oval" w="med" len="med"/>
              <a:tailEnd type="none"/>
            </a:ln>
          </p:spPr>
          <p:style>
            <a:lnRef idx="1">
              <a:schemeClr val="dk1"/>
            </a:lnRef>
            <a:fillRef idx="0">
              <a:schemeClr val="dk1"/>
            </a:fillRef>
            <a:effectRef idx="0">
              <a:schemeClr val="dk1"/>
            </a:effectRef>
            <a:fontRef idx="minor">
              <a:schemeClr val="tx1"/>
            </a:fontRef>
          </p:style>
        </p:cxnSp>
        <p:pic>
          <p:nvPicPr>
            <p:cNvPr id="28" name="Picture 10" descr="Image result for nmos switch transparent">
              <a:extLst>
                <a:ext uri="{FF2B5EF4-FFF2-40B4-BE49-F238E27FC236}">
                  <a16:creationId xmlns:a16="http://schemas.microsoft.com/office/drawing/2014/main" id="{79B3C897-E249-4242-8098-FB9CC17C4141}"/>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3978442" y="4589234"/>
              <a:ext cx="916696" cy="1008776"/>
            </a:xfrm>
            <a:prstGeom prst="rect">
              <a:avLst/>
            </a:prstGeom>
            <a:noFill/>
          </p:spPr>
        </p:pic>
      </p:gr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latin typeface="+mj-lt"/>
              </a:rPr>
              <a:t>Proposed Pixel Structure</a:t>
            </a:r>
          </a:p>
        </p:txBody>
      </p:sp>
      <p:sp>
        <p:nvSpPr>
          <p:cNvPr id="6" name="TextBox 5">
            <a:extLst>
              <a:ext uri="{FF2B5EF4-FFF2-40B4-BE49-F238E27FC236}">
                <a16:creationId xmlns:a16="http://schemas.microsoft.com/office/drawing/2014/main" id="{73DEC865-2248-4180-938E-194974211010}"/>
              </a:ext>
            </a:extLst>
          </p:cNvPr>
          <p:cNvSpPr txBox="1"/>
          <p:nvPr/>
        </p:nvSpPr>
        <p:spPr>
          <a:xfrm>
            <a:off x="611560" y="5774882"/>
            <a:ext cx="8013571" cy="369332"/>
          </a:xfrm>
          <a:prstGeom prst="rect">
            <a:avLst/>
          </a:prstGeom>
          <a:noFill/>
        </p:spPr>
        <p:txBody>
          <a:bodyPr wrap="square" rtlCol="0">
            <a:spAutoFit/>
          </a:bodyPr>
          <a:lstStyle/>
          <a:p>
            <a:r>
              <a:rPr lang="en-US" dirty="0"/>
              <a:t>3T- pixel architecture is modified to store in-pixel sample and background voltages</a:t>
            </a:r>
            <a:endParaRPr lang="en-SG" dirty="0"/>
          </a:p>
        </p:txBody>
      </p:sp>
    </p:spTree>
    <p:extLst>
      <p:ext uri="{BB962C8B-B14F-4D97-AF65-F5344CB8AC3E}">
        <p14:creationId xmlns:p14="http://schemas.microsoft.com/office/powerpoint/2010/main" val="3508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Publications</a:t>
            </a:r>
            <a:endParaRPr lang="en-US" sz="3600" dirty="0"/>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50</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List </a:t>
            </a:r>
            <a:r>
              <a:rPr lang="en-US" dirty="0"/>
              <a:t>of Presentations at International Conferences in “Evidence” sheet in </a:t>
            </a:r>
            <a:r>
              <a:rPr lang="en-US" dirty="0" smtClean="0"/>
              <a:t>“</a:t>
            </a:r>
            <a:r>
              <a:rPr lang="en-US" dirty="0"/>
              <a:t>Project-Tracking_Template.xlsx</a:t>
            </a:r>
            <a:r>
              <a:rPr lang="en-US" dirty="0" smtClean="0"/>
              <a:t>”</a:t>
            </a:r>
            <a:endParaRPr lang="en-US" dirty="0"/>
          </a:p>
          <a:p>
            <a:pPr lvl="1"/>
            <a:r>
              <a:rPr lang="en-US" sz="2000" dirty="0"/>
              <a:t>S. Jain, L. </a:t>
            </a:r>
            <a:r>
              <a:rPr lang="en-US" sz="2000" dirty="0" err="1"/>
              <a:t>Longyang</a:t>
            </a:r>
            <a:r>
              <a:rPr lang="en-US" sz="2000" dirty="0"/>
              <a:t>, M. Alioto, “Low-Overhead Drop-In Techniques to Extend the Energy-Performance Tradeoff in Microcontrollers Beyond VDD Scaling,” in Proc. of ASSCC 2019, pp. 125-129, Macau (China), Nov. </a:t>
            </a:r>
            <a:r>
              <a:rPr lang="en-US" sz="2000" dirty="0" smtClean="0"/>
              <a:t>2019</a:t>
            </a:r>
          </a:p>
          <a:p>
            <a:pPr lvl="1"/>
            <a:r>
              <a:rPr lang="en-US" sz="2000" dirty="0"/>
              <a:t>O. Aiello, P. </a:t>
            </a:r>
            <a:r>
              <a:rPr lang="en-US" sz="2000" dirty="0" err="1"/>
              <a:t>Crovetti</a:t>
            </a:r>
            <a:r>
              <a:rPr lang="en-US" sz="2000" dirty="0"/>
              <a:t>, A. Sharma, M. Alioto, “Fully-Synthesizable Current-Input ADCs for Ultra-Low Area and Minimal Design Effort,” accepted to ICECS 2019</a:t>
            </a:r>
            <a:endParaRPr lang="en-SG" sz="2000" dirty="0"/>
          </a:p>
          <a:p>
            <a:pPr lvl="1"/>
            <a:r>
              <a:rPr lang="en-US" sz="2000" dirty="0"/>
              <a:t>J. H. </a:t>
            </a:r>
            <a:r>
              <a:rPr lang="en-US" sz="2000" dirty="0" err="1"/>
              <a:t>Teo</a:t>
            </a:r>
            <a:r>
              <a:rPr lang="en-US" sz="2000" dirty="0"/>
              <a:t>, K. Ali, S. Sarkar, M. Alioto, “Dual-Mode Clock Gating and Comparator Merging for 2.7X Energy/Conversion Reduction in SAR ADCs under Low-Activity Inputs,” </a:t>
            </a:r>
            <a:r>
              <a:rPr lang="en-US" sz="2000" dirty="0" smtClean="0"/>
              <a:t>being submitted </a:t>
            </a:r>
            <a:r>
              <a:rPr lang="en-US" sz="2000" dirty="0"/>
              <a:t>to </a:t>
            </a:r>
            <a:r>
              <a:rPr lang="en-US" sz="2000" dirty="0" smtClean="0"/>
              <a:t>ASSCC 2020</a:t>
            </a:r>
          </a:p>
          <a:p>
            <a:pPr lvl="1"/>
            <a:r>
              <a:rPr lang="en-GB" sz="2000" dirty="0" smtClean="0"/>
              <a:t>S. Jain</a:t>
            </a:r>
            <a:r>
              <a:rPr lang="en-GB" sz="2000" dirty="0"/>
              <a:t>, </a:t>
            </a:r>
            <a:r>
              <a:rPr lang="en-GB" sz="2000" dirty="0" smtClean="0"/>
              <a:t>L. Lin</a:t>
            </a:r>
            <a:r>
              <a:rPr lang="en-GB" sz="2000" dirty="0"/>
              <a:t>, </a:t>
            </a:r>
            <a:r>
              <a:rPr lang="en-GB" sz="2000" dirty="0" smtClean="0"/>
              <a:t>M. </a:t>
            </a:r>
            <a:r>
              <a:rPr lang="en-GB" sz="2000" dirty="0"/>
              <a:t>Alioto, “Broad-Purpose In-Memory Computing for DSP and Machine Learning Workloads Based on Commercial </a:t>
            </a:r>
            <a:r>
              <a:rPr lang="en-GB" sz="2000" dirty="0" err="1" smtClean="0"/>
              <a:t>Bitcell</a:t>
            </a:r>
            <a:r>
              <a:rPr lang="en-GB" sz="2000" dirty="0" smtClean="0"/>
              <a:t>,” being submitted to ASSCC 2020</a:t>
            </a:r>
            <a:endParaRPr lang="en-GB" sz="2000" dirty="0"/>
          </a:p>
          <a:p>
            <a:pPr lvl="1"/>
            <a:endParaRPr lang="en-US" sz="2000" dirty="0"/>
          </a:p>
        </p:txBody>
      </p:sp>
    </p:spTree>
    <p:extLst>
      <p:ext uri="{BB962C8B-B14F-4D97-AF65-F5344CB8AC3E}">
        <p14:creationId xmlns:p14="http://schemas.microsoft.com/office/powerpoint/2010/main" val="11485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Demos/Public </a:t>
            </a:r>
            <a:r>
              <a:rPr lang="en-US" sz="3600" dirty="0"/>
              <a:t>Materials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51</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List of No. of TRL </a:t>
            </a:r>
            <a:r>
              <a:rPr lang="en-US" dirty="0" smtClean="0"/>
              <a:t>4 </a:t>
            </a:r>
            <a:r>
              <a:rPr lang="en-US" dirty="0"/>
              <a:t>Prototypes in “Evidence” sheet in </a:t>
            </a:r>
            <a:r>
              <a:rPr lang="en-US" dirty="0" smtClean="0"/>
              <a:t>“Project-Tracking_Template.xlsx</a:t>
            </a:r>
            <a:r>
              <a:rPr lang="en-US" dirty="0"/>
              <a:t>”</a:t>
            </a:r>
          </a:p>
          <a:p>
            <a:pPr lvl="1"/>
            <a:r>
              <a:rPr lang="en-US" sz="2400" dirty="0" smtClean="0"/>
              <a:t>Fully </a:t>
            </a:r>
            <a:r>
              <a:rPr lang="en-US" sz="2400" dirty="0"/>
              <a:t>Synthesizable Low-Area Analogue-to-Digital Converters with Minimal Design Effort Based on the Dyadic Digital Pulse </a:t>
            </a:r>
            <a:r>
              <a:rPr lang="en-US" sz="2400" dirty="0" smtClean="0"/>
              <a:t>Modulation</a:t>
            </a:r>
            <a:endParaRPr lang="en-US" sz="2400" dirty="0"/>
          </a:p>
          <a:p>
            <a:pPr lvl="1"/>
            <a:r>
              <a:rPr lang="en-US" sz="2400" dirty="0" smtClean="0"/>
              <a:t>A </a:t>
            </a:r>
            <a:r>
              <a:rPr lang="en-US" sz="2400" dirty="0"/>
              <a:t>Sub-</a:t>
            </a:r>
            <a:r>
              <a:rPr lang="en-US" sz="2400" dirty="0" err="1"/>
              <a:t>mW</a:t>
            </a:r>
            <a:r>
              <a:rPr lang="en-US" sz="2400" dirty="0"/>
              <a:t>, Sub-mm2 Energy-Quality Scalable Feature Extraction Accelerator for Distributed Vision in </a:t>
            </a:r>
            <a:r>
              <a:rPr lang="en-US" sz="2400" dirty="0" smtClean="0"/>
              <a:t>40nm</a:t>
            </a:r>
            <a:endParaRPr lang="en-US" sz="2400" dirty="0"/>
          </a:p>
          <a:p>
            <a:pPr lvl="1"/>
            <a:r>
              <a:rPr lang="en-US" sz="2400" dirty="0" smtClean="0"/>
              <a:t>Sub-</a:t>
            </a:r>
            <a:r>
              <a:rPr lang="en-US" sz="2400" dirty="0" err="1" smtClean="0"/>
              <a:t>nW</a:t>
            </a:r>
            <a:r>
              <a:rPr lang="en-US" sz="2400" dirty="0" smtClean="0"/>
              <a:t> </a:t>
            </a:r>
            <a:r>
              <a:rPr lang="en-US" sz="2400" dirty="0"/>
              <a:t>Microcontroller with Dual-Mode Logic and Self-startup for Battery-Indifferent Sensor </a:t>
            </a:r>
            <a:r>
              <a:rPr lang="en-US" sz="2400" dirty="0" smtClean="0"/>
              <a:t>Nodes</a:t>
            </a:r>
            <a:endParaRPr lang="en-US" sz="2400" dirty="0"/>
          </a:p>
        </p:txBody>
      </p:sp>
    </p:spTree>
    <p:extLst>
      <p:ext uri="{BB962C8B-B14F-4D97-AF65-F5344CB8AC3E}">
        <p14:creationId xmlns:p14="http://schemas.microsoft.com/office/powerpoint/2010/main" val="21074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Demos/Public </a:t>
            </a:r>
            <a:r>
              <a:rPr lang="en-US" sz="3600" dirty="0"/>
              <a:t>Materials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52</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Links to public materials (e.g., GitHub): … (accumulate over the years, highlight new in red)</a:t>
            </a:r>
          </a:p>
          <a:p>
            <a:pPr lvl="1"/>
            <a:r>
              <a:rPr lang="en-GB" sz="2400" dirty="0"/>
              <a:t>RECMICRO scripts and design flows on </a:t>
            </a:r>
            <a:r>
              <a:rPr lang="en-GB" sz="2400" dirty="0" smtClean="0"/>
              <a:t>GitHub: </a:t>
            </a:r>
            <a:r>
              <a:rPr lang="en-GB" sz="2400" i="1" dirty="0"/>
              <a:t>https://</a:t>
            </a:r>
            <a:r>
              <a:rPr lang="en-GB" sz="2400" i="1" dirty="0" smtClean="0"/>
              <a:t>github.com/srbhjn459/RECMICRO</a:t>
            </a:r>
            <a:endParaRPr lang="en-GB" sz="2400" i="1" dirty="0"/>
          </a:p>
        </p:txBody>
      </p:sp>
    </p:spTree>
    <p:extLst>
      <p:ext uri="{BB962C8B-B14F-4D97-AF65-F5344CB8AC3E}">
        <p14:creationId xmlns:p14="http://schemas.microsoft.com/office/powerpoint/2010/main" val="282311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Talks, Videos, News, Press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53</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List of items in </a:t>
            </a:r>
            <a:r>
              <a:rPr lang="en-US" dirty="0" smtClean="0"/>
              <a:t>“Project-Tracking_Template.xlsx</a:t>
            </a:r>
            <a:r>
              <a:rPr lang="en-US" dirty="0"/>
              <a:t>”</a:t>
            </a:r>
          </a:p>
          <a:p>
            <a:pPr lvl="1"/>
            <a:r>
              <a:rPr lang="en-US" dirty="0" smtClean="0"/>
              <a:t>Press </a:t>
            </a:r>
            <a:r>
              <a:rPr lang="en-US" dirty="0"/>
              <a:t>releases </a:t>
            </a:r>
            <a:r>
              <a:rPr lang="en-US" dirty="0" smtClean="0"/>
              <a:t>sheet</a:t>
            </a:r>
          </a:p>
          <a:p>
            <a:pPr lvl="2"/>
            <a:r>
              <a:rPr lang="en-GB" dirty="0"/>
              <a:t>first microprocessor with energy-performance </a:t>
            </a:r>
            <a:r>
              <a:rPr lang="en-GB" dirty="0" err="1"/>
              <a:t>tradeoff</a:t>
            </a:r>
            <a:r>
              <a:rPr lang="en-GB" dirty="0"/>
              <a:t> wider than voltage scaling for faster operation and longer battery </a:t>
            </a:r>
            <a:r>
              <a:rPr lang="en-GB" dirty="0" smtClean="0"/>
              <a:t>life: </a:t>
            </a:r>
            <a:r>
              <a:rPr lang="pt-BR" i="1" dirty="0" smtClean="0"/>
              <a:t>http</a:t>
            </a:r>
            <a:r>
              <a:rPr lang="pt-BR" i="1" dirty="0"/>
              <a:t>://</a:t>
            </a:r>
            <a:r>
              <a:rPr lang="pt-BR" i="1" dirty="0" smtClean="0"/>
              <a:t>news.nus.edu.sg/research/enabling-battery-powered-silicon-chips-work-faster-and-longer</a:t>
            </a:r>
          </a:p>
          <a:p>
            <a:pPr marL="914400" lvl="2" indent="0">
              <a:buNone/>
            </a:pPr>
            <a:r>
              <a:rPr lang="en-GB" dirty="0" smtClean="0"/>
              <a:t>(media coverage on </a:t>
            </a:r>
            <a:r>
              <a:rPr lang="en-GB" dirty="0" err="1" smtClean="0"/>
              <a:t>EurekAlert</a:t>
            </a:r>
            <a:r>
              <a:rPr lang="en-GB" dirty="0" smtClean="0"/>
              <a:t>, Azo Materials, </a:t>
            </a:r>
            <a:r>
              <a:rPr lang="en-GB" dirty="0" err="1" smtClean="0"/>
              <a:t>TechXplore</a:t>
            </a:r>
            <a:r>
              <a:rPr lang="en-GB" dirty="0" smtClean="0"/>
              <a:t>, </a:t>
            </a:r>
            <a:r>
              <a:rPr lang="en-GB" dirty="0" err="1" smtClean="0"/>
              <a:t>ScienMag</a:t>
            </a:r>
            <a:r>
              <a:rPr lang="en-GB" dirty="0" smtClean="0"/>
              <a:t>…)</a:t>
            </a:r>
          </a:p>
        </p:txBody>
      </p:sp>
    </p:spTree>
    <p:extLst>
      <p:ext uri="{BB962C8B-B14F-4D97-AF65-F5344CB8AC3E}">
        <p14:creationId xmlns:p14="http://schemas.microsoft.com/office/powerpoint/2010/main" val="4246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Talks, Videos, News, Press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54</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dirty="0" smtClean="0"/>
              <a:t>novel </a:t>
            </a:r>
            <a:r>
              <a:rPr lang="en-GB" dirty="0"/>
              <a:t>class of data converters that can be designed with fully-automated digital design flows for design turnaround time down to a few hours instead of months: </a:t>
            </a:r>
            <a:r>
              <a:rPr lang="en-GB" i="1" dirty="0" smtClean="0"/>
              <a:t>https</a:t>
            </a:r>
            <a:r>
              <a:rPr lang="en-GB" i="1" dirty="0"/>
              <a:t>://www.eng.nus.edu.sg/ece/news/nus-innovation-paves-the-way-for-sensor-interfaces-that-are-30-times-smaller/</a:t>
            </a:r>
            <a:endParaRPr lang="pt-BR" i="1" dirty="0" smtClean="0"/>
          </a:p>
          <a:p>
            <a:pPr marL="914400" lvl="2" indent="0">
              <a:buNone/>
            </a:pPr>
            <a:r>
              <a:rPr lang="en-GB" dirty="0"/>
              <a:t>(media coverage on </a:t>
            </a:r>
            <a:r>
              <a:rPr lang="en-GB" dirty="0" err="1" smtClean="0"/>
              <a:t>ScienceDaily</a:t>
            </a:r>
            <a:r>
              <a:rPr lang="en-GB" dirty="0" smtClean="0"/>
              <a:t>, </a:t>
            </a:r>
            <a:r>
              <a:rPr lang="en-GB" dirty="0" err="1" smtClean="0"/>
              <a:t>TechXplore</a:t>
            </a:r>
            <a:r>
              <a:rPr lang="en-GB" dirty="0"/>
              <a:t>, </a:t>
            </a:r>
            <a:r>
              <a:rPr lang="en-GB" dirty="0" err="1" smtClean="0"/>
              <a:t>TechBallad</a:t>
            </a:r>
            <a:r>
              <a:rPr lang="en-GB" dirty="0" smtClean="0"/>
              <a:t>, Semiconductor Engineering, Embedded Conference Finland…)</a:t>
            </a:r>
            <a:endParaRPr lang="en-GB" dirty="0"/>
          </a:p>
          <a:p>
            <a:pPr lvl="2"/>
            <a:endParaRPr lang="pt-BR" dirty="0"/>
          </a:p>
          <a:p>
            <a:pPr lvl="2"/>
            <a:endParaRPr lang="en-US" dirty="0"/>
          </a:p>
          <a:p>
            <a:pPr lvl="2"/>
            <a:endParaRPr lang="en-US" dirty="0" smtClean="0"/>
          </a:p>
        </p:txBody>
      </p:sp>
    </p:spTree>
    <p:extLst>
      <p:ext uri="{BB962C8B-B14F-4D97-AF65-F5344CB8AC3E}">
        <p14:creationId xmlns:p14="http://schemas.microsoft.com/office/powerpoint/2010/main" val="38200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Talks, Videos, News, Press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55</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Talks</a:t>
            </a:r>
          </a:p>
          <a:p>
            <a:pPr lvl="2"/>
            <a:r>
              <a:rPr lang="en-GB" sz="2000" dirty="0"/>
              <a:t>(KEYNOTE) </a:t>
            </a:r>
            <a:r>
              <a:rPr lang="en-GB" sz="2000" dirty="0" smtClean="0"/>
              <a:t>Survival </a:t>
            </a:r>
            <a:r>
              <a:rPr lang="en-GB" sz="2000" dirty="0"/>
              <a:t>of the fittest: circuits and architectures for computation with ultra-wide power-performance adaptation beyond voltage scaling – keynote speech at the IEEE S3S 2019 conference, Oct 16, 2019, San Jose (USA</a:t>
            </a:r>
            <a:r>
              <a:rPr lang="en-GB" sz="2000" dirty="0" smtClean="0"/>
              <a:t>)</a:t>
            </a:r>
          </a:p>
          <a:p>
            <a:pPr lvl="2"/>
            <a:r>
              <a:rPr lang="en-GB" sz="2000" dirty="0" smtClean="0"/>
              <a:t>(KEYNOTE) Survival </a:t>
            </a:r>
            <a:r>
              <a:rPr lang="en-GB" sz="2000" dirty="0"/>
              <a:t>of the fittest: circuits and architectures with wide power-performance adaptation – Beyond voltage scaling and down to </a:t>
            </a:r>
            <a:r>
              <a:rPr lang="en-GB" sz="2000" dirty="0" err="1"/>
              <a:t>pWs</a:t>
            </a:r>
            <a:r>
              <a:rPr lang="en-GB" sz="2000" dirty="0"/>
              <a:t> – keynote speech at the IEEE </a:t>
            </a:r>
            <a:r>
              <a:rPr lang="en-GB" sz="2000" dirty="0" err="1"/>
              <a:t>MCSoC</a:t>
            </a:r>
            <a:r>
              <a:rPr lang="en-GB" sz="2000" dirty="0"/>
              <a:t> 2019 conference, Oct 1, 2019, Singapore</a:t>
            </a:r>
          </a:p>
          <a:p>
            <a:pPr lvl="2"/>
            <a:r>
              <a:rPr lang="en-GB" sz="2000" dirty="0" smtClean="0"/>
              <a:t>(KEYNOTE) Survival </a:t>
            </a:r>
            <a:r>
              <a:rPr lang="en-GB" sz="2000" dirty="0"/>
              <a:t>of the fittest: circuits and architectures with wide power-performance adaptation beyond voltage scaling – keynote speech at the IEEE SOCC 2019 conference, Sept 3, 2019, </a:t>
            </a:r>
            <a:r>
              <a:rPr lang="en-GB" sz="2000" dirty="0" smtClean="0"/>
              <a:t>Singapore</a:t>
            </a:r>
          </a:p>
          <a:p>
            <a:pPr lvl="2"/>
            <a:r>
              <a:rPr lang="en-GB" sz="2000" dirty="0"/>
              <a:t>(KEYNOTE) </a:t>
            </a:r>
            <a:r>
              <a:rPr lang="en-GB" sz="2000" dirty="0" smtClean="0"/>
              <a:t>Energy-Quality </a:t>
            </a:r>
            <a:r>
              <a:rPr lang="en-GB" sz="2000" dirty="0"/>
              <a:t>Scalable Integrated Systems - Preserving Energy Downscaling in the Decade Ahead – keynote speech at the IEEE </a:t>
            </a:r>
            <a:r>
              <a:rPr lang="en-GB" sz="2000" dirty="0" err="1"/>
              <a:t>SigTelCom</a:t>
            </a:r>
            <a:r>
              <a:rPr lang="en-GB" sz="2000" dirty="0"/>
              <a:t> 2019 conference, March 20, 2019, Hanoi (Vietnam)</a:t>
            </a:r>
          </a:p>
          <a:p>
            <a:pPr lvl="2"/>
            <a:endParaRPr lang="en-GB" sz="2000" dirty="0" smtClean="0"/>
          </a:p>
        </p:txBody>
      </p:sp>
    </p:spTree>
    <p:extLst>
      <p:ext uri="{BB962C8B-B14F-4D97-AF65-F5344CB8AC3E}">
        <p14:creationId xmlns:p14="http://schemas.microsoft.com/office/powerpoint/2010/main" val="199555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56</a:t>
            </a:fld>
            <a:endParaRPr lang="en-SG"/>
          </a:p>
        </p:txBody>
      </p:sp>
      <p:graphicFrame>
        <p:nvGraphicFramePr>
          <p:cNvPr id="6" name="Table 5"/>
          <p:cNvGraphicFramePr>
            <a:graphicFrameLocks noGrp="1"/>
          </p:cNvGraphicFramePr>
          <p:nvPr/>
        </p:nvGraphicFramePr>
        <p:xfrm>
          <a:off x="1043614" y="764708"/>
          <a:ext cx="4536496" cy="4732020"/>
        </p:xfrm>
        <a:graphic>
          <a:graphicData uri="http://schemas.openxmlformats.org/drawingml/2006/table">
            <a:tbl>
              <a:tblPr firstRow="1" firstCol="1" bandRow="1"/>
              <a:tblGrid>
                <a:gridCol w="438562">
                  <a:extLst>
                    <a:ext uri="{9D8B030D-6E8A-4147-A177-3AD203B41FA5}">
                      <a16:colId xmlns:a16="http://schemas.microsoft.com/office/drawing/2014/main" val="3027516778"/>
                    </a:ext>
                  </a:extLst>
                </a:gridCol>
                <a:gridCol w="1214694">
                  <a:extLst>
                    <a:ext uri="{9D8B030D-6E8A-4147-A177-3AD203B41FA5}">
                      <a16:colId xmlns:a16="http://schemas.microsoft.com/office/drawing/2014/main" val="3420562388"/>
                    </a:ext>
                  </a:extLst>
                </a:gridCol>
                <a:gridCol w="144162">
                  <a:extLst>
                    <a:ext uri="{9D8B030D-6E8A-4147-A177-3AD203B41FA5}">
                      <a16:colId xmlns:a16="http://schemas.microsoft.com/office/drawing/2014/main" val="32998153"/>
                    </a:ext>
                  </a:extLst>
                </a:gridCol>
                <a:gridCol w="144162">
                  <a:extLst>
                    <a:ext uri="{9D8B030D-6E8A-4147-A177-3AD203B41FA5}">
                      <a16:colId xmlns:a16="http://schemas.microsoft.com/office/drawing/2014/main" val="3764507877"/>
                    </a:ext>
                  </a:extLst>
                </a:gridCol>
                <a:gridCol w="144162">
                  <a:extLst>
                    <a:ext uri="{9D8B030D-6E8A-4147-A177-3AD203B41FA5}">
                      <a16:colId xmlns:a16="http://schemas.microsoft.com/office/drawing/2014/main" val="1848899942"/>
                    </a:ext>
                  </a:extLst>
                </a:gridCol>
                <a:gridCol w="144162">
                  <a:extLst>
                    <a:ext uri="{9D8B030D-6E8A-4147-A177-3AD203B41FA5}">
                      <a16:colId xmlns:a16="http://schemas.microsoft.com/office/drawing/2014/main" val="2894661958"/>
                    </a:ext>
                  </a:extLst>
                </a:gridCol>
                <a:gridCol w="144162">
                  <a:extLst>
                    <a:ext uri="{9D8B030D-6E8A-4147-A177-3AD203B41FA5}">
                      <a16:colId xmlns:a16="http://schemas.microsoft.com/office/drawing/2014/main" val="298563346"/>
                    </a:ext>
                  </a:extLst>
                </a:gridCol>
                <a:gridCol w="144162">
                  <a:extLst>
                    <a:ext uri="{9D8B030D-6E8A-4147-A177-3AD203B41FA5}">
                      <a16:colId xmlns:a16="http://schemas.microsoft.com/office/drawing/2014/main" val="3224576595"/>
                    </a:ext>
                  </a:extLst>
                </a:gridCol>
                <a:gridCol w="144162">
                  <a:extLst>
                    <a:ext uri="{9D8B030D-6E8A-4147-A177-3AD203B41FA5}">
                      <a16:colId xmlns:a16="http://schemas.microsoft.com/office/drawing/2014/main" val="3457624478"/>
                    </a:ext>
                  </a:extLst>
                </a:gridCol>
                <a:gridCol w="144162">
                  <a:extLst>
                    <a:ext uri="{9D8B030D-6E8A-4147-A177-3AD203B41FA5}">
                      <a16:colId xmlns:a16="http://schemas.microsoft.com/office/drawing/2014/main" val="3095377635"/>
                    </a:ext>
                  </a:extLst>
                </a:gridCol>
                <a:gridCol w="144162">
                  <a:extLst>
                    <a:ext uri="{9D8B030D-6E8A-4147-A177-3AD203B41FA5}">
                      <a16:colId xmlns:a16="http://schemas.microsoft.com/office/drawing/2014/main" val="2678294120"/>
                    </a:ext>
                  </a:extLst>
                </a:gridCol>
                <a:gridCol w="144162">
                  <a:extLst>
                    <a:ext uri="{9D8B030D-6E8A-4147-A177-3AD203B41FA5}">
                      <a16:colId xmlns:a16="http://schemas.microsoft.com/office/drawing/2014/main" val="3940880354"/>
                    </a:ext>
                  </a:extLst>
                </a:gridCol>
                <a:gridCol w="144162">
                  <a:extLst>
                    <a:ext uri="{9D8B030D-6E8A-4147-A177-3AD203B41FA5}">
                      <a16:colId xmlns:a16="http://schemas.microsoft.com/office/drawing/2014/main" val="344388545"/>
                    </a:ext>
                  </a:extLst>
                </a:gridCol>
                <a:gridCol w="144162">
                  <a:extLst>
                    <a:ext uri="{9D8B030D-6E8A-4147-A177-3AD203B41FA5}">
                      <a16:colId xmlns:a16="http://schemas.microsoft.com/office/drawing/2014/main" val="2981544946"/>
                    </a:ext>
                  </a:extLst>
                </a:gridCol>
                <a:gridCol w="144162">
                  <a:extLst>
                    <a:ext uri="{9D8B030D-6E8A-4147-A177-3AD203B41FA5}">
                      <a16:colId xmlns:a16="http://schemas.microsoft.com/office/drawing/2014/main" val="1782085957"/>
                    </a:ext>
                  </a:extLst>
                </a:gridCol>
                <a:gridCol w="144162">
                  <a:extLst>
                    <a:ext uri="{9D8B030D-6E8A-4147-A177-3AD203B41FA5}">
                      <a16:colId xmlns:a16="http://schemas.microsoft.com/office/drawing/2014/main" val="3912454941"/>
                    </a:ext>
                  </a:extLst>
                </a:gridCol>
                <a:gridCol w="144162">
                  <a:extLst>
                    <a:ext uri="{9D8B030D-6E8A-4147-A177-3AD203B41FA5}">
                      <a16:colId xmlns:a16="http://schemas.microsoft.com/office/drawing/2014/main" val="385851938"/>
                    </a:ext>
                  </a:extLst>
                </a:gridCol>
                <a:gridCol w="144162">
                  <a:extLst>
                    <a:ext uri="{9D8B030D-6E8A-4147-A177-3AD203B41FA5}">
                      <a16:colId xmlns:a16="http://schemas.microsoft.com/office/drawing/2014/main" val="3893180188"/>
                    </a:ext>
                  </a:extLst>
                </a:gridCol>
                <a:gridCol w="144162">
                  <a:extLst>
                    <a:ext uri="{9D8B030D-6E8A-4147-A177-3AD203B41FA5}">
                      <a16:colId xmlns:a16="http://schemas.microsoft.com/office/drawing/2014/main" val="3579356662"/>
                    </a:ext>
                  </a:extLst>
                </a:gridCol>
                <a:gridCol w="144162">
                  <a:extLst>
                    <a:ext uri="{9D8B030D-6E8A-4147-A177-3AD203B41FA5}">
                      <a16:colId xmlns:a16="http://schemas.microsoft.com/office/drawing/2014/main" val="355623158"/>
                    </a:ext>
                  </a:extLst>
                </a:gridCol>
                <a:gridCol w="144162">
                  <a:extLst>
                    <a:ext uri="{9D8B030D-6E8A-4147-A177-3AD203B41FA5}">
                      <a16:colId xmlns:a16="http://schemas.microsoft.com/office/drawing/2014/main" val="354149407"/>
                    </a:ext>
                  </a:extLst>
                </a:gridCol>
                <a:gridCol w="144162">
                  <a:extLst>
                    <a:ext uri="{9D8B030D-6E8A-4147-A177-3AD203B41FA5}">
                      <a16:colId xmlns:a16="http://schemas.microsoft.com/office/drawing/2014/main" val="1907806772"/>
                    </a:ext>
                  </a:extLst>
                </a:gridCol>
              </a:tblGrid>
              <a:tr h="76667">
                <a:tc>
                  <a:txBody>
                    <a:bodyPr/>
                    <a:lstStyle/>
                    <a:p>
                      <a:pPr marL="0" marR="0">
                        <a:lnSpc>
                          <a:spcPct val="115000"/>
                        </a:lnSpc>
                        <a:spcBef>
                          <a:spcPts val="0"/>
                        </a:spcBef>
                        <a:spcAft>
                          <a:spcPts val="1000"/>
                        </a:spcAft>
                      </a:pPr>
                      <a:r>
                        <a:rPr lang="en-GB" sz="1000"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a:noFill/>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61093942"/>
                  </a:ext>
                </a:extLst>
              </a:tr>
              <a:tr h="76667">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3527"/>
                  </a:ext>
                </a:extLst>
              </a:tr>
              <a:tr h="178023">
                <a:tc>
                  <a:txBody>
                    <a:bodyPr/>
                    <a:lstStyle/>
                    <a:p>
                      <a:pPr marL="0" marR="0">
                        <a:lnSpc>
                          <a:spcPct val="115000"/>
                        </a:lnSpc>
                        <a:spcBef>
                          <a:spcPts val="0"/>
                        </a:spcBef>
                        <a:spcAft>
                          <a:spcPts val="0"/>
                        </a:spcAft>
                      </a:pPr>
                      <a:r>
                        <a:rPr lang="en-GB" sz="1000" b="1" dirty="0">
                          <a:solidFill>
                            <a:srgbClr val="C00000"/>
                          </a:solidFill>
                          <a:effectLst/>
                          <a:latin typeface="Arial" panose="020B0604020202020204" pitchFamily="34" charset="0"/>
                          <a:ea typeface="SimSun" panose="02010600030101010101" pitchFamily="2" charset="-122"/>
                          <a:cs typeface="Times New Roman" panose="02020603050405020304" pitchFamily="18" charset="0"/>
                        </a:rPr>
                        <a:t>Sub-project 1</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System modeling, exploration, integration, demonstration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b="1">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209183146"/>
                  </a:ext>
                </a:extLst>
              </a:tr>
              <a:tr h="178023">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1.1 System simulation/modeling framework</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D1.1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033407"/>
                  </a:ext>
                </a:extLst>
              </a:tr>
              <a:tr h="178023">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1.2 System on board (SoB) integration/characterization (round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M1.2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739595"/>
                  </a:ext>
                </a:extLst>
              </a:tr>
              <a:tr h="178023">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1.3 System on board (SoB) integration/characterization (round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M1.3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54132"/>
                  </a:ext>
                </a:extLst>
              </a:tr>
              <a:tr h="178023">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1.4 System on chip (SoC) partitioning, chip level simulation environment</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M1.4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353662"/>
                  </a:ext>
                </a:extLst>
              </a:tr>
              <a:tr h="135145">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1.5 System on chip (SoC) optimization and integration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D1.5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96823"/>
                  </a:ext>
                </a:extLst>
              </a:tr>
              <a:tr h="139839">
                <a:tc>
                  <a:txBody>
                    <a:bodyPr/>
                    <a:lstStyle/>
                    <a:p>
                      <a:pPr marL="0" marR="0">
                        <a:lnSpc>
                          <a:spcPct val="115000"/>
                        </a:lnSpc>
                        <a:spcBef>
                          <a:spcPts val="0"/>
                        </a:spcBef>
                        <a:spcAft>
                          <a:spcPts val="0"/>
                        </a:spcAft>
                      </a:pPr>
                      <a:r>
                        <a:rPr lang="en-GB" sz="1000" b="1">
                          <a:solidFill>
                            <a:srgbClr val="C0000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1.6 SoC characterization and in-field validation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M1.6</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98328200"/>
                  </a:ext>
                </a:extLst>
              </a:tr>
            </a:tbl>
          </a:graphicData>
        </a:graphic>
      </p:graphicFrame>
    </p:spTree>
    <p:extLst>
      <p:ext uri="{BB962C8B-B14F-4D97-AF65-F5344CB8AC3E}">
        <p14:creationId xmlns:p14="http://schemas.microsoft.com/office/powerpoint/2010/main" val="36330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57</a:t>
            </a:fld>
            <a:endParaRPr lang="en-SG"/>
          </a:p>
        </p:txBody>
      </p:sp>
      <p:graphicFrame>
        <p:nvGraphicFramePr>
          <p:cNvPr id="6" name="Table 5"/>
          <p:cNvGraphicFramePr>
            <a:graphicFrameLocks noGrp="1"/>
          </p:cNvGraphicFramePr>
          <p:nvPr/>
        </p:nvGraphicFramePr>
        <p:xfrm>
          <a:off x="1043608" y="649420"/>
          <a:ext cx="4536496" cy="6134100"/>
        </p:xfrm>
        <a:graphic>
          <a:graphicData uri="http://schemas.openxmlformats.org/drawingml/2006/table">
            <a:tbl>
              <a:tblPr firstRow="1" firstCol="1" bandRow="1"/>
              <a:tblGrid>
                <a:gridCol w="438562">
                  <a:extLst>
                    <a:ext uri="{9D8B030D-6E8A-4147-A177-3AD203B41FA5}">
                      <a16:colId xmlns:a16="http://schemas.microsoft.com/office/drawing/2014/main" val="3027516778"/>
                    </a:ext>
                  </a:extLst>
                </a:gridCol>
                <a:gridCol w="1214694">
                  <a:extLst>
                    <a:ext uri="{9D8B030D-6E8A-4147-A177-3AD203B41FA5}">
                      <a16:colId xmlns:a16="http://schemas.microsoft.com/office/drawing/2014/main" val="3420562388"/>
                    </a:ext>
                  </a:extLst>
                </a:gridCol>
                <a:gridCol w="144162">
                  <a:extLst>
                    <a:ext uri="{9D8B030D-6E8A-4147-A177-3AD203B41FA5}">
                      <a16:colId xmlns:a16="http://schemas.microsoft.com/office/drawing/2014/main" val="32998153"/>
                    </a:ext>
                  </a:extLst>
                </a:gridCol>
                <a:gridCol w="144162">
                  <a:extLst>
                    <a:ext uri="{9D8B030D-6E8A-4147-A177-3AD203B41FA5}">
                      <a16:colId xmlns:a16="http://schemas.microsoft.com/office/drawing/2014/main" val="3764507877"/>
                    </a:ext>
                  </a:extLst>
                </a:gridCol>
                <a:gridCol w="144162">
                  <a:extLst>
                    <a:ext uri="{9D8B030D-6E8A-4147-A177-3AD203B41FA5}">
                      <a16:colId xmlns:a16="http://schemas.microsoft.com/office/drawing/2014/main" val="1848899942"/>
                    </a:ext>
                  </a:extLst>
                </a:gridCol>
                <a:gridCol w="144162">
                  <a:extLst>
                    <a:ext uri="{9D8B030D-6E8A-4147-A177-3AD203B41FA5}">
                      <a16:colId xmlns:a16="http://schemas.microsoft.com/office/drawing/2014/main" val="2894661958"/>
                    </a:ext>
                  </a:extLst>
                </a:gridCol>
                <a:gridCol w="144162">
                  <a:extLst>
                    <a:ext uri="{9D8B030D-6E8A-4147-A177-3AD203B41FA5}">
                      <a16:colId xmlns:a16="http://schemas.microsoft.com/office/drawing/2014/main" val="298563346"/>
                    </a:ext>
                  </a:extLst>
                </a:gridCol>
                <a:gridCol w="144162">
                  <a:extLst>
                    <a:ext uri="{9D8B030D-6E8A-4147-A177-3AD203B41FA5}">
                      <a16:colId xmlns:a16="http://schemas.microsoft.com/office/drawing/2014/main" val="3224576595"/>
                    </a:ext>
                  </a:extLst>
                </a:gridCol>
                <a:gridCol w="144162">
                  <a:extLst>
                    <a:ext uri="{9D8B030D-6E8A-4147-A177-3AD203B41FA5}">
                      <a16:colId xmlns:a16="http://schemas.microsoft.com/office/drawing/2014/main" val="3457624478"/>
                    </a:ext>
                  </a:extLst>
                </a:gridCol>
                <a:gridCol w="144162">
                  <a:extLst>
                    <a:ext uri="{9D8B030D-6E8A-4147-A177-3AD203B41FA5}">
                      <a16:colId xmlns:a16="http://schemas.microsoft.com/office/drawing/2014/main" val="3095377635"/>
                    </a:ext>
                  </a:extLst>
                </a:gridCol>
                <a:gridCol w="144162">
                  <a:extLst>
                    <a:ext uri="{9D8B030D-6E8A-4147-A177-3AD203B41FA5}">
                      <a16:colId xmlns:a16="http://schemas.microsoft.com/office/drawing/2014/main" val="2678294120"/>
                    </a:ext>
                  </a:extLst>
                </a:gridCol>
                <a:gridCol w="144162">
                  <a:extLst>
                    <a:ext uri="{9D8B030D-6E8A-4147-A177-3AD203B41FA5}">
                      <a16:colId xmlns:a16="http://schemas.microsoft.com/office/drawing/2014/main" val="3940880354"/>
                    </a:ext>
                  </a:extLst>
                </a:gridCol>
                <a:gridCol w="144162">
                  <a:extLst>
                    <a:ext uri="{9D8B030D-6E8A-4147-A177-3AD203B41FA5}">
                      <a16:colId xmlns:a16="http://schemas.microsoft.com/office/drawing/2014/main" val="344388545"/>
                    </a:ext>
                  </a:extLst>
                </a:gridCol>
                <a:gridCol w="144162">
                  <a:extLst>
                    <a:ext uri="{9D8B030D-6E8A-4147-A177-3AD203B41FA5}">
                      <a16:colId xmlns:a16="http://schemas.microsoft.com/office/drawing/2014/main" val="2981544946"/>
                    </a:ext>
                  </a:extLst>
                </a:gridCol>
                <a:gridCol w="144162">
                  <a:extLst>
                    <a:ext uri="{9D8B030D-6E8A-4147-A177-3AD203B41FA5}">
                      <a16:colId xmlns:a16="http://schemas.microsoft.com/office/drawing/2014/main" val="1782085957"/>
                    </a:ext>
                  </a:extLst>
                </a:gridCol>
                <a:gridCol w="144162">
                  <a:extLst>
                    <a:ext uri="{9D8B030D-6E8A-4147-A177-3AD203B41FA5}">
                      <a16:colId xmlns:a16="http://schemas.microsoft.com/office/drawing/2014/main" val="3912454941"/>
                    </a:ext>
                  </a:extLst>
                </a:gridCol>
                <a:gridCol w="144162">
                  <a:extLst>
                    <a:ext uri="{9D8B030D-6E8A-4147-A177-3AD203B41FA5}">
                      <a16:colId xmlns:a16="http://schemas.microsoft.com/office/drawing/2014/main" val="385851938"/>
                    </a:ext>
                  </a:extLst>
                </a:gridCol>
                <a:gridCol w="144162">
                  <a:extLst>
                    <a:ext uri="{9D8B030D-6E8A-4147-A177-3AD203B41FA5}">
                      <a16:colId xmlns:a16="http://schemas.microsoft.com/office/drawing/2014/main" val="3893180188"/>
                    </a:ext>
                  </a:extLst>
                </a:gridCol>
                <a:gridCol w="144162">
                  <a:extLst>
                    <a:ext uri="{9D8B030D-6E8A-4147-A177-3AD203B41FA5}">
                      <a16:colId xmlns:a16="http://schemas.microsoft.com/office/drawing/2014/main" val="3579356662"/>
                    </a:ext>
                  </a:extLst>
                </a:gridCol>
                <a:gridCol w="144162">
                  <a:extLst>
                    <a:ext uri="{9D8B030D-6E8A-4147-A177-3AD203B41FA5}">
                      <a16:colId xmlns:a16="http://schemas.microsoft.com/office/drawing/2014/main" val="355623158"/>
                    </a:ext>
                  </a:extLst>
                </a:gridCol>
                <a:gridCol w="144162">
                  <a:extLst>
                    <a:ext uri="{9D8B030D-6E8A-4147-A177-3AD203B41FA5}">
                      <a16:colId xmlns:a16="http://schemas.microsoft.com/office/drawing/2014/main" val="354149407"/>
                    </a:ext>
                  </a:extLst>
                </a:gridCol>
                <a:gridCol w="144162">
                  <a:extLst>
                    <a:ext uri="{9D8B030D-6E8A-4147-A177-3AD203B41FA5}">
                      <a16:colId xmlns:a16="http://schemas.microsoft.com/office/drawing/2014/main" val="1907806772"/>
                    </a:ext>
                  </a:extLst>
                </a:gridCol>
              </a:tblGrid>
              <a:tr h="76667">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a:noFill/>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61093942"/>
                  </a:ext>
                </a:extLst>
              </a:tr>
              <a:tr h="76667">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3527"/>
                  </a:ext>
                </a:extLst>
              </a:tr>
              <a:tr h="296705">
                <a:tc>
                  <a:txBody>
                    <a:bodyPr/>
                    <a:lstStyle/>
                    <a:p>
                      <a:pPr marL="0" marR="0">
                        <a:lnSpc>
                          <a:spcPct val="115000"/>
                        </a:lnSpc>
                        <a:spcBef>
                          <a:spcPts val="0"/>
                        </a:spcBef>
                        <a:spcAft>
                          <a:spcPts val="0"/>
                        </a:spcAft>
                      </a:pPr>
                      <a:r>
                        <a:rPr lang="en-GB" sz="1000" b="1" dirty="0">
                          <a:solidFill>
                            <a:srgbClr val="0070C0"/>
                          </a:solidFill>
                          <a:effectLst/>
                          <a:latin typeface="Arial" panose="020B0604020202020204" pitchFamily="34" charset="0"/>
                          <a:ea typeface="SimSun" panose="02010600030101010101" pitchFamily="2" charset="-122"/>
                          <a:cs typeface="Times New Roman" panose="02020603050405020304" pitchFamily="18" charset="0"/>
                        </a:rPr>
                        <a:t>Sub-project 2</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Energy-centric circuit techniques and interaction at imager-sensemaking and wireless-sensemaking boundary</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96357253"/>
                  </a:ext>
                </a:extLst>
              </a:tr>
              <a:tr h="137884">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2.1 Imager and transceiver architectural exploration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D2.1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006301"/>
                  </a:ext>
                </a:extLst>
              </a:tr>
              <a:tr h="178023">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2.2 Imager and transceiver tapeout and testing (round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D2.2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M2.2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617202"/>
                  </a:ext>
                </a:extLst>
              </a:tr>
              <a:tr h="178023">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2.3 Imager and transceiver tapeout and testing (round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D2.3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M2.3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859507"/>
                  </a:ext>
                </a:extLst>
              </a:tr>
              <a:tr h="178023">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2.4 Imager and transceiver final revision for SoC, silicon demonstration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M2.4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59241"/>
                  </a:ext>
                </a:extLst>
              </a:tr>
              <a:tr h="139056">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2.5 Final characterization and validation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M2.5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64819463"/>
                  </a:ext>
                </a:extLst>
              </a:tr>
              <a:tr h="137687">
                <a:tc>
                  <a:txBody>
                    <a:bodyPr/>
                    <a:lstStyle/>
                    <a:p>
                      <a:pPr marL="0" marR="0">
                        <a:lnSpc>
                          <a:spcPct val="115000"/>
                        </a:lnSpc>
                        <a:spcBef>
                          <a:spcPts val="0"/>
                        </a:spcBef>
                        <a:spcAft>
                          <a:spcPts val="0"/>
                        </a:spcAft>
                      </a:pPr>
                      <a:r>
                        <a:rPr lang="en-GB" sz="1000" b="1"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5.1 Internal review meetings with Advisory Board</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M5.1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M5.2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M5.3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M5.4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M5.5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23032390"/>
                  </a:ext>
                </a:extLst>
              </a:tr>
              <a:tr h="133972">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5.2 Mid-term review</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a:solidFill>
                            <a:srgbClr val="FF0000"/>
                          </a:solidFill>
                          <a:effectLst/>
                          <a:latin typeface="Arial" panose="020B0604020202020204" pitchFamily="34" charset="0"/>
                          <a:ea typeface="SimSun" panose="02010600030101010101" pitchFamily="2" charset="-122"/>
                          <a:cs typeface="Times New Roman" panose="02020603050405020304" pitchFamily="18" charset="0"/>
                        </a:rPr>
                        <a:t>M5.6</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459727"/>
                  </a:ext>
                </a:extLst>
              </a:tr>
              <a:tr h="138666">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5.3 Final review</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b="1" dirty="0">
                          <a:solidFill>
                            <a:srgbClr val="FF0000"/>
                          </a:solidFill>
                          <a:effectLst/>
                          <a:latin typeface="Arial" panose="020B0604020202020204" pitchFamily="34" charset="0"/>
                          <a:ea typeface="SimSun" panose="02010600030101010101" pitchFamily="2" charset="-122"/>
                          <a:cs typeface="Times New Roman" panose="02020603050405020304" pitchFamily="18" charset="0"/>
                        </a:rPr>
                        <a:t>M5.7</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43584241"/>
                  </a:ext>
                </a:extLst>
              </a:tr>
            </a:tbl>
          </a:graphicData>
        </a:graphic>
      </p:graphicFrame>
    </p:spTree>
    <p:extLst>
      <p:ext uri="{BB962C8B-B14F-4D97-AF65-F5344CB8AC3E}">
        <p14:creationId xmlns:p14="http://schemas.microsoft.com/office/powerpoint/2010/main" val="912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58</a:t>
            </a:fld>
            <a:endParaRPr lang="en-SG"/>
          </a:p>
        </p:txBody>
      </p:sp>
      <p:graphicFrame>
        <p:nvGraphicFramePr>
          <p:cNvPr id="6" name="Table 5"/>
          <p:cNvGraphicFramePr>
            <a:graphicFrameLocks noGrp="1"/>
          </p:cNvGraphicFramePr>
          <p:nvPr/>
        </p:nvGraphicFramePr>
        <p:xfrm>
          <a:off x="1043614" y="764708"/>
          <a:ext cx="4536496" cy="2804160"/>
        </p:xfrm>
        <a:graphic>
          <a:graphicData uri="http://schemas.openxmlformats.org/drawingml/2006/table">
            <a:tbl>
              <a:tblPr firstRow="1" firstCol="1" bandRow="1"/>
              <a:tblGrid>
                <a:gridCol w="438562">
                  <a:extLst>
                    <a:ext uri="{9D8B030D-6E8A-4147-A177-3AD203B41FA5}">
                      <a16:colId xmlns:a16="http://schemas.microsoft.com/office/drawing/2014/main" val="3027516778"/>
                    </a:ext>
                  </a:extLst>
                </a:gridCol>
                <a:gridCol w="1214694">
                  <a:extLst>
                    <a:ext uri="{9D8B030D-6E8A-4147-A177-3AD203B41FA5}">
                      <a16:colId xmlns:a16="http://schemas.microsoft.com/office/drawing/2014/main" val="3420562388"/>
                    </a:ext>
                  </a:extLst>
                </a:gridCol>
                <a:gridCol w="144162">
                  <a:extLst>
                    <a:ext uri="{9D8B030D-6E8A-4147-A177-3AD203B41FA5}">
                      <a16:colId xmlns:a16="http://schemas.microsoft.com/office/drawing/2014/main" val="32998153"/>
                    </a:ext>
                  </a:extLst>
                </a:gridCol>
                <a:gridCol w="144162">
                  <a:extLst>
                    <a:ext uri="{9D8B030D-6E8A-4147-A177-3AD203B41FA5}">
                      <a16:colId xmlns:a16="http://schemas.microsoft.com/office/drawing/2014/main" val="3764507877"/>
                    </a:ext>
                  </a:extLst>
                </a:gridCol>
                <a:gridCol w="144162">
                  <a:extLst>
                    <a:ext uri="{9D8B030D-6E8A-4147-A177-3AD203B41FA5}">
                      <a16:colId xmlns:a16="http://schemas.microsoft.com/office/drawing/2014/main" val="1848899942"/>
                    </a:ext>
                  </a:extLst>
                </a:gridCol>
                <a:gridCol w="144162">
                  <a:extLst>
                    <a:ext uri="{9D8B030D-6E8A-4147-A177-3AD203B41FA5}">
                      <a16:colId xmlns:a16="http://schemas.microsoft.com/office/drawing/2014/main" val="2894661958"/>
                    </a:ext>
                  </a:extLst>
                </a:gridCol>
                <a:gridCol w="144162">
                  <a:extLst>
                    <a:ext uri="{9D8B030D-6E8A-4147-A177-3AD203B41FA5}">
                      <a16:colId xmlns:a16="http://schemas.microsoft.com/office/drawing/2014/main" val="298563346"/>
                    </a:ext>
                  </a:extLst>
                </a:gridCol>
                <a:gridCol w="144162">
                  <a:extLst>
                    <a:ext uri="{9D8B030D-6E8A-4147-A177-3AD203B41FA5}">
                      <a16:colId xmlns:a16="http://schemas.microsoft.com/office/drawing/2014/main" val="3224576595"/>
                    </a:ext>
                  </a:extLst>
                </a:gridCol>
                <a:gridCol w="144162">
                  <a:extLst>
                    <a:ext uri="{9D8B030D-6E8A-4147-A177-3AD203B41FA5}">
                      <a16:colId xmlns:a16="http://schemas.microsoft.com/office/drawing/2014/main" val="3457624478"/>
                    </a:ext>
                  </a:extLst>
                </a:gridCol>
                <a:gridCol w="144162">
                  <a:extLst>
                    <a:ext uri="{9D8B030D-6E8A-4147-A177-3AD203B41FA5}">
                      <a16:colId xmlns:a16="http://schemas.microsoft.com/office/drawing/2014/main" val="3095377635"/>
                    </a:ext>
                  </a:extLst>
                </a:gridCol>
                <a:gridCol w="144162">
                  <a:extLst>
                    <a:ext uri="{9D8B030D-6E8A-4147-A177-3AD203B41FA5}">
                      <a16:colId xmlns:a16="http://schemas.microsoft.com/office/drawing/2014/main" val="2678294120"/>
                    </a:ext>
                  </a:extLst>
                </a:gridCol>
                <a:gridCol w="144162">
                  <a:extLst>
                    <a:ext uri="{9D8B030D-6E8A-4147-A177-3AD203B41FA5}">
                      <a16:colId xmlns:a16="http://schemas.microsoft.com/office/drawing/2014/main" val="3940880354"/>
                    </a:ext>
                  </a:extLst>
                </a:gridCol>
                <a:gridCol w="144162">
                  <a:extLst>
                    <a:ext uri="{9D8B030D-6E8A-4147-A177-3AD203B41FA5}">
                      <a16:colId xmlns:a16="http://schemas.microsoft.com/office/drawing/2014/main" val="344388545"/>
                    </a:ext>
                  </a:extLst>
                </a:gridCol>
                <a:gridCol w="144162">
                  <a:extLst>
                    <a:ext uri="{9D8B030D-6E8A-4147-A177-3AD203B41FA5}">
                      <a16:colId xmlns:a16="http://schemas.microsoft.com/office/drawing/2014/main" val="2981544946"/>
                    </a:ext>
                  </a:extLst>
                </a:gridCol>
                <a:gridCol w="144162">
                  <a:extLst>
                    <a:ext uri="{9D8B030D-6E8A-4147-A177-3AD203B41FA5}">
                      <a16:colId xmlns:a16="http://schemas.microsoft.com/office/drawing/2014/main" val="1782085957"/>
                    </a:ext>
                  </a:extLst>
                </a:gridCol>
                <a:gridCol w="144162">
                  <a:extLst>
                    <a:ext uri="{9D8B030D-6E8A-4147-A177-3AD203B41FA5}">
                      <a16:colId xmlns:a16="http://schemas.microsoft.com/office/drawing/2014/main" val="3912454941"/>
                    </a:ext>
                  </a:extLst>
                </a:gridCol>
                <a:gridCol w="144162">
                  <a:extLst>
                    <a:ext uri="{9D8B030D-6E8A-4147-A177-3AD203B41FA5}">
                      <a16:colId xmlns:a16="http://schemas.microsoft.com/office/drawing/2014/main" val="385851938"/>
                    </a:ext>
                  </a:extLst>
                </a:gridCol>
                <a:gridCol w="144162">
                  <a:extLst>
                    <a:ext uri="{9D8B030D-6E8A-4147-A177-3AD203B41FA5}">
                      <a16:colId xmlns:a16="http://schemas.microsoft.com/office/drawing/2014/main" val="3893180188"/>
                    </a:ext>
                  </a:extLst>
                </a:gridCol>
                <a:gridCol w="144162">
                  <a:extLst>
                    <a:ext uri="{9D8B030D-6E8A-4147-A177-3AD203B41FA5}">
                      <a16:colId xmlns:a16="http://schemas.microsoft.com/office/drawing/2014/main" val="3579356662"/>
                    </a:ext>
                  </a:extLst>
                </a:gridCol>
                <a:gridCol w="144162">
                  <a:extLst>
                    <a:ext uri="{9D8B030D-6E8A-4147-A177-3AD203B41FA5}">
                      <a16:colId xmlns:a16="http://schemas.microsoft.com/office/drawing/2014/main" val="355623158"/>
                    </a:ext>
                  </a:extLst>
                </a:gridCol>
                <a:gridCol w="144162">
                  <a:extLst>
                    <a:ext uri="{9D8B030D-6E8A-4147-A177-3AD203B41FA5}">
                      <a16:colId xmlns:a16="http://schemas.microsoft.com/office/drawing/2014/main" val="354149407"/>
                    </a:ext>
                  </a:extLst>
                </a:gridCol>
                <a:gridCol w="144162">
                  <a:extLst>
                    <a:ext uri="{9D8B030D-6E8A-4147-A177-3AD203B41FA5}">
                      <a16:colId xmlns:a16="http://schemas.microsoft.com/office/drawing/2014/main" val="1907806772"/>
                    </a:ext>
                  </a:extLst>
                </a:gridCol>
              </a:tblGrid>
              <a:tr h="76667">
                <a:tc>
                  <a:txBody>
                    <a:bodyPr/>
                    <a:lstStyle/>
                    <a:p>
                      <a:pPr marL="0" marR="0">
                        <a:lnSpc>
                          <a:spcPct val="115000"/>
                        </a:lnSpc>
                        <a:spcBef>
                          <a:spcPts val="0"/>
                        </a:spcBef>
                        <a:spcAft>
                          <a:spcPts val="1000"/>
                        </a:spcAft>
                      </a:pPr>
                      <a:r>
                        <a:rPr lang="en-GB" sz="1000"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a:noFill/>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61093942"/>
                  </a:ext>
                </a:extLst>
              </a:tr>
              <a:tr h="76667">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3527"/>
                  </a:ext>
                </a:extLst>
              </a:tr>
              <a:tr h="178023">
                <a:tc>
                  <a:txBody>
                    <a:bodyPr/>
                    <a:lstStyle/>
                    <a:p>
                      <a:pPr marL="0" marR="0">
                        <a:lnSpc>
                          <a:spcPct val="115000"/>
                        </a:lnSpc>
                        <a:spcBef>
                          <a:spcPts val="0"/>
                        </a:spcBef>
                        <a:spcAft>
                          <a:spcPts val="0"/>
                        </a:spcAft>
                      </a:pPr>
                      <a:r>
                        <a:rPr lang="en-GB" sz="1000" b="1" dirty="0">
                          <a:solidFill>
                            <a:srgbClr val="0070C0"/>
                          </a:solidFill>
                          <a:effectLst/>
                          <a:latin typeface="Arial" panose="020B0604020202020204" pitchFamily="34" charset="0"/>
                          <a:ea typeface="SimSun" panose="02010600030101010101" pitchFamily="2" charset="-122"/>
                          <a:cs typeface="Times New Roman" panose="02020603050405020304" pitchFamily="18" charset="0"/>
                        </a:rPr>
                        <a:t>Sub-project 3</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Energy-centric machine learning-circuit co-design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90158231"/>
                  </a:ext>
                </a:extLst>
              </a:tr>
              <a:tr h="165264">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3.1 Deep learning model compression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M3.1a</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M3.1b</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D3.1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33204"/>
                  </a:ext>
                </a:extLst>
              </a:tr>
              <a:tr h="178023">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3.2 Energy-aware deep learning network design and training</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D3.2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962091"/>
                  </a:ext>
                </a:extLst>
              </a:tr>
              <a:tr h="136318">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3.3 Saliency model</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M3.3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505984"/>
                  </a:ext>
                </a:extLst>
              </a:tr>
              <a:tr h="135732">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3.4 In-field model fine-tuning, validation and integration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M3.4</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93091528"/>
                  </a:ext>
                </a:extLst>
              </a:tr>
            </a:tbl>
          </a:graphicData>
        </a:graphic>
      </p:graphicFrame>
    </p:spTree>
    <p:extLst>
      <p:ext uri="{BB962C8B-B14F-4D97-AF65-F5344CB8AC3E}">
        <p14:creationId xmlns:p14="http://schemas.microsoft.com/office/powerpoint/2010/main" val="34448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Objectives/Deliverables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59</a:t>
            </a:fld>
            <a:endParaRPr lang="en-SG"/>
          </a:p>
        </p:txBody>
      </p:sp>
      <p:graphicFrame>
        <p:nvGraphicFramePr>
          <p:cNvPr id="6" name="Table 5"/>
          <p:cNvGraphicFramePr>
            <a:graphicFrameLocks noGrp="1"/>
          </p:cNvGraphicFramePr>
          <p:nvPr/>
        </p:nvGraphicFramePr>
        <p:xfrm>
          <a:off x="1043614" y="764708"/>
          <a:ext cx="4536496" cy="4732020"/>
        </p:xfrm>
        <a:graphic>
          <a:graphicData uri="http://schemas.openxmlformats.org/drawingml/2006/table">
            <a:tbl>
              <a:tblPr firstRow="1" firstCol="1" bandRow="1"/>
              <a:tblGrid>
                <a:gridCol w="438562">
                  <a:extLst>
                    <a:ext uri="{9D8B030D-6E8A-4147-A177-3AD203B41FA5}">
                      <a16:colId xmlns:a16="http://schemas.microsoft.com/office/drawing/2014/main" val="3027516778"/>
                    </a:ext>
                  </a:extLst>
                </a:gridCol>
                <a:gridCol w="1214694">
                  <a:extLst>
                    <a:ext uri="{9D8B030D-6E8A-4147-A177-3AD203B41FA5}">
                      <a16:colId xmlns:a16="http://schemas.microsoft.com/office/drawing/2014/main" val="3420562388"/>
                    </a:ext>
                  </a:extLst>
                </a:gridCol>
                <a:gridCol w="144162">
                  <a:extLst>
                    <a:ext uri="{9D8B030D-6E8A-4147-A177-3AD203B41FA5}">
                      <a16:colId xmlns:a16="http://schemas.microsoft.com/office/drawing/2014/main" val="32998153"/>
                    </a:ext>
                  </a:extLst>
                </a:gridCol>
                <a:gridCol w="144162">
                  <a:extLst>
                    <a:ext uri="{9D8B030D-6E8A-4147-A177-3AD203B41FA5}">
                      <a16:colId xmlns:a16="http://schemas.microsoft.com/office/drawing/2014/main" val="3764507877"/>
                    </a:ext>
                  </a:extLst>
                </a:gridCol>
                <a:gridCol w="144162">
                  <a:extLst>
                    <a:ext uri="{9D8B030D-6E8A-4147-A177-3AD203B41FA5}">
                      <a16:colId xmlns:a16="http://schemas.microsoft.com/office/drawing/2014/main" val="1848899942"/>
                    </a:ext>
                  </a:extLst>
                </a:gridCol>
                <a:gridCol w="144162">
                  <a:extLst>
                    <a:ext uri="{9D8B030D-6E8A-4147-A177-3AD203B41FA5}">
                      <a16:colId xmlns:a16="http://schemas.microsoft.com/office/drawing/2014/main" val="2894661958"/>
                    </a:ext>
                  </a:extLst>
                </a:gridCol>
                <a:gridCol w="144162">
                  <a:extLst>
                    <a:ext uri="{9D8B030D-6E8A-4147-A177-3AD203B41FA5}">
                      <a16:colId xmlns:a16="http://schemas.microsoft.com/office/drawing/2014/main" val="298563346"/>
                    </a:ext>
                  </a:extLst>
                </a:gridCol>
                <a:gridCol w="144162">
                  <a:extLst>
                    <a:ext uri="{9D8B030D-6E8A-4147-A177-3AD203B41FA5}">
                      <a16:colId xmlns:a16="http://schemas.microsoft.com/office/drawing/2014/main" val="3224576595"/>
                    </a:ext>
                  </a:extLst>
                </a:gridCol>
                <a:gridCol w="144162">
                  <a:extLst>
                    <a:ext uri="{9D8B030D-6E8A-4147-A177-3AD203B41FA5}">
                      <a16:colId xmlns:a16="http://schemas.microsoft.com/office/drawing/2014/main" val="3457624478"/>
                    </a:ext>
                  </a:extLst>
                </a:gridCol>
                <a:gridCol w="144162">
                  <a:extLst>
                    <a:ext uri="{9D8B030D-6E8A-4147-A177-3AD203B41FA5}">
                      <a16:colId xmlns:a16="http://schemas.microsoft.com/office/drawing/2014/main" val="3095377635"/>
                    </a:ext>
                  </a:extLst>
                </a:gridCol>
                <a:gridCol w="144162">
                  <a:extLst>
                    <a:ext uri="{9D8B030D-6E8A-4147-A177-3AD203B41FA5}">
                      <a16:colId xmlns:a16="http://schemas.microsoft.com/office/drawing/2014/main" val="2678294120"/>
                    </a:ext>
                  </a:extLst>
                </a:gridCol>
                <a:gridCol w="144162">
                  <a:extLst>
                    <a:ext uri="{9D8B030D-6E8A-4147-A177-3AD203B41FA5}">
                      <a16:colId xmlns:a16="http://schemas.microsoft.com/office/drawing/2014/main" val="3940880354"/>
                    </a:ext>
                  </a:extLst>
                </a:gridCol>
                <a:gridCol w="144162">
                  <a:extLst>
                    <a:ext uri="{9D8B030D-6E8A-4147-A177-3AD203B41FA5}">
                      <a16:colId xmlns:a16="http://schemas.microsoft.com/office/drawing/2014/main" val="344388545"/>
                    </a:ext>
                  </a:extLst>
                </a:gridCol>
                <a:gridCol w="144162">
                  <a:extLst>
                    <a:ext uri="{9D8B030D-6E8A-4147-A177-3AD203B41FA5}">
                      <a16:colId xmlns:a16="http://schemas.microsoft.com/office/drawing/2014/main" val="2981544946"/>
                    </a:ext>
                  </a:extLst>
                </a:gridCol>
                <a:gridCol w="144162">
                  <a:extLst>
                    <a:ext uri="{9D8B030D-6E8A-4147-A177-3AD203B41FA5}">
                      <a16:colId xmlns:a16="http://schemas.microsoft.com/office/drawing/2014/main" val="1782085957"/>
                    </a:ext>
                  </a:extLst>
                </a:gridCol>
                <a:gridCol w="144162">
                  <a:extLst>
                    <a:ext uri="{9D8B030D-6E8A-4147-A177-3AD203B41FA5}">
                      <a16:colId xmlns:a16="http://schemas.microsoft.com/office/drawing/2014/main" val="3912454941"/>
                    </a:ext>
                  </a:extLst>
                </a:gridCol>
                <a:gridCol w="144162">
                  <a:extLst>
                    <a:ext uri="{9D8B030D-6E8A-4147-A177-3AD203B41FA5}">
                      <a16:colId xmlns:a16="http://schemas.microsoft.com/office/drawing/2014/main" val="385851938"/>
                    </a:ext>
                  </a:extLst>
                </a:gridCol>
                <a:gridCol w="144162">
                  <a:extLst>
                    <a:ext uri="{9D8B030D-6E8A-4147-A177-3AD203B41FA5}">
                      <a16:colId xmlns:a16="http://schemas.microsoft.com/office/drawing/2014/main" val="3893180188"/>
                    </a:ext>
                  </a:extLst>
                </a:gridCol>
                <a:gridCol w="144162">
                  <a:extLst>
                    <a:ext uri="{9D8B030D-6E8A-4147-A177-3AD203B41FA5}">
                      <a16:colId xmlns:a16="http://schemas.microsoft.com/office/drawing/2014/main" val="3579356662"/>
                    </a:ext>
                  </a:extLst>
                </a:gridCol>
                <a:gridCol w="144162">
                  <a:extLst>
                    <a:ext uri="{9D8B030D-6E8A-4147-A177-3AD203B41FA5}">
                      <a16:colId xmlns:a16="http://schemas.microsoft.com/office/drawing/2014/main" val="355623158"/>
                    </a:ext>
                  </a:extLst>
                </a:gridCol>
                <a:gridCol w="144162">
                  <a:extLst>
                    <a:ext uri="{9D8B030D-6E8A-4147-A177-3AD203B41FA5}">
                      <a16:colId xmlns:a16="http://schemas.microsoft.com/office/drawing/2014/main" val="354149407"/>
                    </a:ext>
                  </a:extLst>
                </a:gridCol>
                <a:gridCol w="144162">
                  <a:extLst>
                    <a:ext uri="{9D8B030D-6E8A-4147-A177-3AD203B41FA5}">
                      <a16:colId xmlns:a16="http://schemas.microsoft.com/office/drawing/2014/main" val="1907806772"/>
                    </a:ext>
                  </a:extLst>
                </a:gridCol>
              </a:tblGrid>
              <a:tr h="76667">
                <a:tc>
                  <a:txBody>
                    <a:bodyPr/>
                    <a:lstStyle/>
                    <a:p>
                      <a:pPr marL="0" marR="0">
                        <a:lnSpc>
                          <a:spcPct val="115000"/>
                        </a:lnSpc>
                        <a:spcBef>
                          <a:spcPts val="0"/>
                        </a:spcBef>
                        <a:spcAft>
                          <a:spcPts val="1000"/>
                        </a:spcAft>
                      </a:pPr>
                      <a:r>
                        <a:rPr lang="en-GB" sz="1000" dirty="0">
                          <a:effectLst/>
                          <a:latin typeface="Arial" panose="020B0604020202020204" pitchFamily="34" charset="0"/>
                          <a:ea typeface="SimSun" panose="02010600030101010101" pitchFamily="2" charset="-122"/>
                          <a:cs typeface="Times New Roman" panose="02020603050405020304" pitchFamily="18" charset="0"/>
                        </a:rPr>
                        <a:t> </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a:noFill/>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marL="0" marR="0" algn="ctr">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Year 5</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61093942"/>
                  </a:ext>
                </a:extLst>
              </a:tr>
              <a:tr h="76667">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Q4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3527"/>
                  </a:ext>
                </a:extLst>
              </a:tr>
              <a:tr h="237364">
                <a:tc>
                  <a:txBody>
                    <a:bodyPr/>
                    <a:lstStyle/>
                    <a:p>
                      <a:pPr marL="0" marR="0">
                        <a:lnSpc>
                          <a:spcPct val="115000"/>
                        </a:lnSpc>
                        <a:spcBef>
                          <a:spcPts val="0"/>
                        </a:spcBef>
                        <a:spcAft>
                          <a:spcPts val="0"/>
                        </a:spcAft>
                      </a:pPr>
                      <a:r>
                        <a:rPr lang="en-GB" sz="1000" b="1" dirty="0">
                          <a:solidFill>
                            <a:srgbClr val="0070C0"/>
                          </a:solidFill>
                          <a:effectLst/>
                          <a:latin typeface="Arial" panose="020B0604020202020204" pitchFamily="34" charset="0"/>
                          <a:ea typeface="SimSun" panose="02010600030101010101" pitchFamily="2" charset="-122"/>
                          <a:cs typeface="Times New Roman" panose="02020603050405020304" pitchFamily="18" charset="0"/>
                        </a:rPr>
                        <a:t>Sub-project 4</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Irrelevant activity skipping/EQ-scalable sensemaking circuits/architectures</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98928182"/>
                  </a:ext>
                </a:extLst>
              </a:tr>
              <a:tr h="134949">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4.1 Activity skipping architectures/circuits</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M4.1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603867"/>
                  </a:ext>
                </a:extLst>
              </a:tr>
              <a:tr h="134949">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4.2 EQ-scalable architectures/circuits</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M4.2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480629"/>
                  </a:ext>
                </a:extLst>
              </a:tr>
              <a:tr h="237364">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4.3 Feature extraction, novelty assessment, deep learning, SRAM tapeout and testing (round #1)</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D4.3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M4.3</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918265"/>
                  </a:ext>
                </a:extLst>
              </a:tr>
              <a:tr h="237364">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4.4 Feature extraction, novelty assessment, deep learning, SRAM tapeout and testing (round #2)</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D4.4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M4.4</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646834"/>
                  </a:ext>
                </a:extLst>
              </a:tr>
              <a:tr h="135536">
                <a:tc>
                  <a:txBody>
                    <a:bodyPr/>
                    <a:lstStyle/>
                    <a:p>
                      <a:pPr marL="0" marR="0">
                        <a:lnSpc>
                          <a:spcPct val="115000"/>
                        </a:lnSpc>
                        <a:spcBef>
                          <a:spcPts val="0"/>
                        </a:spcBef>
                        <a:spcAft>
                          <a:spcPts val="0"/>
                        </a:spcAft>
                      </a:pPr>
                      <a:r>
                        <a:rPr lang="en-GB" sz="1000" b="1">
                          <a:solidFill>
                            <a:srgbClr val="0070C0"/>
                          </a:solidFill>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4.5 Final characterization and validation</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a:effectLst/>
                          <a:latin typeface="Arial" panose="020B0604020202020204" pitchFamily="34" charset="0"/>
                          <a:ea typeface="SimSun" panose="02010600030101010101" pitchFamily="2" charset="-122"/>
                          <a:cs typeface="Times New Roman" panose="02020603050405020304" pitchFamily="18" charset="0"/>
                        </a:rPr>
                        <a:t> </a:t>
                      </a:r>
                      <a:endParaRPr lang="en-SG" sz="100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nSpc>
                          <a:spcPct val="115000"/>
                        </a:lnSpc>
                        <a:spcBef>
                          <a:spcPts val="0"/>
                        </a:spcBef>
                        <a:spcAft>
                          <a:spcPts val="0"/>
                        </a:spcAft>
                      </a:pPr>
                      <a:r>
                        <a:rPr lang="en-GB" sz="1000" b="1"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M4.4</a:t>
                      </a:r>
                      <a:endParaRPr lang="en-SG" sz="1000" dirty="0">
                        <a:effectLst/>
                        <a:latin typeface="Arial" panose="020B0604020202020204" pitchFamily="34" charset="0"/>
                        <a:ea typeface="SimSun" panose="02010600030101010101" pitchFamily="2" charset="-122"/>
                        <a:cs typeface="Times New Roman" panose="02020603050405020304" pitchFamily="18" charset="0"/>
                      </a:endParaRPr>
                    </a:p>
                  </a:txBody>
                  <a:tcPr marL="18715" marR="18715" marT="0" marB="0" vert="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51775396"/>
                  </a:ext>
                </a:extLst>
              </a:tr>
            </a:tbl>
          </a:graphicData>
        </a:graphic>
      </p:graphicFrame>
    </p:spTree>
    <p:extLst>
      <p:ext uri="{BB962C8B-B14F-4D97-AF65-F5344CB8AC3E}">
        <p14:creationId xmlns:p14="http://schemas.microsoft.com/office/powerpoint/2010/main" val="9472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6</a:t>
            </a:fld>
            <a:endParaRPr lang="en-SG"/>
          </a:p>
        </p:txBody>
      </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latin typeface="+mj-lt"/>
              </a:rPr>
              <a:t>Global pixel readout</a:t>
            </a:r>
          </a:p>
        </p:txBody>
      </p:sp>
      <p:graphicFrame>
        <p:nvGraphicFramePr>
          <p:cNvPr id="29" name="Table 5">
            <a:extLst>
              <a:ext uri="{FF2B5EF4-FFF2-40B4-BE49-F238E27FC236}">
                <a16:creationId xmlns:a16="http://schemas.microsoft.com/office/drawing/2014/main" id="{FCEB0822-2B18-4F9F-B16C-6584249792D6}"/>
              </a:ext>
            </a:extLst>
          </p:cNvPr>
          <p:cNvGraphicFramePr>
            <a:graphicFrameLocks noGrp="1"/>
          </p:cNvGraphicFramePr>
          <p:nvPr>
            <p:extLst/>
          </p:nvPr>
        </p:nvGraphicFramePr>
        <p:xfrm>
          <a:off x="869598" y="1260827"/>
          <a:ext cx="4495800" cy="4450080"/>
        </p:xfrm>
        <a:graphic>
          <a:graphicData uri="http://schemas.openxmlformats.org/drawingml/2006/table">
            <a:tbl>
              <a:tblPr firstRow="1" bandRow="1">
                <a:tableStyleId>{5C22544A-7EE6-4342-B048-85BDC9FD1C3A}</a:tableStyleId>
              </a:tblPr>
              <a:tblGrid>
                <a:gridCol w="374650">
                  <a:extLst>
                    <a:ext uri="{9D8B030D-6E8A-4147-A177-3AD203B41FA5}">
                      <a16:colId xmlns:a16="http://schemas.microsoft.com/office/drawing/2014/main" val="3224236969"/>
                    </a:ext>
                  </a:extLst>
                </a:gridCol>
                <a:gridCol w="374650">
                  <a:extLst>
                    <a:ext uri="{9D8B030D-6E8A-4147-A177-3AD203B41FA5}">
                      <a16:colId xmlns:a16="http://schemas.microsoft.com/office/drawing/2014/main" val="997506428"/>
                    </a:ext>
                  </a:extLst>
                </a:gridCol>
                <a:gridCol w="374650">
                  <a:extLst>
                    <a:ext uri="{9D8B030D-6E8A-4147-A177-3AD203B41FA5}">
                      <a16:colId xmlns:a16="http://schemas.microsoft.com/office/drawing/2014/main" val="2296201990"/>
                    </a:ext>
                  </a:extLst>
                </a:gridCol>
                <a:gridCol w="374650">
                  <a:extLst>
                    <a:ext uri="{9D8B030D-6E8A-4147-A177-3AD203B41FA5}">
                      <a16:colId xmlns:a16="http://schemas.microsoft.com/office/drawing/2014/main" val="1090624931"/>
                    </a:ext>
                  </a:extLst>
                </a:gridCol>
                <a:gridCol w="374650">
                  <a:extLst>
                    <a:ext uri="{9D8B030D-6E8A-4147-A177-3AD203B41FA5}">
                      <a16:colId xmlns:a16="http://schemas.microsoft.com/office/drawing/2014/main" val="3419421242"/>
                    </a:ext>
                  </a:extLst>
                </a:gridCol>
                <a:gridCol w="374650">
                  <a:extLst>
                    <a:ext uri="{9D8B030D-6E8A-4147-A177-3AD203B41FA5}">
                      <a16:colId xmlns:a16="http://schemas.microsoft.com/office/drawing/2014/main" val="3307389152"/>
                    </a:ext>
                  </a:extLst>
                </a:gridCol>
                <a:gridCol w="374650">
                  <a:extLst>
                    <a:ext uri="{9D8B030D-6E8A-4147-A177-3AD203B41FA5}">
                      <a16:colId xmlns:a16="http://schemas.microsoft.com/office/drawing/2014/main" val="207776108"/>
                    </a:ext>
                  </a:extLst>
                </a:gridCol>
                <a:gridCol w="374650">
                  <a:extLst>
                    <a:ext uri="{9D8B030D-6E8A-4147-A177-3AD203B41FA5}">
                      <a16:colId xmlns:a16="http://schemas.microsoft.com/office/drawing/2014/main" val="3969794654"/>
                    </a:ext>
                  </a:extLst>
                </a:gridCol>
                <a:gridCol w="374650">
                  <a:extLst>
                    <a:ext uri="{9D8B030D-6E8A-4147-A177-3AD203B41FA5}">
                      <a16:colId xmlns:a16="http://schemas.microsoft.com/office/drawing/2014/main" val="4095364271"/>
                    </a:ext>
                  </a:extLst>
                </a:gridCol>
                <a:gridCol w="374650">
                  <a:extLst>
                    <a:ext uri="{9D8B030D-6E8A-4147-A177-3AD203B41FA5}">
                      <a16:colId xmlns:a16="http://schemas.microsoft.com/office/drawing/2014/main" val="3639815578"/>
                    </a:ext>
                  </a:extLst>
                </a:gridCol>
                <a:gridCol w="374650">
                  <a:extLst>
                    <a:ext uri="{9D8B030D-6E8A-4147-A177-3AD203B41FA5}">
                      <a16:colId xmlns:a16="http://schemas.microsoft.com/office/drawing/2014/main" val="4088776688"/>
                    </a:ext>
                  </a:extLst>
                </a:gridCol>
                <a:gridCol w="374650">
                  <a:extLst>
                    <a:ext uri="{9D8B030D-6E8A-4147-A177-3AD203B41FA5}">
                      <a16:colId xmlns:a16="http://schemas.microsoft.com/office/drawing/2014/main" val="121584490"/>
                    </a:ext>
                  </a:extLst>
                </a:gridCol>
              </a:tblGrid>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67427861"/>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685613833"/>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793368530"/>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2155775319"/>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118157777"/>
                  </a:ext>
                </a:extLst>
              </a:tr>
              <a:tr h="370840">
                <a:tc>
                  <a:txBody>
                    <a:bodyPr/>
                    <a:lstStyle/>
                    <a:p>
                      <a:endParaRPr lang="en-SG">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721591556"/>
                  </a:ext>
                </a:extLst>
              </a:tr>
              <a:tr h="370840">
                <a:tc>
                  <a:txBody>
                    <a:bodyPr/>
                    <a:lstStyle/>
                    <a:p>
                      <a:endParaRPr lang="en-SG">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656718626"/>
                  </a:ext>
                </a:extLst>
              </a:tr>
              <a:tr h="370840">
                <a:tc>
                  <a:txBody>
                    <a:bodyPr/>
                    <a:lstStyle/>
                    <a:p>
                      <a:endParaRPr lang="en-SG">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951991000"/>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805948386"/>
                  </a:ext>
                </a:extLst>
              </a:tr>
              <a:tr h="370840">
                <a:tc>
                  <a:txBody>
                    <a:bodyPr/>
                    <a:lstStyle/>
                    <a:p>
                      <a:endParaRPr lang="en-SG">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773466868"/>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463803593"/>
                  </a:ext>
                </a:extLst>
              </a:tr>
              <a:tr h="370840">
                <a:tc>
                  <a:txBody>
                    <a:bodyPr/>
                    <a:lstStyle/>
                    <a:p>
                      <a:endParaRPr lang="en-SG"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3878607"/>
                  </a:ext>
                </a:extLst>
              </a:tr>
            </a:tbl>
          </a:graphicData>
        </a:graphic>
      </p:graphicFrame>
      <p:graphicFrame>
        <p:nvGraphicFramePr>
          <p:cNvPr id="30" name="Table 8">
            <a:extLst>
              <a:ext uri="{FF2B5EF4-FFF2-40B4-BE49-F238E27FC236}">
                <a16:creationId xmlns:a16="http://schemas.microsoft.com/office/drawing/2014/main" id="{AFEAF596-B42E-4F0E-871B-D16D419468C0}"/>
              </a:ext>
            </a:extLst>
          </p:cNvPr>
          <p:cNvGraphicFramePr>
            <a:graphicFrameLocks noGrp="1"/>
          </p:cNvGraphicFramePr>
          <p:nvPr>
            <p:extLst/>
          </p:nvPr>
        </p:nvGraphicFramePr>
        <p:xfrm>
          <a:off x="6716216" y="1260826"/>
          <a:ext cx="1600200" cy="4450080"/>
        </p:xfrm>
        <a:graphic>
          <a:graphicData uri="http://schemas.openxmlformats.org/drawingml/2006/table">
            <a:tbl>
              <a:tblPr firstRow="1" bandRow="1">
                <a:tableStyleId>{5C22544A-7EE6-4342-B048-85BDC9FD1C3A}</a:tableStyleId>
              </a:tblPr>
              <a:tblGrid>
                <a:gridCol w="400050">
                  <a:extLst>
                    <a:ext uri="{9D8B030D-6E8A-4147-A177-3AD203B41FA5}">
                      <a16:colId xmlns:a16="http://schemas.microsoft.com/office/drawing/2014/main" val="1515135595"/>
                    </a:ext>
                  </a:extLst>
                </a:gridCol>
                <a:gridCol w="400050">
                  <a:extLst>
                    <a:ext uri="{9D8B030D-6E8A-4147-A177-3AD203B41FA5}">
                      <a16:colId xmlns:a16="http://schemas.microsoft.com/office/drawing/2014/main" val="2229043315"/>
                    </a:ext>
                  </a:extLst>
                </a:gridCol>
                <a:gridCol w="400050">
                  <a:extLst>
                    <a:ext uri="{9D8B030D-6E8A-4147-A177-3AD203B41FA5}">
                      <a16:colId xmlns:a16="http://schemas.microsoft.com/office/drawing/2014/main" val="1123298136"/>
                    </a:ext>
                  </a:extLst>
                </a:gridCol>
                <a:gridCol w="400050">
                  <a:extLst>
                    <a:ext uri="{9D8B030D-6E8A-4147-A177-3AD203B41FA5}">
                      <a16:colId xmlns:a16="http://schemas.microsoft.com/office/drawing/2014/main" val="2837433845"/>
                    </a:ext>
                  </a:extLst>
                </a:gridCol>
              </a:tblGrid>
              <a:tr h="370840">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89621090"/>
                  </a:ext>
                </a:extLst>
              </a:tr>
              <a:tr h="370840">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422074353"/>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636963159"/>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36982118"/>
                  </a:ext>
                </a:extLst>
              </a:tr>
              <a:tr h="370840">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25256510"/>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089753953"/>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689973255"/>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33477695"/>
                  </a:ext>
                </a:extLst>
              </a:tr>
              <a:tr h="370840">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736740533"/>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874819468"/>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846068353"/>
                  </a:ext>
                </a:extLst>
              </a:tr>
              <a:tr h="370840">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endParaRPr lang="en-S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520642688"/>
                  </a:ext>
                </a:extLst>
              </a:tr>
            </a:tbl>
          </a:graphicData>
        </a:graphic>
      </p:graphicFrame>
      <p:cxnSp>
        <p:nvCxnSpPr>
          <p:cNvPr id="31" name="Straight Connector 30">
            <a:extLst>
              <a:ext uri="{FF2B5EF4-FFF2-40B4-BE49-F238E27FC236}">
                <a16:creationId xmlns:a16="http://schemas.microsoft.com/office/drawing/2014/main" id="{924A8262-DBF5-4A9B-AF84-F6230C2B2C9B}"/>
              </a:ext>
            </a:extLst>
          </p:cNvPr>
          <p:cNvCxnSpPr>
            <a:cxnSpLocks/>
            <a:stCxn id="29" idx="3"/>
            <a:endCxn id="30" idx="1"/>
          </p:cNvCxnSpPr>
          <p:nvPr/>
        </p:nvCxnSpPr>
        <p:spPr bwMode="auto">
          <a:xfrm flipV="1">
            <a:off x="5365398" y="3485866"/>
            <a:ext cx="1350818" cy="1"/>
          </a:xfrm>
          <a:prstGeom prst="line">
            <a:avLst/>
          </a:prstGeom>
          <a:ln w="31750" cmpd="sng">
            <a:solidFill>
              <a:schemeClr val="accent4">
                <a:lumMod val="60000"/>
                <a:lumOff val="40000"/>
                <a:alpha val="82000"/>
              </a:schemeClr>
            </a:solidFill>
            <a:prstDash val="sysDash"/>
            <a:headEnd type="none" w="med" len="med"/>
            <a:tailEnd type="non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108382C-5A82-40A2-8207-DD1AFCBA5B0B}"/>
              </a:ext>
            </a:extLst>
          </p:cNvPr>
          <p:cNvSpPr txBox="1"/>
          <p:nvPr/>
        </p:nvSpPr>
        <p:spPr>
          <a:xfrm>
            <a:off x="1402998" y="1843391"/>
            <a:ext cx="685800" cy="369332"/>
          </a:xfrm>
          <a:prstGeom prst="rect">
            <a:avLst/>
          </a:prstGeom>
          <a:noFill/>
        </p:spPr>
        <p:txBody>
          <a:bodyPr wrap="square" rtlCol="0">
            <a:spAutoFit/>
          </a:bodyPr>
          <a:lstStyle/>
          <a:p>
            <a:r>
              <a:rPr lang="en-SG" dirty="0">
                <a:solidFill>
                  <a:srgbClr val="131313"/>
                </a:solidFill>
                <a:highlight>
                  <a:srgbClr val="FFFF99"/>
                </a:highlight>
              </a:rPr>
              <a:t>T11</a:t>
            </a:r>
          </a:p>
        </p:txBody>
      </p:sp>
      <p:sp>
        <p:nvSpPr>
          <p:cNvPr id="33" name="TextBox 32">
            <a:extLst>
              <a:ext uri="{FF2B5EF4-FFF2-40B4-BE49-F238E27FC236}">
                <a16:creationId xmlns:a16="http://schemas.microsoft.com/office/drawing/2014/main" id="{E45E2C7A-1CEB-4293-9EAC-6C9CBFAE6A53}"/>
              </a:ext>
            </a:extLst>
          </p:cNvPr>
          <p:cNvSpPr txBox="1"/>
          <p:nvPr/>
        </p:nvSpPr>
        <p:spPr>
          <a:xfrm>
            <a:off x="2850798" y="1843391"/>
            <a:ext cx="685800" cy="369332"/>
          </a:xfrm>
          <a:prstGeom prst="rect">
            <a:avLst/>
          </a:prstGeom>
          <a:noFill/>
        </p:spPr>
        <p:txBody>
          <a:bodyPr wrap="square" rtlCol="0">
            <a:spAutoFit/>
          </a:bodyPr>
          <a:lstStyle/>
          <a:p>
            <a:r>
              <a:rPr lang="en-SG" dirty="0">
                <a:solidFill>
                  <a:srgbClr val="131313"/>
                </a:solidFill>
                <a:highlight>
                  <a:srgbClr val="FFFF99"/>
                </a:highlight>
              </a:rPr>
              <a:t>T12</a:t>
            </a:r>
          </a:p>
        </p:txBody>
      </p:sp>
      <p:sp>
        <p:nvSpPr>
          <p:cNvPr id="34" name="TextBox 33">
            <a:extLst>
              <a:ext uri="{FF2B5EF4-FFF2-40B4-BE49-F238E27FC236}">
                <a16:creationId xmlns:a16="http://schemas.microsoft.com/office/drawing/2014/main" id="{93805117-F307-43B8-9ADA-8D50F326F701}"/>
              </a:ext>
            </a:extLst>
          </p:cNvPr>
          <p:cNvSpPr txBox="1"/>
          <p:nvPr/>
        </p:nvSpPr>
        <p:spPr>
          <a:xfrm>
            <a:off x="4298598" y="1843391"/>
            <a:ext cx="685800" cy="369332"/>
          </a:xfrm>
          <a:prstGeom prst="rect">
            <a:avLst/>
          </a:prstGeom>
          <a:noFill/>
        </p:spPr>
        <p:txBody>
          <a:bodyPr wrap="square" rtlCol="0">
            <a:spAutoFit/>
          </a:bodyPr>
          <a:lstStyle/>
          <a:p>
            <a:r>
              <a:rPr lang="en-SG" dirty="0">
                <a:solidFill>
                  <a:srgbClr val="131313"/>
                </a:solidFill>
                <a:highlight>
                  <a:srgbClr val="FFFF99"/>
                </a:highlight>
              </a:rPr>
              <a:t>T13</a:t>
            </a:r>
          </a:p>
        </p:txBody>
      </p:sp>
      <p:sp>
        <p:nvSpPr>
          <p:cNvPr id="35" name="TextBox 34">
            <a:extLst>
              <a:ext uri="{FF2B5EF4-FFF2-40B4-BE49-F238E27FC236}">
                <a16:creationId xmlns:a16="http://schemas.microsoft.com/office/drawing/2014/main" id="{BE4BC12F-757E-400F-A56C-C0BF45283E5B}"/>
              </a:ext>
            </a:extLst>
          </p:cNvPr>
          <p:cNvSpPr txBox="1"/>
          <p:nvPr/>
        </p:nvSpPr>
        <p:spPr>
          <a:xfrm>
            <a:off x="7270398" y="1843391"/>
            <a:ext cx="685800" cy="369332"/>
          </a:xfrm>
          <a:prstGeom prst="rect">
            <a:avLst/>
          </a:prstGeom>
          <a:noFill/>
        </p:spPr>
        <p:txBody>
          <a:bodyPr wrap="square" rtlCol="0">
            <a:spAutoFit/>
          </a:bodyPr>
          <a:lstStyle/>
          <a:p>
            <a:r>
              <a:rPr lang="en-SG" dirty="0">
                <a:solidFill>
                  <a:srgbClr val="131313"/>
                </a:solidFill>
                <a:highlight>
                  <a:srgbClr val="FFFF99"/>
                </a:highlight>
              </a:rPr>
              <a:t>T1N</a:t>
            </a:r>
          </a:p>
        </p:txBody>
      </p:sp>
      <p:sp>
        <p:nvSpPr>
          <p:cNvPr id="36" name="TextBox 35">
            <a:extLst>
              <a:ext uri="{FF2B5EF4-FFF2-40B4-BE49-F238E27FC236}">
                <a16:creationId xmlns:a16="http://schemas.microsoft.com/office/drawing/2014/main" id="{8CE4F0EE-723F-40AE-B31E-EDC15EC078B1}"/>
              </a:ext>
            </a:extLst>
          </p:cNvPr>
          <p:cNvSpPr txBox="1"/>
          <p:nvPr/>
        </p:nvSpPr>
        <p:spPr>
          <a:xfrm>
            <a:off x="1402998" y="3291191"/>
            <a:ext cx="685800" cy="369332"/>
          </a:xfrm>
          <a:prstGeom prst="rect">
            <a:avLst/>
          </a:prstGeom>
          <a:noFill/>
        </p:spPr>
        <p:txBody>
          <a:bodyPr wrap="square" rtlCol="0">
            <a:spAutoFit/>
          </a:bodyPr>
          <a:lstStyle/>
          <a:p>
            <a:r>
              <a:rPr lang="en-SG" dirty="0">
                <a:solidFill>
                  <a:srgbClr val="131313"/>
                </a:solidFill>
                <a:highlight>
                  <a:srgbClr val="FFFF99"/>
                </a:highlight>
              </a:rPr>
              <a:t>T21</a:t>
            </a:r>
          </a:p>
        </p:txBody>
      </p:sp>
      <p:sp>
        <p:nvSpPr>
          <p:cNvPr id="37" name="TextBox 36">
            <a:extLst>
              <a:ext uri="{FF2B5EF4-FFF2-40B4-BE49-F238E27FC236}">
                <a16:creationId xmlns:a16="http://schemas.microsoft.com/office/drawing/2014/main" id="{35052597-D2BA-4A40-9D13-CA04F9B79AC9}"/>
              </a:ext>
            </a:extLst>
          </p:cNvPr>
          <p:cNvSpPr txBox="1"/>
          <p:nvPr/>
        </p:nvSpPr>
        <p:spPr>
          <a:xfrm>
            <a:off x="2850798" y="3288821"/>
            <a:ext cx="685800" cy="369332"/>
          </a:xfrm>
          <a:prstGeom prst="rect">
            <a:avLst/>
          </a:prstGeom>
          <a:noFill/>
        </p:spPr>
        <p:txBody>
          <a:bodyPr wrap="square" rtlCol="0">
            <a:spAutoFit/>
          </a:bodyPr>
          <a:lstStyle/>
          <a:p>
            <a:r>
              <a:rPr lang="en-SG" dirty="0">
                <a:solidFill>
                  <a:srgbClr val="131313"/>
                </a:solidFill>
                <a:highlight>
                  <a:srgbClr val="FFFF99"/>
                </a:highlight>
              </a:rPr>
              <a:t>T22</a:t>
            </a:r>
          </a:p>
        </p:txBody>
      </p:sp>
      <p:sp>
        <p:nvSpPr>
          <p:cNvPr id="38" name="TextBox 37">
            <a:extLst>
              <a:ext uri="{FF2B5EF4-FFF2-40B4-BE49-F238E27FC236}">
                <a16:creationId xmlns:a16="http://schemas.microsoft.com/office/drawing/2014/main" id="{8785DE1E-620B-4640-802B-5797AB1B6DBF}"/>
              </a:ext>
            </a:extLst>
          </p:cNvPr>
          <p:cNvSpPr txBox="1"/>
          <p:nvPr/>
        </p:nvSpPr>
        <p:spPr>
          <a:xfrm>
            <a:off x="4298598" y="3288821"/>
            <a:ext cx="685800" cy="369332"/>
          </a:xfrm>
          <a:prstGeom prst="rect">
            <a:avLst/>
          </a:prstGeom>
          <a:noFill/>
        </p:spPr>
        <p:txBody>
          <a:bodyPr wrap="square" rtlCol="0">
            <a:spAutoFit/>
          </a:bodyPr>
          <a:lstStyle/>
          <a:p>
            <a:r>
              <a:rPr lang="en-SG" dirty="0">
                <a:solidFill>
                  <a:srgbClr val="131313"/>
                </a:solidFill>
                <a:highlight>
                  <a:srgbClr val="FFFF99"/>
                </a:highlight>
              </a:rPr>
              <a:t>T23</a:t>
            </a:r>
          </a:p>
        </p:txBody>
      </p:sp>
      <p:sp>
        <p:nvSpPr>
          <p:cNvPr id="39" name="TextBox 38">
            <a:extLst>
              <a:ext uri="{FF2B5EF4-FFF2-40B4-BE49-F238E27FC236}">
                <a16:creationId xmlns:a16="http://schemas.microsoft.com/office/drawing/2014/main" id="{11C9DF98-89B5-42C2-A1BB-961B855C45B3}"/>
              </a:ext>
            </a:extLst>
          </p:cNvPr>
          <p:cNvSpPr txBox="1"/>
          <p:nvPr/>
        </p:nvSpPr>
        <p:spPr>
          <a:xfrm>
            <a:off x="7270398" y="3288821"/>
            <a:ext cx="685800" cy="369332"/>
          </a:xfrm>
          <a:prstGeom prst="rect">
            <a:avLst/>
          </a:prstGeom>
          <a:noFill/>
        </p:spPr>
        <p:txBody>
          <a:bodyPr wrap="square" rtlCol="0">
            <a:spAutoFit/>
          </a:bodyPr>
          <a:lstStyle/>
          <a:p>
            <a:r>
              <a:rPr lang="en-SG" dirty="0">
                <a:solidFill>
                  <a:srgbClr val="131313"/>
                </a:solidFill>
                <a:highlight>
                  <a:srgbClr val="FFFF99"/>
                </a:highlight>
              </a:rPr>
              <a:t>T2N</a:t>
            </a:r>
          </a:p>
        </p:txBody>
      </p:sp>
      <p:sp>
        <p:nvSpPr>
          <p:cNvPr id="40" name="TextBox 39">
            <a:extLst>
              <a:ext uri="{FF2B5EF4-FFF2-40B4-BE49-F238E27FC236}">
                <a16:creationId xmlns:a16="http://schemas.microsoft.com/office/drawing/2014/main" id="{D370B74C-1035-477F-99BD-4E1CDBF3887B}"/>
              </a:ext>
            </a:extLst>
          </p:cNvPr>
          <p:cNvSpPr txBox="1"/>
          <p:nvPr/>
        </p:nvSpPr>
        <p:spPr>
          <a:xfrm>
            <a:off x="1402998" y="4792440"/>
            <a:ext cx="685800" cy="369332"/>
          </a:xfrm>
          <a:prstGeom prst="rect">
            <a:avLst/>
          </a:prstGeom>
          <a:noFill/>
        </p:spPr>
        <p:txBody>
          <a:bodyPr wrap="square" rtlCol="0">
            <a:spAutoFit/>
          </a:bodyPr>
          <a:lstStyle/>
          <a:p>
            <a:r>
              <a:rPr lang="en-SG" dirty="0">
                <a:solidFill>
                  <a:srgbClr val="131313"/>
                </a:solidFill>
                <a:highlight>
                  <a:srgbClr val="FFFF99"/>
                </a:highlight>
              </a:rPr>
              <a:t>T31</a:t>
            </a:r>
          </a:p>
        </p:txBody>
      </p:sp>
      <p:sp>
        <p:nvSpPr>
          <p:cNvPr id="41" name="TextBox 40">
            <a:extLst>
              <a:ext uri="{FF2B5EF4-FFF2-40B4-BE49-F238E27FC236}">
                <a16:creationId xmlns:a16="http://schemas.microsoft.com/office/drawing/2014/main" id="{070A0E35-5CBD-414F-A5C1-F85AA32B499B}"/>
              </a:ext>
            </a:extLst>
          </p:cNvPr>
          <p:cNvSpPr txBox="1"/>
          <p:nvPr/>
        </p:nvSpPr>
        <p:spPr>
          <a:xfrm>
            <a:off x="2850798" y="4770090"/>
            <a:ext cx="685800" cy="369332"/>
          </a:xfrm>
          <a:prstGeom prst="rect">
            <a:avLst/>
          </a:prstGeom>
          <a:noFill/>
        </p:spPr>
        <p:txBody>
          <a:bodyPr wrap="square" rtlCol="0">
            <a:spAutoFit/>
          </a:bodyPr>
          <a:lstStyle/>
          <a:p>
            <a:r>
              <a:rPr lang="en-SG" dirty="0">
                <a:solidFill>
                  <a:srgbClr val="131313"/>
                </a:solidFill>
                <a:highlight>
                  <a:srgbClr val="FFFF99"/>
                </a:highlight>
              </a:rPr>
              <a:t>T32</a:t>
            </a:r>
          </a:p>
        </p:txBody>
      </p:sp>
      <p:sp>
        <p:nvSpPr>
          <p:cNvPr id="42" name="TextBox 41">
            <a:extLst>
              <a:ext uri="{FF2B5EF4-FFF2-40B4-BE49-F238E27FC236}">
                <a16:creationId xmlns:a16="http://schemas.microsoft.com/office/drawing/2014/main" id="{2E3A57A1-4E08-4AE9-8F9F-2FEAD7354247}"/>
              </a:ext>
            </a:extLst>
          </p:cNvPr>
          <p:cNvSpPr txBox="1"/>
          <p:nvPr/>
        </p:nvSpPr>
        <p:spPr>
          <a:xfrm>
            <a:off x="4298598" y="4775266"/>
            <a:ext cx="685800" cy="369332"/>
          </a:xfrm>
          <a:prstGeom prst="rect">
            <a:avLst/>
          </a:prstGeom>
          <a:noFill/>
        </p:spPr>
        <p:txBody>
          <a:bodyPr wrap="square" rtlCol="0">
            <a:spAutoFit/>
          </a:bodyPr>
          <a:lstStyle/>
          <a:p>
            <a:r>
              <a:rPr lang="en-SG" dirty="0">
                <a:solidFill>
                  <a:srgbClr val="131313"/>
                </a:solidFill>
                <a:highlight>
                  <a:srgbClr val="FFFF99"/>
                </a:highlight>
              </a:rPr>
              <a:t>T33</a:t>
            </a:r>
          </a:p>
        </p:txBody>
      </p:sp>
      <p:sp>
        <p:nvSpPr>
          <p:cNvPr id="43" name="TextBox 42">
            <a:extLst>
              <a:ext uri="{FF2B5EF4-FFF2-40B4-BE49-F238E27FC236}">
                <a16:creationId xmlns:a16="http://schemas.microsoft.com/office/drawing/2014/main" id="{DA53D31C-181B-4C96-86D4-734E45E7719B}"/>
              </a:ext>
            </a:extLst>
          </p:cNvPr>
          <p:cNvSpPr txBox="1"/>
          <p:nvPr/>
        </p:nvSpPr>
        <p:spPr>
          <a:xfrm>
            <a:off x="7232298" y="4770090"/>
            <a:ext cx="685800" cy="369332"/>
          </a:xfrm>
          <a:prstGeom prst="rect">
            <a:avLst/>
          </a:prstGeom>
          <a:noFill/>
        </p:spPr>
        <p:txBody>
          <a:bodyPr wrap="square" rtlCol="0">
            <a:spAutoFit/>
          </a:bodyPr>
          <a:lstStyle/>
          <a:p>
            <a:r>
              <a:rPr lang="en-SG" dirty="0">
                <a:solidFill>
                  <a:srgbClr val="131313"/>
                </a:solidFill>
                <a:highlight>
                  <a:srgbClr val="FFFF99"/>
                </a:highlight>
              </a:rPr>
              <a:t>T3N</a:t>
            </a:r>
          </a:p>
        </p:txBody>
      </p:sp>
      <p:sp>
        <p:nvSpPr>
          <p:cNvPr id="44" name="TextBox 43">
            <a:extLst>
              <a:ext uri="{FF2B5EF4-FFF2-40B4-BE49-F238E27FC236}">
                <a16:creationId xmlns:a16="http://schemas.microsoft.com/office/drawing/2014/main" id="{1D70BDB9-20A8-42E9-94D3-D1E20EC59404}"/>
              </a:ext>
            </a:extLst>
          </p:cNvPr>
          <p:cNvSpPr txBox="1"/>
          <p:nvPr/>
        </p:nvSpPr>
        <p:spPr>
          <a:xfrm>
            <a:off x="611560" y="5774882"/>
            <a:ext cx="8013571" cy="369332"/>
          </a:xfrm>
          <a:prstGeom prst="rect">
            <a:avLst/>
          </a:prstGeom>
          <a:noFill/>
        </p:spPr>
        <p:txBody>
          <a:bodyPr wrap="square" rtlCol="0">
            <a:spAutoFit/>
          </a:bodyPr>
          <a:lstStyle/>
          <a:p>
            <a:r>
              <a:rPr lang="en-US" dirty="0"/>
              <a:t>Global Shutter is used for pixel readout for saliency detection in a frame</a:t>
            </a:r>
            <a:endParaRPr lang="en-SG" dirty="0"/>
          </a:p>
        </p:txBody>
      </p:sp>
    </p:spTree>
    <p:extLst>
      <p:ext uri="{BB962C8B-B14F-4D97-AF65-F5344CB8AC3E}">
        <p14:creationId xmlns:p14="http://schemas.microsoft.com/office/powerpoint/2010/main" val="212787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Notes and Suggestions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60</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Open discussion</a:t>
            </a:r>
            <a:endParaRPr lang="en-US" i="1" dirty="0"/>
          </a:p>
        </p:txBody>
      </p:sp>
    </p:spTree>
    <p:extLst>
      <p:ext uri="{BB962C8B-B14F-4D97-AF65-F5344CB8AC3E}">
        <p14:creationId xmlns:p14="http://schemas.microsoft.com/office/powerpoint/2010/main" val="12195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Awards</a:t>
            </a:r>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61</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List of External Awards for Research at International Level in “Evidence” sheet in </a:t>
            </a:r>
            <a:r>
              <a:rPr lang="en-US" dirty="0" smtClean="0"/>
              <a:t>“Project-Tracking_Template.xlsx</a:t>
            </a:r>
            <a:r>
              <a:rPr lang="en-US" dirty="0"/>
              <a:t>”</a:t>
            </a:r>
          </a:p>
          <a:p>
            <a:pPr lvl="1"/>
            <a:r>
              <a:rPr lang="en-US" dirty="0">
                <a:solidFill>
                  <a:schemeClr val="bg1">
                    <a:lumMod val="95000"/>
                  </a:schemeClr>
                </a:solidFill>
              </a:rPr>
              <a:t>… (accumulate over the years, highlight new in red)</a:t>
            </a:r>
          </a:p>
        </p:txBody>
      </p:sp>
    </p:spTree>
    <p:extLst>
      <p:ext uri="{BB962C8B-B14F-4D97-AF65-F5344CB8AC3E}">
        <p14:creationId xmlns:p14="http://schemas.microsoft.com/office/powerpoint/2010/main" val="38712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smtClean="0"/>
              <a:t>Patents</a:t>
            </a:r>
            <a:endParaRPr lang="en-US" sz="3600" dirty="0"/>
          </a:p>
        </p:txBody>
      </p:sp>
      <p:sp>
        <p:nvSpPr>
          <p:cNvPr id="5" name="Content Placeholder 4"/>
          <p:cNvSpPr txBox="1">
            <a:spLocks/>
          </p:cNvSpPr>
          <p:nvPr/>
        </p:nvSpPr>
        <p:spPr>
          <a:xfrm>
            <a:off x="394409" y="569524"/>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62</a:t>
            </a:fld>
            <a:endParaRPr lang="en-SG"/>
          </a:p>
        </p:txBody>
      </p:sp>
      <p:sp>
        <p:nvSpPr>
          <p:cNvPr id="9" name="Content Placeholder 4"/>
          <p:cNvSpPr txBox="1">
            <a:spLocks/>
          </p:cNvSpPr>
          <p:nvPr/>
        </p:nvSpPr>
        <p:spPr>
          <a:xfrm>
            <a:off x="575441" y="642791"/>
            <a:ext cx="7993117" cy="3769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List of Patents Disclosures/Filed/Granted/Commercialized in “Evidence” sheet in </a:t>
            </a:r>
            <a:r>
              <a:rPr lang="en-US" dirty="0" smtClean="0"/>
              <a:t>“Project-Tracking_Template.xlsx</a:t>
            </a:r>
            <a:r>
              <a:rPr lang="en-US" dirty="0"/>
              <a:t>”</a:t>
            </a:r>
          </a:p>
          <a:p>
            <a:pPr lvl="1"/>
            <a:r>
              <a:rPr lang="en-US" dirty="0">
                <a:solidFill>
                  <a:schemeClr val="bg1">
                    <a:lumMod val="95000"/>
                  </a:schemeClr>
                </a:solidFill>
              </a:rPr>
              <a:t>Invention disclosures: … (accumulate over the years, highlight new in red)</a:t>
            </a:r>
          </a:p>
          <a:p>
            <a:pPr lvl="1"/>
            <a:r>
              <a:rPr lang="en-US" dirty="0">
                <a:solidFill>
                  <a:schemeClr val="bg1">
                    <a:lumMod val="95000"/>
                  </a:schemeClr>
                </a:solidFill>
              </a:rPr>
              <a:t>Patents filed: … (accumulate over the years, highlight new in red)</a:t>
            </a:r>
          </a:p>
          <a:p>
            <a:pPr lvl="1"/>
            <a:r>
              <a:rPr lang="en-US" dirty="0">
                <a:solidFill>
                  <a:schemeClr val="bg1">
                    <a:lumMod val="95000"/>
                  </a:schemeClr>
                </a:solidFill>
              </a:rPr>
              <a:t>Patents granted: … (accumulate over the years, highlight new in red)</a:t>
            </a:r>
          </a:p>
          <a:p>
            <a:pPr lvl="1"/>
            <a:r>
              <a:rPr lang="en-US" dirty="0">
                <a:solidFill>
                  <a:schemeClr val="bg1">
                    <a:lumMod val="95000"/>
                  </a:schemeClr>
                </a:solidFill>
              </a:rPr>
              <a:t>Patents commercialized: … (accumulate over the years, highlight new in red)</a:t>
            </a:r>
          </a:p>
        </p:txBody>
      </p:sp>
    </p:spTree>
    <p:extLst>
      <p:ext uri="{BB962C8B-B14F-4D97-AF65-F5344CB8AC3E}">
        <p14:creationId xmlns:p14="http://schemas.microsoft.com/office/powerpoint/2010/main" val="32336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7</a:t>
            </a:fld>
            <a:endParaRPr lang="en-SG"/>
          </a:p>
        </p:txBody>
      </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t>Tiling (Spatial Averaging)</a:t>
            </a:r>
            <a:endParaRPr lang="en-US" sz="2800" dirty="0">
              <a:latin typeface="+mj-lt"/>
            </a:endParaRPr>
          </a:p>
        </p:txBody>
      </p:sp>
      <p:sp>
        <p:nvSpPr>
          <p:cNvPr id="44" name="TextBox 43">
            <a:extLst>
              <a:ext uri="{FF2B5EF4-FFF2-40B4-BE49-F238E27FC236}">
                <a16:creationId xmlns:a16="http://schemas.microsoft.com/office/drawing/2014/main" id="{1D70BDB9-20A8-42E9-94D3-D1E20EC59404}"/>
              </a:ext>
            </a:extLst>
          </p:cNvPr>
          <p:cNvSpPr txBox="1"/>
          <p:nvPr/>
        </p:nvSpPr>
        <p:spPr>
          <a:xfrm>
            <a:off x="539553" y="5767786"/>
            <a:ext cx="8280920" cy="646331"/>
          </a:xfrm>
          <a:prstGeom prst="rect">
            <a:avLst/>
          </a:prstGeom>
          <a:noFill/>
        </p:spPr>
        <p:txBody>
          <a:bodyPr wrap="square" rtlCol="0">
            <a:spAutoFit/>
          </a:bodyPr>
          <a:lstStyle/>
          <a:p>
            <a:r>
              <a:rPr lang="en-US" dirty="0"/>
              <a:t>Tiling (Spatial Averaging) is used to subsample the image before background subtraction to limit the number of comparisons as well as to limit the effect of noise.</a:t>
            </a:r>
            <a:endParaRPr lang="en-SG" dirty="0"/>
          </a:p>
        </p:txBody>
      </p:sp>
      <p:graphicFrame>
        <p:nvGraphicFramePr>
          <p:cNvPr id="22" name="Table 5">
            <a:extLst>
              <a:ext uri="{FF2B5EF4-FFF2-40B4-BE49-F238E27FC236}">
                <a16:creationId xmlns:a16="http://schemas.microsoft.com/office/drawing/2014/main" id="{619C55B6-A728-41C3-B149-BCAB3C214BA8}"/>
              </a:ext>
            </a:extLst>
          </p:cNvPr>
          <p:cNvGraphicFramePr>
            <a:graphicFrameLocks noGrp="1"/>
          </p:cNvGraphicFramePr>
          <p:nvPr>
            <p:extLst/>
          </p:nvPr>
        </p:nvGraphicFramePr>
        <p:xfrm>
          <a:off x="869598" y="1260827"/>
          <a:ext cx="4495800" cy="4450080"/>
        </p:xfrm>
        <a:graphic>
          <a:graphicData uri="http://schemas.openxmlformats.org/drawingml/2006/table">
            <a:tbl>
              <a:tblPr firstRow="1" bandRow="1">
                <a:tableStyleId>{5C22544A-7EE6-4342-B048-85BDC9FD1C3A}</a:tableStyleId>
              </a:tblPr>
              <a:tblGrid>
                <a:gridCol w="374650">
                  <a:extLst>
                    <a:ext uri="{9D8B030D-6E8A-4147-A177-3AD203B41FA5}">
                      <a16:colId xmlns:a16="http://schemas.microsoft.com/office/drawing/2014/main" val="3224236969"/>
                    </a:ext>
                  </a:extLst>
                </a:gridCol>
                <a:gridCol w="374650">
                  <a:extLst>
                    <a:ext uri="{9D8B030D-6E8A-4147-A177-3AD203B41FA5}">
                      <a16:colId xmlns:a16="http://schemas.microsoft.com/office/drawing/2014/main" val="997506428"/>
                    </a:ext>
                  </a:extLst>
                </a:gridCol>
                <a:gridCol w="374650">
                  <a:extLst>
                    <a:ext uri="{9D8B030D-6E8A-4147-A177-3AD203B41FA5}">
                      <a16:colId xmlns:a16="http://schemas.microsoft.com/office/drawing/2014/main" val="2296201990"/>
                    </a:ext>
                  </a:extLst>
                </a:gridCol>
                <a:gridCol w="374650">
                  <a:extLst>
                    <a:ext uri="{9D8B030D-6E8A-4147-A177-3AD203B41FA5}">
                      <a16:colId xmlns:a16="http://schemas.microsoft.com/office/drawing/2014/main" val="1090624931"/>
                    </a:ext>
                  </a:extLst>
                </a:gridCol>
                <a:gridCol w="374650">
                  <a:extLst>
                    <a:ext uri="{9D8B030D-6E8A-4147-A177-3AD203B41FA5}">
                      <a16:colId xmlns:a16="http://schemas.microsoft.com/office/drawing/2014/main" val="3419421242"/>
                    </a:ext>
                  </a:extLst>
                </a:gridCol>
                <a:gridCol w="374650">
                  <a:extLst>
                    <a:ext uri="{9D8B030D-6E8A-4147-A177-3AD203B41FA5}">
                      <a16:colId xmlns:a16="http://schemas.microsoft.com/office/drawing/2014/main" val="3307389152"/>
                    </a:ext>
                  </a:extLst>
                </a:gridCol>
                <a:gridCol w="374650">
                  <a:extLst>
                    <a:ext uri="{9D8B030D-6E8A-4147-A177-3AD203B41FA5}">
                      <a16:colId xmlns:a16="http://schemas.microsoft.com/office/drawing/2014/main" val="207776108"/>
                    </a:ext>
                  </a:extLst>
                </a:gridCol>
                <a:gridCol w="374650">
                  <a:extLst>
                    <a:ext uri="{9D8B030D-6E8A-4147-A177-3AD203B41FA5}">
                      <a16:colId xmlns:a16="http://schemas.microsoft.com/office/drawing/2014/main" val="3969794654"/>
                    </a:ext>
                  </a:extLst>
                </a:gridCol>
                <a:gridCol w="374650">
                  <a:extLst>
                    <a:ext uri="{9D8B030D-6E8A-4147-A177-3AD203B41FA5}">
                      <a16:colId xmlns:a16="http://schemas.microsoft.com/office/drawing/2014/main" val="4095364271"/>
                    </a:ext>
                  </a:extLst>
                </a:gridCol>
                <a:gridCol w="374650">
                  <a:extLst>
                    <a:ext uri="{9D8B030D-6E8A-4147-A177-3AD203B41FA5}">
                      <a16:colId xmlns:a16="http://schemas.microsoft.com/office/drawing/2014/main" val="3639815578"/>
                    </a:ext>
                  </a:extLst>
                </a:gridCol>
                <a:gridCol w="374650">
                  <a:extLst>
                    <a:ext uri="{9D8B030D-6E8A-4147-A177-3AD203B41FA5}">
                      <a16:colId xmlns:a16="http://schemas.microsoft.com/office/drawing/2014/main" val="4088776688"/>
                    </a:ext>
                  </a:extLst>
                </a:gridCol>
                <a:gridCol w="374650">
                  <a:extLst>
                    <a:ext uri="{9D8B030D-6E8A-4147-A177-3AD203B41FA5}">
                      <a16:colId xmlns:a16="http://schemas.microsoft.com/office/drawing/2014/main" val="121584490"/>
                    </a:ext>
                  </a:extLst>
                </a:gridCol>
              </a:tblGrid>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67427861"/>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685613833"/>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3793368530"/>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2155775319"/>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118157777"/>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721591556"/>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656718626"/>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006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951991000"/>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805948386"/>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773466868"/>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463803593"/>
                  </a:ext>
                </a:extLst>
              </a:tr>
              <a:tr h="370840">
                <a:tc>
                  <a:txBody>
                    <a:bodyPr/>
                    <a:lstStyle/>
                    <a:p>
                      <a:endParaRPr lang="en-SG"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3878607"/>
                  </a:ext>
                </a:extLst>
              </a:tr>
            </a:tbl>
          </a:graphicData>
        </a:graphic>
      </p:graphicFrame>
      <p:graphicFrame>
        <p:nvGraphicFramePr>
          <p:cNvPr id="23" name="Table 8">
            <a:extLst>
              <a:ext uri="{FF2B5EF4-FFF2-40B4-BE49-F238E27FC236}">
                <a16:creationId xmlns:a16="http://schemas.microsoft.com/office/drawing/2014/main" id="{D6ACA05D-F348-4141-9FFE-14A1EE2FD7A0}"/>
              </a:ext>
            </a:extLst>
          </p:cNvPr>
          <p:cNvGraphicFramePr>
            <a:graphicFrameLocks noGrp="1"/>
          </p:cNvGraphicFramePr>
          <p:nvPr>
            <p:extLst/>
          </p:nvPr>
        </p:nvGraphicFramePr>
        <p:xfrm>
          <a:off x="6716216" y="1260826"/>
          <a:ext cx="1600200" cy="4450080"/>
        </p:xfrm>
        <a:graphic>
          <a:graphicData uri="http://schemas.openxmlformats.org/drawingml/2006/table">
            <a:tbl>
              <a:tblPr firstRow="1" bandRow="1">
                <a:tableStyleId>{5C22544A-7EE6-4342-B048-85BDC9FD1C3A}</a:tableStyleId>
              </a:tblPr>
              <a:tblGrid>
                <a:gridCol w="400050">
                  <a:extLst>
                    <a:ext uri="{9D8B030D-6E8A-4147-A177-3AD203B41FA5}">
                      <a16:colId xmlns:a16="http://schemas.microsoft.com/office/drawing/2014/main" val="1515135595"/>
                    </a:ext>
                  </a:extLst>
                </a:gridCol>
                <a:gridCol w="400050">
                  <a:extLst>
                    <a:ext uri="{9D8B030D-6E8A-4147-A177-3AD203B41FA5}">
                      <a16:colId xmlns:a16="http://schemas.microsoft.com/office/drawing/2014/main" val="2229043315"/>
                    </a:ext>
                  </a:extLst>
                </a:gridCol>
                <a:gridCol w="400050">
                  <a:extLst>
                    <a:ext uri="{9D8B030D-6E8A-4147-A177-3AD203B41FA5}">
                      <a16:colId xmlns:a16="http://schemas.microsoft.com/office/drawing/2014/main" val="1123298136"/>
                    </a:ext>
                  </a:extLst>
                </a:gridCol>
                <a:gridCol w="400050">
                  <a:extLst>
                    <a:ext uri="{9D8B030D-6E8A-4147-A177-3AD203B41FA5}">
                      <a16:colId xmlns:a16="http://schemas.microsoft.com/office/drawing/2014/main" val="2837433845"/>
                    </a:ext>
                  </a:extLst>
                </a:gridCol>
              </a:tblGrid>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789621090"/>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22074353"/>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6963159"/>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36982118"/>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725256510"/>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089753953"/>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89973255"/>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3477695"/>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736740533"/>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3874819468"/>
                  </a:ext>
                </a:extLst>
              </a:tr>
              <a:tr h="370840">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3846068353"/>
                  </a:ext>
                </a:extLst>
              </a:tr>
              <a:tr h="370840">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3520642688"/>
                  </a:ext>
                </a:extLst>
              </a:tr>
            </a:tbl>
          </a:graphicData>
        </a:graphic>
      </p:graphicFrame>
      <p:cxnSp>
        <p:nvCxnSpPr>
          <p:cNvPr id="24" name="Straight Connector 23">
            <a:extLst>
              <a:ext uri="{FF2B5EF4-FFF2-40B4-BE49-F238E27FC236}">
                <a16:creationId xmlns:a16="http://schemas.microsoft.com/office/drawing/2014/main" id="{FB56997E-C65D-41D5-8AF9-5153E09429C8}"/>
              </a:ext>
            </a:extLst>
          </p:cNvPr>
          <p:cNvCxnSpPr>
            <a:cxnSpLocks/>
            <a:stCxn id="22" idx="3"/>
            <a:endCxn id="23" idx="1"/>
          </p:cNvCxnSpPr>
          <p:nvPr/>
        </p:nvCxnSpPr>
        <p:spPr bwMode="auto">
          <a:xfrm flipV="1">
            <a:off x="5365398" y="3485866"/>
            <a:ext cx="1350818" cy="1"/>
          </a:xfrm>
          <a:prstGeom prst="line">
            <a:avLst/>
          </a:prstGeom>
          <a:ln w="31750" cmpd="sng">
            <a:solidFill>
              <a:schemeClr val="accent4">
                <a:lumMod val="60000"/>
                <a:lumOff val="40000"/>
                <a:alpha val="82000"/>
              </a:schemeClr>
            </a:solidFill>
            <a:prstDash val="sysDash"/>
            <a:headEnd type="none" w="med" len="med"/>
            <a:tailEnd type="non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07D0F1F-B6EF-4039-A1C4-AED714907280}"/>
              </a:ext>
            </a:extLst>
          </p:cNvPr>
          <p:cNvSpPr txBox="1"/>
          <p:nvPr/>
        </p:nvSpPr>
        <p:spPr>
          <a:xfrm>
            <a:off x="1402998" y="1843391"/>
            <a:ext cx="685800" cy="369332"/>
          </a:xfrm>
          <a:prstGeom prst="rect">
            <a:avLst/>
          </a:prstGeom>
          <a:noFill/>
        </p:spPr>
        <p:txBody>
          <a:bodyPr wrap="square" rtlCol="0">
            <a:spAutoFit/>
          </a:bodyPr>
          <a:lstStyle/>
          <a:p>
            <a:r>
              <a:rPr lang="en-SG" dirty="0">
                <a:solidFill>
                  <a:srgbClr val="131313"/>
                </a:solidFill>
                <a:highlight>
                  <a:srgbClr val="FFFF99"/>
                </a:highlight>
              </a:rPr>
              <a:t>T11</a:t>
            </a:r>
          </a:p>
        </p:txBody>
      </p:sp>
      <p:sp>
        <p:nvSpPr>
          <p:cNvPr id="26" name="TextBox 25">
            <a:extLst>
              <a:ext uri="{FF2B5EF4-FFF2-40B4-BE49-F238E27FC236}">
                <a16:creationId xmlns:a16="http://schemas.microsoft.com/office/drawing/2014/main" id="{98DDB6DE-F3C0-40A0-A2BB-35C89F5543B2}"/>
              </a:ext>
            </a:extLst>
          </p:cNvPr>
          <p:cNvSpPr txBox="1"/>
          <p:nvPr/>
        </p:nvSpPr>
        <p:spPr>
          <a:xfrm>
            <a:off x="2850798" y="1843391"/>
            <a:ext cx="685800" cy="369332"/>
          </a:xfrm>
          <a:prstGeom prst="rect">
            <a:avLst/>
          </a:prstGeom>
          <a:noFill/>
        </p:spPr>
        <p:txBody>
          <a:bodyPr wrap="square" rtlCol="0">
            <a:spAutoFit/>
          </a:bodyPr>
          <a:lstStyle/>
          <a:p>
            <a:r>
              <a:rPr lang="en-SG" dirty="0">
                <a:solidFill>
                  <a:srgbClr val="131313"/>
                </a:solidFill>
                <a:highlight>
                  <a:srgbClr val="FFFF99"/>
                </a:highlight>
              </a:rPr>
              <a:t>T12</a:t>
            </a:r>
          </a:p>
        </p:txBody>
      </p:sp>
      <p:sp>
        <p:nvSpPr>
          <p:cNvPr id="27" name="TextBox 26">
            <a:extLst>
              <a:ext uri="{FF2B5EF4-FFF2-40B4-BE49-F238E27FC236}">
                <a16:creationId xmlns:a16="http://schemas.microsoft.com/office/drawing/2014/main" id="{F7B8F8B2-86D3-4BF2-A2CF-9F221DC59E47}"/>
              </a:ext>
            </a:extLst>
          </p:cNvPr>
          <p:cNvSpPr txBox="1"/>
          <p:nvPr/>
        </p:nvSpPr>
        <p:spPr>
          <a:xfrm>
            <a:off x="4298598" y="1843391"/>
            <a:ext cx="685800" cy="369332"/>
          </a:xfrm>
          <a:prstGeom prst="rect">
            <a:avLst/>
          </a:prstGeom>
          <a:noFill/>
        </p:spPr>
        <p:txBody>
          <a:bodyPr wrap="square" rtlCol="0">
            <a:spAutoFit/>
          </a:bodyPr>
          <a:lstStyle/>
          <a:p>
            <a:r>
              <a:rPr lang="en-SG" dirty="0">
                <a:solidFill>
                  <a:srgbClr val="131313"/>
                </a:solidFill>
                <a:highlight>
                  <a:srgbClr val="FFFF99"/>
                </a:highlight>
              </a:rPr>
              <a:t>T13</a:t>
            </a:r>
          </a:p>
        </p:txBody>
      </p:sp>
      <p:sp>
        <p:nvSpPr>
          <p:cNvPr id="28" name="TextBox 27">
            <a:extLst>
              <a:ext uri="{FF2B5EF4-FFF2-40B4-BE49-F238E27FC236}">
                <a16:creationId xmlns:a16="http://schemas.microsoft.com/office/drawing/2014/main" id="{F0D1DA01-45F1-41DB-AB5D-24DAB37F5840}"/>
              </a:ext>
            </a:extLst>
          </p:cNvPr>
          <p:cNvSpPr txBox="1"/>
          <p:nvPr/>
        </p:nvSpPr>
        <p:spPr>
          <a:xfrm>
            <a:off x="7270398" y="1843391"/>
            <a:ext cx="685800" cy="369332"/>
          </a:xfrm>
          <a:prstGeom prst="rect">
            <a:avLst/>
          </a:prstGeom>
          <a:noFill/>
        </p:spPr>
        <p:txBody>
          <a:bodyPr wrap="square" rtlCol="0">
            <a:spAutoFit/>
          </a:bodyPr>
          <a:lstStyle/>
          <a:p>
            <a:r>
              <a:rPr lang="en-SG" dirty="0">
                <a:solidFill>
                  <a:srgbClr val="131313"/>
                </a:solidFill>
                <a:highlight>
                  <a:srgbClr val="FFFF99"/>
                </a:highlight>
              </a:rPr>
              <a:t>T1N</a:t>
            </a:r>
          </a:p>
        </p:txBody>
      </p:sp>
      <p:sp>
        <p:nvSpPr>
          <p:cNvPr id="45" name="TextBox 44">
            <a:extLst>
              <a:ext uri="{FF2B5EF4-FFF2-40B4-BE49-F238E27FC236}">
                <a16:creationId xmlns:a16="http://schemas.microsoft.com/office/drawing/2014/main" id="{0CC3E8E9-CED7-4E63-AA9A-B356114D1864}"/>
              </a:ext>
            </a:extLst>
          </p:cNvPr>
          <p:cNvSpPr txBox="1"/>
          <p:nvPr/>
        </p:nvSpPr>
        <p:spPr>
          <a:xfrm>
            <a:off x="1402998" y="3291191"/>
            <a:ext cx="685800" cy="369332"/>
          </a:xfrm>
          <a:prstGeom prst="rect">
            <a:avLst/>
          </a:prstGeom>
          <a:noFill/>
        </p:spPr>
        <p:txBody>
          <a:bodyPr wrap="square" rtlCol="0">
            <a:spAutoFit/>
          </a:bodyPr>
          <a:lstStyle/>
          <a:p>
            <a:r>
              <a:rPr lang="en-SG" dirty="0">
                <a:solidFill>
                  <a:srgbClr val="131313"/>
                </a:solidFill>
                <a:highlight>
                  <a:srgbClr val="FFFF99"/>
                </a:highlight>
              </a:rPr>
              <a:t>T21</a:t>
            </a:r>
          </a:p>
        </p:txBody>
      </p:sp>
      <p:sp>
        <p:nvSpPr>
          <p:cNvPr id="46" name="TextBox 45">
            <a:extLst>
              <a:ext uri="{FF2B5EF4-FFF2-40B4-BE49-F238E27FC236}">
                <a16:creationId xmlns:a16="http://schemas.microsoft.com/office/drawing/2014/main" id="{076097FD-7C96-4D11-A566-9E39EB990E37}"/>
              </a:ext>
            </a:extLst>
          </p:cNvPr>
          <p:cNvSpPr txBox="1"/>
          <p:nvPr/>
        </p:nvSpPr>
        <p:spPr>
          <a:xfrm>
            <a:off x="2850798" y="3288821"/>
            <a:ext cx="685800" cy="369332"/>
          </a:xfrm>
          <a:prstGeom prst="rect">
            <a:avLst/>
          </a:prstGeom>
          <a:noFill/>
        </p:spPr>
        <p:txBody>
          <a:bodyPr wrap="square" rtlCol="0">
            <a:spAutoFit/>
          </a:bodyPr>
          <a:lstStyle/>
          <a:p>
            <a:r>
              <a:rPr lang="en-SG" dirty="0">
                <a:solidFill>
                  <a:srgbClr val="131313"/>
                </a:solidFill>
                <a:highlight>
                  <a:srgbClr val="FFFF99"/>
                </a:highlight>
              </a:rPr>
              <a:t>T22</a:t>
            </a:r>
          </a:p>
        </p:txBody>
      </p:sp>
      <p:sp>
        <p:nvSpPr>
          <p:cNvPr id="47" name="TextBox 46">
            <a:extLst>
              <a:ext uri="{FF2B5EF4-FFF2-40B4-BE49-F238E27FC236}">
                <a16:creationId xmlns:a16="http://schemas.microsoft.com/office/drawing/2014/main" id="{8E01DFFB-0A57-4B8B-8D63-17173711A1C6}"/>
              </a:ext>
            </a:extLst>
          </p:cNvPr>
          <p:cNvSpPr txBox="1"/>
          <p:nvPr/>
        </p:nvSpPr>
        <p:spPr>
          <a:xfrm>
            <a:off x="4298598" y="3288821"/>
            <a:ext cx="685800" cy="369332"/>
          </a:xfrm>
          <a:prstGeom prst="rect">
            <a:avLst/>
          </a:prstGeom>
          <a:noFill/>
        </p:spPr>
        <p:txBody>
          <a:bodyPr wrap="square" rtlCol="0">
            <a:spAutoFit/>
          </a:bodyPr>
          <a:lstStyle/>
          <a:p>
            <a:r>
              <a:rPr lang="en-SG" dirty="0">
                <a:solidFill>
                  <a:srgbClr val="131313"/>
                </a:solidFill>
                <a:highlight>
                  <a:srgbClr val="FFFF99"/>
                </a:highlight>
              </a:rPr>
              <a:t>T23</a:t>
            </a:r>
          </a:p>
        </p:txBody>
      </p:sp>
      <p:sp>
        <p:nvSpPr>
          <p:cNvPr id="48" name="TextBox 47">
            <a:extLst>
              <a:ext uri="{FF2B5EF4-FFF2-40B4-BE49-F238E27FC236}">
                <a16:creationId xmlns:a16="http://schemas.microsoft.com/office/drawing/2014/main" id="{B86C888A-4050-433B-9CC1-5BFE23519576}"/>
              </a:ext>
            </a:extLst>
          </p:cNvPr>
          <p:cNvSpPr txBox="1"/>
          <p:nvPr/>
        </p:nvSpPr>
        <p:spPr>
          <a:xfrm>
            <a:off x="7270398" y="3288821"/>
            <a:ext cx="685800" cy="369332"/>
          </a:xfrm>
          <a:prstGeom prst="rect">
            <a:avLst/>
          </a:prstGeom>
          <a:noFill/>
        </p:spPr>
        <p:txBody>
          <a:bodyPr wrap="square" rtlCol="0">
            <a:spAutoFit/>
          </a:bodyPr>
          <a:lstStyle/>
          <a:p>
            <a:r>
              <a:rPr lang="en-SG" dirty="0">
                <a:solidFill>
                  <a:srgbClr val="131313"/>
                </a:solidFill>
                <a:highlight>
                  <a:srgbClr val="FFFF99"/>
                </a:highlight>
              </a:rPr>
              <a:t>T2N</a:t>
            </a:r>
          </a:p>
        </p:txBody>
      </p:sp>
      <p:sp>
        <p:nvSpPr>
          <p:cNvPr id="49" name="TextBox 48">
            <a:extLst>
              <a:ext uri="{FF2B5EF4-FFF2-40B4-BE49-F238E27FC236}">
                <a16:creationId xmlns:a16="http://schemas.microsoft.com/office/drawing/2014/main" id="{F895F5CB-FC6C-49EA-B36B-D4B69668BE0F}"/>
              </a:ext>
            </a:extLst>
          </p:cNvPr>
          <p:cNvSpPr txBox="1"/>
          <p:nvPr/>
        </p:nvSpPr>
        <p:spPr>
          <a:xfrm>
            <a:off x="1402998" y="4792440"/>
            <a:ext cx="685800" cy="369332"/>
          </a:xfrm>
          <a:prstGeom prst="rect">
            <a:avLst/>
          </a:prstGeom>
          <a:noFill/>
        </p:spPr>
        <p:txBody>
          <a:bodyPr wrap="square" rtlCol="0">
            <a:spAutoFit/>
          </a:bodyPr>
          <a:lstStyle/>
          <a:p>
            <a:r>
              <a:rPr lang="en-SG" dirty="0">
                <a:solidFill>
                  <a:srgbClr val="131313"/>
                </a:solidFill>
                <a:highlight>
                  <a:srgbClr val="FFFF99"/>
                </a:highlight>
              </a:rPr>
              <a:t>T31</a:t>
            </a:r>
          </a:p>
        </p:txBody>
      </p:sp>
      <p:sp>
        <p:nvSpPr>
          <p:cNvPr id="50" name="TextBox 49">
            <a:extLst>
              <a:ext uri="{FF2B5EF4-FFF2-40B4-BE49-F238E27FC236}">
                <a16:creationId xmlns:a16="http://schemas.microsoft.com/office/drawing/2014/main" id="{24CAF4FA-693C-41F8-B393-E80FE814CE5F}"/>
              </a:ext>
            </a:extLst>
          </p:cNvPr>
          <p:cNvSpPr txBox="1"/>
          <p:nvPr/>
        </p:nvSpPr>
        <p:spPr>
          <a:xfrm>
            <a:off x="2850798" y="4770090"/>
            <a:ext cx="685800" cy="369332"/>
          </a:xfrm>
          <a:prstGeom prst="rect">
            <a:avLst/>
          </a:prstGeom>
          <a:noFill/>
        </p:spPr>
        <p:txBody>
          <a:bodyPr wrap="square" rtlCol="0">
            <a:spAutoFit/>
          </a:bodyPr>
          <a:lstStyle/>
          <a:p>
            <a:r>
              <a:rPr lang="en-SG" dirty="0">
                <a:solidFill>
                  <a:srgbClr val="131313"/>
                </a:solidFill>
                <a:highlight>
                  <a:srgbClr val="FFFF99"/>
                </a:highlight>
              </a:rPr>
              <a:t>T32</a:t>
            </a:r>
          </a:p>
        </p:txBody>
      </p:sp>
      <p:sp>
        <p:nvSpPr>
          <p:cNvPr id="51" name="TextBox 50">
            <a:extLst>
              <a:ext uri="{FF2B5EF4-FFF2-40B4-BE49-F238E27FC236}">
                <a16:creationId xmlns:a16="http://schemas.microsoft.com/office/drawing/2014/main" id="{DBA596B0-F17E-48C0-B05B-1526D76DA8A4}"/>
              </a:ext>
            </a:extLst>
          </p:cNvPr>
          <p:cNvSpPr txBox="1"/>
          <p:nvPr/>
        </p:nvSpPr>
        <p:spPr>
          <a:xfrm>
            <a:off x="4298598" y="4775266"/>
            <a:ext cx="685800" cy="369332"/>
          </a:xfrm>
          <a:prstGeom prst="rect">
            <a:avLst/>
          </a:prstGeom>
          <a:noFill/>
        </p:spPr>
        <p:txBody>
          <a:bodyPr wrap="square" rtlCol="0">
            <a:spAutoFit/>
          </a:bodyPr>
          <a:lstStyle/>
          <a:p>
            <a:r>
              <a:rPr lang="en-SG" dirty="0">
                <a:solidFill>
                  <a:srgbClr val="131313"/>
                </a:solidFill>
                <a:highlight>
                  <a:srgbClr val="FFFF99"/>
                </a:highlight>
              </a:rPr>
              <a:t>T33</a:t>
            </a:r>
          </a:p>
        </p:txBody>
      </p:sp>
      <p:sp>
        <p:nvSpPr>
          <p:cNvPr id="52" name="TextBox 51">
            <a:extLst>
              <a:ext uri="{FF2B5EF4-FFF2-40B4-BE49-F238E27FC236}">
                <a16:creationId xmlns:a16="http://schemas.microsoft.com/office/drawing/2014/main" id="{0F85FFC1-C8C9-4C84-9383-A1E35B4830F2}"/>
              </a:ext>
            </a:extLst>
          </p:cNvPr>
          <p:cNvSpPr txBox="1"/>
          <p:nvPr/>
        </p:nvSpPr>
        <p:spPr>
          <a:xfrm>
            <a:off x="7232298" y="4770090"/>
            <a:ext cx="685800" cy="369332"/>
          </a:xfrm>
          <a:prstGeom prst="rect">
            <a:avLst/>
          </a:prstGeom>
          <a:noFill/>
        </p:spPr>
        <p:txBody>
          <a:bodyPr wrap="square" rtlCol="0">
            <a:spAutoFit/>
          </a:bodyPr>
          <a:lstStyle/>
          <a:p>
            <a:r>
              <a:rPr lang="en-SG" dirty="0">
                <a:solidFill>
                  <a:srgbClr val="131313"/>
                </a:solidFill>
                <a:highlight>
                  <a:srgbClr val="FFFF99"/>
                </a:highlight>
              </a:rPr>
              <a:t>T3N</a:t>
            </a:r>
          </a:p>
        </p:txBody>
      </p:sp>
    </p:spTree>
    <p:extLst>
      <p:ext uri="{BB962C8B-B14F-4D97-AF65-F5344CB8AC3E}">
        <p14:creationId xmlns:p14="http://schemas.microsoft.com/office/powerpoint/2010/main" val="28411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8</a:t>
            </a:fld>
            <a:endParaRPr lang="en-SG" dirty="0"/>
          </a:p>
        </p:txBody>
      </p:sp>
      <p:grpSp>
        <p:nvGrpSpPr>
          <p:cNvPr id="7" name="Group 6">
            <a:extLst>
              <a:ext uri="{FF2B5EF4-FFF2-40B4-BE49-F238E27FC236}">
                <a16:creationId xmlns:a16="http://schemas.microsoft.com/office/drawing/2014/main" id="{FF1651AF-EC34-495F-9B5F-CA522B3C098E}"/>
              </a:ext>
            </a:extLst>
          </p:cNvPr>
          <p:cNvGrpSpPr/>
          <p:nvPr/>
        </p:nvGrpSpPr>
        <p:grpSpPr>
          <a:xfrm>
            <a:off x="570098" y="1413107"/>
            <a:ext cx="5883238" cy="3826833"/>
            <a:chOff x="1213070" y="989254"/>
            <a:chExt cx="8412091" cy="4986654"/>
          </a:xfrm>
        </p:grpSpPr>
        <p:pic>
          <p:nvPicPr>
            <p:cNvPr id="10" name="Picture 6" descr="Image result for transmission gate switch">
              <a:extLst>
                <a:ext uri="{FF2B5EF4-FFF2-40B4-BE49-F238E27FC236}">
                  <a16:creationId xmlns:a16="http://schemas.microsoft.com/office/drawing/2014/main" id="{DB4CF240-5CBB-4669-9835-6E3E44006F1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5696356" y="3650022"/>
              <a:ext cx="1876425" cy="12538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3BC93A1-571B-48D2-9F80-D00A67F96369}"/>
                </a:ext>
              </a:extLst>
            </p:cNvPr>
            <p:cNvSpPr/>
            <p:nvPr/>
          </p:nvSpPr>
          <p:spPr>
            <a:xfrm>
              <a:off x="1213070" y="989254"/>
              <a:ext cx="5943595" cy="4573345"/>
            </a:xfrm>
            <a:prstGeom prst="rect">
              <a:avLst/>
            </a:prstGeom>
            <a:solidFill>
              <a:schemeClr val="bg1">
                <a:alpha val="5000"/>
              </a:schemeClr>
            </a:solidFill>
            <a:ln w="9000">
              <a:solidFill>
                <a:srgbClr val="000000"/>
              </a:solidFill>
            </a:ln>
          </p:spPr>
          <p:txBody>
            <a:bodyPr wrap="none" rtlCol="0" anchor="ctr" anchorCtr="1"/>
            <a:lstStyle/>
            <a:p>
              <a:pPr algn="l"/>
              <a:endParaRPr lang="en-SG" dirty="0">
                <a:solidFill>
                  <a:srgbClr val="000000"/>
                </a:solidFill>
              </a:endParaRPr>
            </a:p>
          </p:txBody>
        </p:sp>
        <p:pic>
          <p:nvPicPr>
            <p:cNvPr id="12" name="Picture 2" descr="Image result for 3t pixel;">
              <a:extLst>
                <a:ext uri="{FF2B5EF4-FFF2-40B4-BE49-F238E27FC236}">
                  <a16:creationId xmlns:a16="http://schemas.microsoft.com/office/drawing/2014/main" id="{67195994-C9A9-4BF8-89F3-35FF209E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039" y="1127357"/>
              <a:ext cx="2705100" cy="3600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transmission gate switch">
              <a:extLst>
                <a:ext uri="{FF2B5EF4-FFF2-40B4-BE49-F238E27FC236}">
                  <a16:creationId xmlns:a16="http://schemas.microsoft.com/office/drawing/2014/main" id="{EC7043C3-046B-4107-9B52-77911AF82C99}"/>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3895444" y="3654381"/>
              <a:ext cx="1876425" cy="125384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5A452C4-AD69-4AE7-9FC2-E6B22F6D8864}"/>
                </a:ext>
              </a:extLst>
            </p:cNvPr>
            <p:cNvCxnSpPr>
              <a:cxnSpLocks/>
            </p:cNvCxnSpPr>
            <p:nvPr/>
          </p:nvCxnSpPr>
          <p:spPr bwMode="auto">
            <a:xfrm>
              <a:off x="4054535" y="4477656"/>
              <a:ext cx="0" cy="1300163"/>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pic>
          <p:nvPicPr>
            <p:cNvPr id="15" name="Picture 8" descr="Image result for capacitor">
              <a:extLst>
                <a:ext uri="{FF2B5EF4-FFF2-40B4-BE49-F238E27FC236}">
                  <a16:creationId xmlns:a16="http://schemas.microsoft.com/office/drawing/2014/main" id="{BC3D743C-BD0A-4F0C-BD4A-EA3699C0353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5463989" y="4287565"/>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1B15BB04-74C3-4F3E-BB42-E8FC0D27EB02}"/>
                </a:ext>
              </a:extLst>
            </p:cNvPr>
            <p:cNvCxnSpPr>
              <a:cxnSpLocks/>
            </p:cNvCxnSpPr>
            <p:nvPr/>
          </p:nvCxnSpPr>
          <p:spPr bwMode="auto">
            <a:xfrm>
              <a:off x="5463989" y="4290175"/>
              <a:ext cx="742126" cy="0"/>
            </a:xfrm>
            <a:prstGeom prst="line">
              <a:avLst/>
            </a:prstGeom>
            <a:ln w="15875">
              <a:solidFill>
                <a:srgbClr val="131313"/>
              </a:solidFill>
              <a:headEnd type="none" w="med" len="med"/>
              <a:tailEnd type="non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7E711FA-DD8C-4A84-B229-8DDA93567B97}"/>
                </a:ext>
              </a:extLst>
            </p:cNvPr>
            <p:cNvCxnSpPr>
              <a:cxnSpLocks/>
            </p:cNvCxnSpPr>
            <p:nvPr/>
          </p:nvCxnSpPr>
          <p:spPr bwMode="auto">
            <a:xfrm flipV="1">
              <a:off x="5801137" y="4978677"/>
              <a:ext cx="2199863" cy="1646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C0AC07C-1F8F-4414-9F1E-6A6C3599AEB0}"/>
                </a:ext>
              </a:extLst>
            </p:cNvPr>
            <p:cNvCxnSpPr>
              <a:cxnSpLocks/>
            </p:cNvCxnSpPr>
            <p:nvPr/>
          </p:nvCxnSpPr>
          <p:spPr bwMode="auto">
            <a:xfrm>
              <a:off x="5140320" y="2602809"/>
              <a:ext cx="4484841" cy="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pic>
          <p:nvPicPr>
            <p:cNvPr id="19" name="Picture 8" descr="Image result for capacitor">
              <a:extLst>
                <a:ext uri="{FF2B5EF4-FFF2-40B4-BE49-F238E27FC236}">
                  <a16:creationId xmlns:a16="http://schemas.microsoft.com/office/drawing/2014/main" id="{9C7CFEA8-4B16-46D3-9298-B9259EB01BC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4802057" y="2602809"/>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88D3169C-88AE-4729-8F40-35ED27140D7D}"/>
                </a:ext>
              </a:extLst>
            </p:cNvPr>
            <p:cNvCxnSpPr>
              <a:cxnSpLocks/>
            </p:cNvCxnSpPr>
            <p:nvPr/>
          </p:nvCxnSpPr>
          <p:spPr bwMode="auto">
            <a:xfrm flipV="1">
              <a:off x="5140320" y="3312728"/>
              <a:ext cx="2799526" cy="108"/>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A47167B-5281-4A1F-B3E7-1D593C32305E}"/>
                </a:ext>
              </a:extLst>
            </p:cNvPr>
            <p:cNvSpPr txBox="1"/>
            <p:nvPr/>
          </p:nvSpPr>
          <p:spPr>
            <a:xfrm>
              <a:off x="5362211" y="2739448"/>
              <a:ext cx="1206035" cy="338553"/>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back</a:t>
              </a:r>
              <a:endParaRPr lang="en-SG" sz="1600" dirty="0">
                <a:solidFill>
                  <a:srgbClr val="131313"/>
                </a:solidFill>
              </a:endParaRPr>
            </a:p>
          </p:txBody>
        </p:sp>
        <p:sp>
          <p:nvSpPr>
            <p:cNvPr id="22" name="TextBox 21">
              <a:extLst>
                <a:ext uri="{FF2B5EF4-FFF2-40B4-BE49-F238E27FC236}">
                  <a16:creationId xmlns:a16="http://schemas.microsoft.com/office/drawing/2014/main" id="{81F7ADE1-D6D6-4109-94DA-9A6F7475E907}"/>
                </a:ext>
              </a:extLst>
            </p:cNvPr>
            <p:cNvSpPr txBox="1"/>
            <p:nvPr/>
          </p:nvSpPr>
          <p:spPr>
            <a:xfrm>
              <a:off x="5772562" y="4610120"/>
              <a:ext cx="1206035" cy="338554"/>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sample</a:t>
              </a:r>
              <a:endParaRPr lang="en-SG" sz="1600" dirty="0">
                <a:solidFill>
                  <a:srgbClr val="131313"/>
                </a:solidFill>
              </a:endParaRPr>
            </a:p>
          </p:txBody>
        </p:sp>
        <p:pic>
          <p:nvPicPr>
            <p:cNvPr id="23" name="Picture 10" descr="Image result for nmos switch transparent">
              <a:extLst>
                <a:ext uri="{FF2B5EF4-FFF2-40B4-BE49-F238E27FC236}">
                  <a16:creationId xmlns:a16="http://schemas.microsoft.com/office/drawing/2014/main" id="{B698564A-2468-4ED7-985A-CF8CD9BAD0AD}"/>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7709490" y="4967132"/>
              <a:ext cx="916696" cy="1008776"/>
            </a:xfrm>
            <a:prstGeom prst="rect">
              <a:avLst/>
            </a:prstGeom>
            <a:noFill/>
          </p:spPr>
        </p:pic>
        <p:pic>
          <p:nvPicPr>
            <p:cNvPr id="24" name="Picture 10" descr="Image result for nmos switch transparent">
              <a:extLst>
                <a:ext uri="{FF2B5EF4-FFF2-40B4-BE49-F238E27FC236}">
                  <a16:creationId xmlns:a16="http://schemas.microsoft.com/office/drawing/2014/main" id="{FF9886EA-A3AD-441F-8E37-523A959FFCF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826" t="69640" r="63345" b="-517"/>
            <a:stretch/>
          </p:blipFill>
          <p:spPr bwMode="auto">
            <a:xfrm flipH="1">
              <a:off x="7622924" y="3312728"/>
              <a:ext cx="916696" cy="10087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3B6B578-B349-436A-A3ED-43B2198AF982}"/>
                </a:ext>
              </a:extLst>
            </p:cNvPr>
            <p:cNvSpPr txBox="1"/>
            <p:nvPr/>
          </p:nvSpPr>
          <p:spPr>
            <a:xfrm>
              <a:off x="4966165" y="1153615"/>
              <a:ext cx="1739435" cy="338554"/>
            </a:xfrm>
            <a:prstGeom prst="rect">
              <a:avLst/>
            </a:prstGeom>
            <a:noFill/>
          </p:spPr>
          <p:txBody>
            <a:bodyPr wrap="square" rtlCol="0">
              <a:spAutoFit/>
            </a:bodyPr>
            <a:lstStyle/>
            <a:p>
              <a:r>
                <a:rPr lang="en-SG" sz="1600" dirty="0">
                  <a:solidFill>
                    <a:srgbClr val="131313"/>
                  </a:solidFill>
                </a:rPr>
                <a:t>Pixel Structure</a:t>
              </a:r>
            </a:p>
          </p:txBody>
        </p:sp>
        <p:cxnSp>
          <p:nvCxnSpPr>
            <p:cNvPr id="26" name="Straight Connector 25">
              <a:extLst>
                <a:ext uri="{FF2B5EF4-FFF2-40B4-BE49-F238E27FC236}">
                  <a16:creationId xmlns:a16="http://schemas.microsoft.com/office/drawing/2014/main" id="{91C6D9DE-971C-4AD5-A69C-F0CB579575C7}"/>
                </a:ext>
              </a:extLst>
            </p:cNvPr>
            <p:cNvCxnSpPr>
              <a:cxnSpLocks/>
            </p:cNvCxnSpPr>
            <p:nvPr/>
          </p:nvCxnSpPr>
          <p:spPr bwMode="auto">
            <a:xfrm>
              <a:off x="7162794" y="4287565"/>
              <a:ext cx="2462367" cy="1943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A6A868AE-FFFE-4624-BC4F-4C71B17345F2}"/>
                </a:ext>
              </a:extLst>
            </p:cNvPr>
            <p:cNvCxnSpPr>
              <a:cxnSpLocks/>
            </p:cNvCxnSpPr>
            <p:nvPr/>
          </p:nvCxnSpPr>
          <p:spPr bwMode="auto">
            <a:xfrm rot="16200000" flipH="1">
              <a:off x="3589174" y="3894362"/>
              <a:ext cx="1160236" cy="229512"/>
            </a:xfrm>
            <a:prstGeom prst="bentConnector3">
              <a:avLst>
                <a:gd name="adj1" fmla="val -153"/>
              </a:avLst>
            </a:prstGeom>
            <a:ln w="15875">
              <a:solidFill>
                <a:srgbClr val="131313"/>
              </a:solidFill>
              <a:headEnd type="oval" w="med" len="med"/>
              <a:tailEnd type="none"/>
            </a:ln>
          </p:spPr>
          <p:style>
            <a:lnRef idx="1">
              <a:schemeClr val="dk1"/>
            </a:lnRef>
            <a:fillRef idx="0">
              <a:schemeClr val="dk1"/>
            </a:fillRef>
            <a:effectRef idx="0">
              <a:schemeClr val="dk1"/>
            </a:effectRef>
            <a:fontRef idx="minor">
              <a:schemeClr val="tx1"/>
            </a:fontRef>
          </p:style>
        </p:cxnSp>
        <p:pic>
          <p:nvPicPr>
            <p:cNvPr id="28" name="Picture 10" descr="Image result for nmos switch transparent">
              <a:extLst>
                <a:ext uri="{FF2B5EF4-FFF2-40B4-BE49-F238E27FC236}">
                  <a16:creationId xmlns:a16="http://schemas.microsoft.com/office/drawing/2014/main" id="{79B3C897-E249-4242-8098-FB9CC17C4141}"/>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3978442" y="4589234"/>
              <a:ext cx="916696" cy="1008776"/>
            </a:xfrm>
            <a:prstGeom prst="rect">
              <a:avLst/>
            </a:prstGeom>
            <a:noFill/>
          </p:spPr>
        </p:pic>
      </p:gr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latin typeface="+mj-lt"/>
              </a:rPr>
              <a:t>Background Subtraction</a:t>
            </a:r>
          </a:p>
        </p:txBody>
      </p:sp>
      <p:sp>
        <p:nvSpPr>
          <p:cNvPr id="6" name="TextBox 5">
            <a:extLst>
              <a:ext uri="{FF2B5EF4-FFF2-40B4-BE49-F238E27FC236}">
                <a16:creationId xmlns:a16="http://schemas.microsoft.com/office/drawing/2014/main" id="{73DEC865-2248-4180-938E-194974211010}"/>
              </a:ext>
            </a:extLst>
          </p:cNvPr>
          <p:cNvSpPr txBox="1"/>
          <p:nvPr/>
        </p:nvSpPr>
        <p:spPr>
          <a:xfrm>
            <a:off x="594031" y="5644996"/>
            <a:ext cx="8013571" cy="646331"/>
          </a:xfrm>
          <a:prstGeom prst="rect">
            <a:avLst/>
          </a:prstGeom>
          <a:noFill/>
        </p:spPr>
        <p:txBody>
          <a:bodyPr wrap="square" rtlCol="0">
            <a:spAutoFit/>
          </a:bodyPr>
          <a:lstStyle/>
          <a:p>
            <a:r>
              <a:rPr lang="en-US" dirty="0"/>
              <a:t>Current sample is compared with a long-term average (background) to determine change beyond a threshold.</a:t>
            </a:r>
            <a:endParaRPr lang="en-SG" dirty="0"/>
          </a:p>
        </p:txBody>
      </p:sp>
      <p:pic>
        <p:nvPicPr>
          <p:cNvPr id="29" name="Picture 2" descr="Image result for comparator transparent">
            <a:extLst>
              <a:ext uri="{FF2B5EF4-FFF2-40B4-BE49-F238E27FC236}">
                <a16:creationId xmlns:a16="http://schemas.microsoft.com/office/drawing/2014/main" id="{D710FD27-EA28-4FDE-B750-C0CF3E98BD8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6647"/>
          <a:stretch/>
        </p:blipFill>
        <p:spPr bwMode="auto">
          <a:xfrm>
            <a:off x="6045451" y="2430224"/>
            <a:ext cx="1875087" cy="7498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omparator transparent">
            <a:extLst>
              <a:ext uri="{FF2B5EF4-FFF2-40B4-BE49-F238E27FC236}">
                <a16:creationId xmlns:a16="http://schemas.microsoft.com/office/drawing/2014/main" id="{621D8F40-EB82-4DF3-9817-90ACEC3F298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6647"/>
          <a:stretch/>
        </p:blipFill>
        <p:spPr bwMode="auto">
          <a:xfrm flipV="1">
            <a:off x="6045451" y="3755188"/>
            <a:ext cx="1875087" cy="749865"/>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or: Elbow 30">
            <a:extLst>
              <a:ext uri="{FF2B5EF4-FFF2-40B4-BE49-F238E27FC236}">
                <a16:creationId xmlns:a16="http://schemas.microsoft.com/office/drawing/2014/main" id="{6DB4DB20-6A14-4D06-92AE-F51E0FBC308B}"/>
              </a:ext>
            </a:extLst>
          </p:cNvPr>
          <p:cNvCxnSpPr>
            <a:cxnSpLocks/>
          </p:cNvCxnSpPr>
          <p:nvPr/>
        </p:nvCxnSpPr>
        <p:spPr bwMode="auto">
          <a:xfrm rot="5400000" flipH="1" flipV="1">
            <a:off x="5882935" y="3388790"/>
            <a:ext cx="997875" cy="142927"/>
          </a:xfrm>
          <a:prstGeom prst="bentConnector3">
            <a:avLst>
              <a:gd name="adj1" fmla="val 99983"/>
            </a:avLst>
          </a:prstGeom>
          <a:ln w="15875">
            <a:solidFill>
              <a:srgbClr val="131313"/>
            </a:solidFill>
            <a:headEnd type="oval" w="med" len="med"/>
            <a:tailEnd type="oval"/>
          </a:ln>
        </p:spPr>
        <p:style>
          <a:lnRef idx="1">
            <a:schemeClr val="dk1"/>
          </a:lnRef>
          <a:fillRef idx="0">
            <a:schemeClr val="dk1"/>
          </a:fillRef>
          <a:effectRef idx="0">
            <a:schemeClr val="dk1"/>
          </a:effectRef>
          <a:fontRef idx="minor">
            <a:schemeClr val="tx1"/>
          </a:fontRef>
        </p:style>
      </p:cxnSp>
      <p:cxnSp>
        <p:nvCxnSpPr>
          <p:cNvPr id="32" name="Connector: Elbow 31">
            <a:extLst>
              <a:ext uri="{FF2B5EF4-FFF2-40B4-BE49-F238E27FC236}">
                <a16:creationId xmlns:a16="http://schemas.microsoft.com/office/drawing/2014/main" id="{609DFACC-8277-4391-A8AF-46F311B3B3E8}"/>
              </a:ext>
            </a:extLst>
          </p:cNvPr>
          <p:cNvCxnSpPr>
            <a:cxnSpLocks/>
          </p:cNvCxnSpPr>
          <p:nvPr/>
        </p:nvCxnSpPr>
        <p:spPr bwMode="auto">
          <a:xfrm rot="16200000" flipH="1">
            <a:off x="5481699" y="3273658"/>
            <a:ext cx="1630828" cy="392565"/>
          </a:xfrm>
          <a:prstGeom prst="bentConnector3">
            <a:avLst>
              <a:gd name="adj1" fmla="val 99582"/>
            </a:avLst>
          </a:prstGeom>
          <a:ln w="15875">
            <a:solidFill>
              <a:srgbClr val="131313"/>
            </a:solidFill>
            <a:headEnd type="oval" w="med" len="med"/>
            <a:tailEnd type="ova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145C6E59-4B47-440A-AD78-9B46CF731D8F}"/>
              </a:ext>
            </a:extLst>
          </p:cNvPr>
          <p:cNvSpPr txBox="1"/>
          <p:nvPr/>
        </p:nvSpPr>
        <p:spPr>
          <a:xfrm>
            <a:off x="6911949" y="2620490"/>
            <a:ext cx="423514" cy="369332"/>
          </a:xfrm>
          <a:prstGeom prst="rect">
            <a:avLst/>
          </a:prstGeom>
          <a:noFill/>
        </p:spPr>
        <p:txBody>
          <a:bodyPr wrap="none" rtlCol="0">
            <a:spAutoFit/>
          </a:bodyPr>
          <a:lstStyle/>
          <a:p>
            <a:r>
              <a:rPr lang="en-SG" dirty="0"/>
              <a:t>+</a:t>
            </a:r>
            <a:r>
              <a:rPr lang="el-GR" dirty="0"/>
              <a:t>δ</a:t>
            </a:r>
            <a:endParaRPr lang="en-SG" dirty="0"/>
          </a:p>
        </p:txBody>
      </p:sp>
      <p:sp>
        <p:nvSpPr>
          <p:cNvPr id="34" name="TextBox 33">
            <a:extLst>
              <a:ext uri="{FF2B5EF4-FFF2-40B4-BE49-F238E27FC236}">
                <a16:creationId xmlns:a16="http://schemas.microsoft.com/office/drawing/2014/main" id="{74575B0F-09C5-4129-B919-74F5F5098E23}"/>
              </a:ext>
            </a:extLst>
          </p:cNvPr>
          <p:cNvSpPr txBox="1"/>
          <p:nvPr/>
        </p:nvSpPr>
        <p:spPr>
          <a:xfrm>
            <a:off x="6938399" y="3925061"/>
            <a:ext cx="370614" cy="369332"/>
          </a:xfrm>
          <a:prstGeom prst="rect">
            <a:avLst/>
          </a:prstGeom>
          <a:noFill/>
        </p:spPr>
        <p:txBody>
          <a:bodyPr wrap="none" rtlCol="0">
            <a:spAutoFit/>
          </a:bodyPr>
          <a:lstStyle/>
          <a:p>
            <a:r>
              <a:rPr lang="en-SG" dirty="0"/>
              <a:t>-</a:t>
            </a:r>
            <a:r>
              <a:rPr lang="el-GR" dirty="0"/>
              <a:t>δ</a:t>
            </a:r>
            <a:endParaRPr lang="en-SG" dirty="0"/>
          </a:p>
        </p:txBody>
      </p:sp>
      <p:pic>
        <p:nvPicPr>
          <p:cNvPr id="35" name="Picture 4" descr="Image result for and gate transparent">
            <a:extLst>
              <a:ext uri="{FF2B5EF4-FFF2-40B4-BE49-F238E27FC236}">
                <a16:creationId xmlns:a16="http://schemas.microsoft.com/office/drawing/2014/main" id="{79FD7949-9980-4225-9EFE-47E53C0C177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6800" y="3188640"/>
            <a:ext cx="937665" cy="56259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or: Elbow 35">
            <a:extLst>
              <a:ext uri="{FF2B5EF4-FFF2-40B4-BE49-F238E27FC236}">
                <a16:creationId xmlns:a16="http://schemas.microsoft.com/office/drawing/2014/main" id="{211524BE-DE8E-4B10-8833-2CFFEC47905F}"/>
              </a:ext>
            </a:extLst>
          </p:cNvPr>
          <p:cNvCxnSpPr>
            <a:cxnSpLocks/>
            <a:stCxn id="29" idx="3"/>
          </p:cNvCxnSpPr>
          <p:nvPr/>
        </p:nvCxnSpPr>
        <p:spPr bwMode="auto">
          <a:xfrm>
            <a:off x="7920538" y="2805157"/>
            <a:ext cx="66263" cy="521367"/>
          </a:xfrm>
          <a:prstGeom prst="bentConnector2">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4ECAA9AF-0B7D-40AE-AA01-A83624994BFA}"/>
              </a:ext>
            </a:extLst>
          </p:cNvPr>
          <p:cNvCxnSpPr>
            <a:cxnSpLocks/>
            <a:stCxn id="30" idx="3"/>
          </p:cNvCxnSpPr>
          <p:nvPr/>
        </p:nvCxnSpPr>
        <p:spPr bwMode="auto">
          <a:xfrm flipV="1">
            <a:off x="7920538" y="3608756"/>
            <a:ext cx="66261" cy="521364"/>
          </a:xfrm>
          <a:prstGeom prst="bentConnector2">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3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4624"/>
            <a:ext cx="8229600" cy="451567"/>
          </a:xfrm>
        </p:spPr>
        <p:txBody>
          <a:bodyPr>
            <a:noAutofit/>
          </a:bodyPr>
          <a:lstStyle/>
          <a:p>
            <a:pPr algn="l"/>
            <a:r>
              <a:rPr lang="en-US" sz="3600" dirty="0"/>
              <a:t>Research Progress</a:t>
            </a:r>
          </a:p>
        </p:txBody>
      </p:sp>
      <p:sp>
        <p:nvSpPr>
          <p:cNvPr id="5" name="Content Placeholder 4"/>
          <p:cNvSpPr txBox="1">
            <a:spLocks/>
          </p:cNvSpPr>
          <p:nvPr/>
        </p:nvSpPr>
        <p:spPr>
          <a:xfrm>
            <a:off x="457200" y="618568"/>
            <a:ext cx="8229600" cy="5618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4010C9E4-4192-43F3-B29E-F5F0BAFF016B}" type="slidenum">
              <a:rPr lang="en-SG" smtClean="0"/>
              <a:t>9</a:t>
            </a:fld>
            <a:endParaRPr lang="en-SG" dirty="0"/>
          </a:p>
        </p:txBody>
      </p:sp>
      <p:grpSp>
        <p:nvGrpSpPr>
          <p:cNvPr id="39" name="Group 38">
            <a:extLst>
              <a:ext uri="{FF2B5EF4-FFF2-40B4-BE49-F238E27FC236}">
                <a16:creationId xmlns:a16="http://schemas.microsoft.com/office/drawing/2014/main" id="{A1747408-379F-4AD2-97A0-A9B8D5FDEBBC}"/>
              </a:ext>
            </a:extLst>
          </p:cNvPr>
          <p:cNvGrpSpPr/>
          <p:nvPr/>
        </p:nvGrpSpPr>
        <p:grpSpPr>
          <a:xfrm>
            <a:off x="1171224" y="1330048"/>
            <a:ext cx="6859763" cy="3826833"/>
            <a:chOff x="570098" y="1413107"/>
            <a:chExt cx="6859763" cy="3826833"/>
          </a:xfrm>
        </p:grpSpPr>
        <p:pic>
          <p:nvPicPr>
            <p:cNvPr id="38" name="Picture 6" descr="Image result for transmission gate switch">
              <a:extLst>
                <a:ext uri="{FF2B5EF4-FFF2-40B4-BE49-F238E27FC236}">
                  <a16:creationId xmlns:a16="http://schemas.microsoft.com/office/drawing/2014/main" id="{68D756BE-8669-4561-B59E-CF1C9E53606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l="23684" t="19445" r="15789" b="16667"/>
            <a:stretch/>
          </p:blipFill>
          <p:spPr bwMode="auto">
            <a:xfrm rot="5400000">
              <a:off x="6100277" y="2640406"/>
              <a:ext cx="1329584" cy="1329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1651AF-EC34-495F-9B5F-CA522B3C098E}"/>
                </a:ext>
              </a:extLst>
            </p:cNvPr>
            <p:cNvGrpSpPr/>
            <p:nvPr/>
          </p:nvGrpSpPr>
          <p:grpSpPr>
            <a:xfrm>
              <a:off x="570098" y="1413107"/>
              <a:ext cx="6194971" cy="3826833"/>
              <a:chOff x="1213070" y="989254"/>
              <a:chExt cx="8857820" cy="4986654"/>
            </a:xfrm>
          </p:grpSpPr>
          <p:pic>
            <p:nvPicPr>
              <p:cNvPr id="10" name="Picture 6" descr="Image result for transmission gate switch">
                <a:extLst>
                  <a:ext uri="{FF2B5EF4-FFF2-40B4-BE49-F238E27FC236}">
                    <a16:creationId xmlns:a16="http://schemas.microsoft.com/office/drawing/2014/main" id="{DB4CF240-5CBB-4669-9835-6E3E44006F1F}"/>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5696356" y="3650022"/>
                <a:ext cx="1876425" cy="12538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3BC93A1-571B-48D2-9F80-D00A67F96369}"/>
                  </a:ext>
                </a:extLst>
              </p:cNvPr>
              <p:cNvSpPr/>
              <p:nvPr/>
            </p:nvSpPr>
            <p:spPr>
              <a:xfrm>
                <a:off x="1213070" y="989254"/>
                <a:ext cx="5943595" cy="4573345"/>
              </a:xfrm>
              <a:prstGeom prst="rect">
                <a:avLst/>
              </a:prstGeom>
              <a:solidFill>
                <a:schemeClr val="bg1">
                  <a:alpha val="5000"/>
                </a:schemeClr>
              </a:solidFill>
              <a:ln w="9000">
                <a:solidFill>
                  <a:srgbClr val="000000"/>
                </a:solidFill>
              </a:ln>
            </p:spPr>
            <p:txBody>
              <a:bodyPr wrap="none" rtlCol="0" anchor="ctr" anchorCtr="1"/>
              <a:lstStyle/>
              <a:p>
                <a:pPr algn="l"/>
                <a:endParaRPr lang="en-SG" dirty="0">
                  <a:solidFill>
                    <a:srgbClr val="000000"/>
                  </a:solidFill>
                </a:endParaRPr>
              </a:p>
            </p:txBody>
          </p:sp>
          <p:pic>
            <p:nvPicPr>
              <p:cNvPr id="12" name="Picture 2" descr="Image result for 3t pixel;">
                <a:extLst>
                  <a:ext uri="{FF2B5EF4-FFF2-40B4-BE49-F238E27FC236}">
                    <a16:creationId xmlns:a16="http://schemas.microsoft.com/office/drawing/2014/main" id="{67195994-C9A9-4BF8-89F3-35FF209E8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039" y="1127357"/>
                <a:ext cx="2705100" cy="3600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transmission gate switch">
                <a:extLst>
                  <a:ext uri="{FF2B5EF4-FFF2-40B4-BE49-F238E27FC236}">
                    <a16:creationId xmlns:a16="http://schemas.microsoft.com/office/drawing/2014/main" id="{EC7043C3-046B-4107-9B52-77911AF82C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25" b="94915" l="9645" r="89848">
                            <a14:foregroundMark x1="52284" y1="32203" x2="52284" y2="32203"/>
                            <a14:foregroundMark x1="47716" y1="37288" x2="47716" y2="37288"/>
                            <a14:foregroundMark x1="47208" y1="31638" x2="47208" y2="31638"/>
                            <a14:foregroundMark x1="35533" y1="33333" x2="60914" y2="38983"/>
                            <a14:foregroundMark x1="60914" y1="38983" x2="38579" y2="41243"/>
                            <a14:foregroundMark x1="50254" y1="3955" x2="51777" y2="12429"/>
                            <a14:foregroundMark x1="55330" y1="5085" x2="52284" y2="24294"/>
                            <a14:foregroundMark x1="51777" y1="9040" x2="53640" y2="27183"/>
                            <a14:foregroundMark x1="52244" y1="28701" x2="40102" y2="33898"/>
                            <a14:foregroundMark x1="58324" y1="33175" x2="70558" y2="44068"/>
                            <a14:foregroundMark x1="65990" y1="33333" x2="63959" y2="49718"/>
                            <a14:foregroundMark x1="64467" y1="35593" x2="62944" y2="33333"/>
                            <a14:foregroundMark x1="63452" y1="29944" x2="62577" y2="29457"/>
                            <a14:foregroundMark x1="40102" y1="48023" x2="25328" y2="47718"/>
                            <a14:foregroundMark x1="41117" y1="54802" x2="27020" y2="55250"/>
                            <a14:foregroundMark x1="37563" y1="58192" x2="57360" y2="77966"/>
                            <a14:foregroundMark x1="57360" y1="77966" x2="36548" y2="61582"/>
                            <a14:foregroundMark x1="36548" y1="61582" x2="35533" y2="64407"/>
                            <a14:foregroundMark x1="51269" y1="64407" x2="36041" y2="72881"/>
                            <a14:foregroundMark x1="61929" y1="67797" x2="50254" y2="67797"/>
                            <a14:foregroundMark x1="53807" y1="67797" x2="61421" y2="66667"/>
                            <a14:foregroundMark x1="66497" y1="69492" x2="67005" y2="69492"/>
                            <a14:foregroundMark x1="63452" y1="65537" x2="65482" y2="72881"/>
                            <a14:foregroundMark x1="65990" y1="65537" x2="65990" y2="68362"/>
                            <a14:foregroundMark x1="64467" y1="58192" x2="64975" y2="72316"/>
                            <a14:foregroundMark x1="64975" y1="72881" x2="48731" y2="70056"/>
                            <a14:foregroundMark x1="56853" y1="70621" x2="61421" y2="70621"/>
                            <a14:foregroundMark x1="40609" y1="71751" x2="52792" y2="75706"/>
                            <a14:foregroundMark x1="85279" y1="51977" x2="68020" y2="55932"/>
                            <a14:foregroundMark x1="70558" y1="52542" x2="84772" y2="52542"/>
                            <a14:foregroundMark x1="76650" y1="48023" x2="71066" y2="38418"/>
                            <a14:foregroundMark x1="50254" y1="76271" x2="50761" y2="77401"/>
                            <a14:foregroundMark x1="52284" y1="87006" x2="52284" y2="92655"/>
                            <a14:foregroundMark x1="54315" y1="91525" x2="54315" y2="94350"/>
                            <a14:foregroundMark x1="53299" y1="87571" x2="51777" y2="89831"/>
                            <a14:foregroundMark x1="51269" y1="92090" x2="51269" y2="94350"/>
                            <a14:foregroundMark x1="52284" y1="95480" x2="52284" y2="95480"/>
                            <a14:foregroundMark x1="51777" y1="80791" x2="51777" y2="80791"/>
                            <a14:foregroundMark x1="51777" y1="84181" x2="52792" y2="88701"/>
                            <a14:foregroundMark x1="52792" y1="88701" x2="52792" y2="88701"/>
                            <a14:foregroundMark x1="50254" y1="77401" x2="52284" y2="81356"/>
                            <a14:foregroundMark x1="52284" y1="81356" x2="54315" y2="81921"/>
                            <a14:foregroundMark x1="54315" y1="81921" x2="54315" y2="81921"/>
                            <a14:foregroundMark x1="24873" y1="52542" x2="24873" y2="52542"/>
                            <a14:foregroundMark x1="23350" y1="51977" x2="23350" y2="51977"/>
                            <a14:foregroundMark x1="22843" y1="51412" x2="22843" y2="51412"/>
                            <a14:foregroundMark x1="19797" y1="51412" x2="21320" y2="51977"/>
                            <a14:foregroundMark x1="79695" y1="51977" x2="79695" y2="51977"/>
                            <a14:foregroundMark x1="81726" y1="52542" x2="81726" y2="52542"/>
                            <a14:foregroundMark x1="82234" y1="51412" x2="82234" y2="51412"/>
                            <a14:foregroundMark x1="32995" y1="44633" x2="32995" y2="44633"/>
                            <a14:foregroundMark x1="35025" y1="43503" x2="35025" y2="43503"/>
                            <a14:foregroundMark x1="34518" y1="40678" x2="34518" y2="40678"/>
                            <a14:foregroundMark x1="50254" y1="26554" x2="50254" y2="29379"/>
                            <a14:foregroundMark x1="32995" y1="59322" x2="32995" y2="59322"/>
                            <a14:foregroundMark x1="32995" y1="63842" x2="32995" y2="63842"/>
                            <a14:foregroundMark x1="72589" y1="60452" x2="72589" y2="60452"/>
                            <a14:foregroundMark x1="71066" y1="61582" x2="71066" y2="61582"/>
                            <a14:foregroundMark x1="71066" y1="63277" x2="71066" y2="63277"/>
                            <a14:foregroundMark x1="51777" y1="19774" x2="51777" y2="19774"/>
                            <a14:foregroundMark x1="53299" y1="5650" x2="53299" y2="5650"/>
                            <a14:foregroundMark x1="54822" y1="6780" x2="54822" y2="6780"/>
                            <a14:foregroundMark x1="54315" y1="5650" x2="54315" y2="5650"/>
                            <a14:foregroundMark x1="52792" y1="5085" x2="52792" y2="5085"/>
                            <a14:foregroundMark x1="52284" y1="2825" x2="52284" y2="2825"/>
                            <a14:backgroundMark x1="58883" y1="22599" x2="63959" y2="28249"/>
                            <a14:backgroundMark x1="18322" y1="56145" x2="19289" y2="60452"/>
                            <a14:backgroundMark x1="17513" y1="52542" x2="17863" y2="54101"/>
                            <a14:backgroundMark x1="17386" y1="51977" x2="17513" y2="52542"/>
                            <a14:backgroundMark x1="17259" y1="51412" x2="17386" y2="51977"/>
                            <a14:backgroundMark x1="16244" y1="46893" x2="17259" y2="51412"/>
                            <a14:backgroundMark x1="12183" y1="50282" x2="12183" y2="50282"/>
                            <a14:backgroundMark x1="10660" y1="48023" x2="12690" y2="52542"/>
                            <a14:backgroundMark x1="15228" y1="54237" x2="15228" y2="54237"/>
                          </a14:backgroundRemoval>
                        </a14:imgEffect>
                      </a14:imgLayer>
                    </a14:imgProps>
                  </a:ext>
                  <a:ext uri="{28A0092B-C50C-407E-A947-70E740481C1C}">
                    <a14:useLocalDpi xmlns:a14="http://schemas.microsoft.com/office/drawing/2010/main" val="0"/>
                  </a:ext>
                </a:extLst>
              </a:blip>
              <a:srcRect t="13842" b="11787"/>
              <a:stretch/>
            </p:blipFill>
            <p:spPr bwMode="auto">
              <a:xfrm>
                <a:off x="3895444" y="3654381"/>
                <a:ext cx="1876425" cy="125384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5A452C4-AD69-4AE7-9FC2-E6B22F6D8864}"/>
                  </a:ext>
                </a:extLst>
              </p:cNvPr>
              <p:cNvCxnSpPr>
                <a:cxnSpLocks/>
              </p:cNvCxnSpPr>
              <p:nvPr/>
            </p:nvCxnSpPr>
            <p:spPr bwMode="auto">
              <a:xfrm>
                <a:off x="4054535" y="4477656"/>
                <a:ext cx="0" cy="1300163"/>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pic>
            <p:nvPicPr>
              <p:cNvPr id="15" name="Picture 8" descr="Image result for capacitor">
                <a:extLst>
                  <a:ext uri="{FF2B5EF4-FFF2-40B4-BE49-F238E27FC236}">
                    <a16:creationId xmlns:a16="http://schemas.microsoft.com/office/drawing/2014/main" id="{BC3D743C-BD0A-4F0C-BD4A-EA3699C0353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5463989" y="4287565"/>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1B15BB04-74C3-4F3E-BB42-E8FC0D27EB02}"/>
                  </a:ext>
                </a:extLst>
              </p:cNvPr>
              <p:cNvCxnSpPr>
                <a:cxnSpLocks/>
              </p:cNvCxnSpPr>
              <p:nvPr/>
            </p:nvCxnSpPr>
            <p:spPr bwMode="auto">
              <a:xfrm>
                <a:off x="5463989" y="4290175"/>
                <a:ext cx="742126" cy="0"/>
              </a:xfrm>
              <a:prstGeom prst="line">
                <a:avLst/>
              </a:prstGeom>
              <a:ln w="15875">
                <a:solidFill>
                  <a:srgbClr val="131313"/>
                </a:solidFill>
                <a:headEnd type="none" w="med" len="med"/>
                <a:tailEnd type="non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7E711FA-DD8C-4A84-B229-8DDA93567B97}"/>
                  </a:ext>
                </a:extLst>
              </p:cNvPr>
              <p:cNvCxnSpPr>
                <a:cxnSpLocks/>
              </p:cNvCxnSpPr>
              <p:nvPr/>
            </p:nvCxnSpPr>
            <p:spPr bwMode="auto">
              <a:xfrm flipV="1">
                <a:off x="5801137" y="4978677"/>
                <a:ext cx="2199863" cy="16460"/>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C0AC07C-1F8F-4414-9F1E-6A6C3599AEB0}"/>
                  </a:ext>
                </a:extLst>
              </p:cNvPr>
              <p:cNvCxnSpPr>
                <a:cxnSpLocks/>
                <a:endCxn id="38" idx="1"/>
              </p:cNvCxnSpPr>
              <p:nvPr/>
            </p:nvCxnSpPr>
            <p:spPr bwMode="auto">
              <a:xfrm flipV="1">
                <a:off x="5140320" y="2588518"/>
                <a:ext cx="4930570" cy="14292"/>
              </a:xfrm>
              <a:prstGeom prst="line">
                <a:avLst/>
              </a:prstGeom>
              <a:ln w="15875">
                <a:solidFill>
                  <a:srgbClr val="131313"/>
                </a:solidFill>
                <a:headEnd type="none" w="med" len="med"/>
                <a:tailEnd type="none"/>
              </a:ln>
            </p:spPr>
            <p:style>
              <a:lnRef idx="1">
                <a:schemeClr val="dk1"/>
              </a:lnRef>
              <a:fillRef idx="0">
                <a:schemeClr val="dk1"/>
              </a:fillRef>
              <a:effectRef idx="0">
                <a:schemeClr val="dk1"/>
              </a:effectRef>
              <a:fontRef idx="minor">
                <a:schemeClr val="tx1"/>
              </a:fontRef>
            </p:style>
          </p:cxnSp>
          <p:pic>
            <p:nvPicPr>
              <p:cNvPr id="19" name="Picture 8" descr="Image result for capacitor">
                <a:extLst>
                  <a:ext uri="{FF2B5EF4-FFF2-40B4-BE49-F238E27FC236}">
                    <a16:creationId xmlns:a16="http://schemas.microsoft.com/office/drawing/2014/main" id="{9C7CFEA8-4B16-46D3-9298-B9259EB01BC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33" t="39610" r="4885" b="18051"/>
              <a:stretch/>
            </p:blipFill>
            <p:spPr bwMode="auto">
              <a:xfrm>
                <a:off x="4802057" y="2602809"/>
                <a:ext cx="560154" cy="7100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88D3169C-88AE-4729-8F40-35ED27140D7D}"/>
                  </a:ext>
                </a:extLst>
              </p:cNvPr>
              <p:cNvCxnSpPr>
                <a:cxnSpLocks/>
              </p:cNvCxnSpPr>
              <p:nvPr/>
            </p:nvCxnSpPr>
            <p:spPr bwMode="auto">
              <a:xfrm flipV="1">
                <a:off x="5140320" y="3312728"/>
                <a:ext cx="2799526" cy="108"/>
              </a:xfrm>
              <a:prstGeom prst="line">
                <a:avLst/>
              </a:prstGeom>
              <a:ln w="15875">
                <a:solidFill>
                  <a:srgbClr val="131313"/>
                </a:solidFill>
                <a:headEnd type="none" w="med" len="med"/>
                <a:tailEnd type="ova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A47167B-5281-4A1F-B3E7-1D593C32305E}"/>
                  </a:ext>
                </a:extLst>
              </p:cNvPr>
              <p:cNvSpPr txBox="1"/>
              <p:nvPr/>
            </p:nvSpPr>
            <p:spPr>
              <a:xfrm>
                <a:off x="5362211" y="2739448"/>
                <a:ext cx="1206035" cy="338553"/>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back</a:t>
                </a:r>
                <a:endParaRPr lang="en-SG" sz="1600" dirty="0">
                  <a:solidFill>
                    <a:srgbClr val="131313"/>
                  </a:solidFill>
                </a:endParaRPr>
              </a:p>
            </p:txBody>
          </p:sp>
          <p:sp>
            <p:nvSpPr>
              <p:cNvPr id="22" name="TextBox 21">
                <a:extLst>
                  <a:ext uri="{FF2B5EF4-FFF2-40B4-BE49-F238E27FC236}">
                    <a16:creationId xmlns:a16="http://schemas.microsoft.com/office/drawing/2014/main" id="{81F7ADE1-D6D6-4109-94DA-9A6F7475E907}"/>
                  </a:ext>
                </a:extLst>
              </p:cNvPr>
              <p:cNvSpPr txBox="1"/>
              <p:nvPr/>
            </p:nvSpPr>
            <p:spPr>
              <a:xfrm>
                <a:off x="5772562" y="4610120"/>
                <a:ext cx="1206035" cy="338554"/>
              </a:xfrm>
              <a:prstGeom prst="rect">
                <a:avLst/>
              </a:prstGeom>
              <a:noFill/>
            </p:spPr>
            <p:txBody>
              <a:bodyPr wrap="square" rtlCol="0">
                <a:spAutoFit/>
              </a:bodyPr>
              <a:lstStyle/>
              <a:p>
                <a:r>
                  <a:rPr lang="en-SG" sz="1600" dirty="0" err="1">
                    <a:solidFill>
                      <a:srgbClr val="131313"/>
                    </a:solidFill>
                  </a:rPr>
                  <a:t>C</a:t>
                </a:r>
                <a:r>
                  <a:rPr lang="en-SG" sz="1200" dirty="0" err="1">
                    <a:solidFill>
                      <a:srgbClr val="131313"/>
                    </a:solidFill>
                  </a:rPr>
                  <a:t>sample</a:t>
                </a:r>
                <a:endParaRPr lang="en-SG" sz="1600" dirty="0">
                  <a:solidFill>
                    <a:srgbClr val="131313"/>
                  </a:solidFill>
                </a:endParaRPr>
              </a:p>
            </p:txBody>
          </p:sp>
          <p:pic>
            <p:nvPicPr>
              <p:cNvPr id="23" name="Picture 10" descr="Image result for nmos switch transparent">
                <a:extLst>
                  <a:ext uri="{FF2B5EF4-FFF2-40B4-BE49-F238E27FC236}">
                    <a16:creationId xmlns:a16="http://schemas.microsoft.com/office/drawing/2014/main" id="{B698564A-2468-4ED7-985A-CF8CD9BAD0AD}"/>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7709490" y="4967132"/>
                <a:ext cx="916696" cy="1008776"/>
              </a:xfrm>
              <a:prstGeom prst="rect">
                <a:avLst/>
              </a:prstGeom>
              <a:noFill/>
            </p:spPr>
          </p:pic>
          <p:pic>
            <p:nvPicPr>
              <p:cNvPr id="24" name="Picture 10" descr="Image result for nmos switch transparent">
                <a:extLst>
                  <a:ext uri="{FF2B5EF4-FFF2-40B4-BE49-F238E27FC236}">
                    <a16:creationId xmlns:a16="http://schemas.microsoft.com/office/drawing/2014/main" id="{FF9886EA-A3AD-441F-8E37-523A959FFCF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826" t="69640" r="63345" b="-517"/>
              <a:stretch/>
            </p:blipFill>
            <p:spPr bwMode="auto">
              <a:xfrm flipH="1">
                <a:off x="7622924" y="3312728"/>
                <a:ext cx="916696" cy="10087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3B6B578-B349-436A-A3ED-43B2198AF982}"/>
                  </a:ext>
                </a:extLst>
              </p:cNvPr>
              <p:cNvSpPr txBox="1"/>
              <p:nvPr/>
            </p:nvSpPr>
            <p:spPr>
              <a:xfrm>
                <a:off x="4966165" y="1153615"/>
                <a:ext cx="1739435" cy="338554"/>
              </a:xfrm>
              <a:prstGeom prst="rect">
                <a:avLst/>
              </a:prstGeom>
              <a:noFill/>
            </p:spPr>
            <p:txBody>
              <a:bodyPr wrap="square" rtlCol="0">
                <a:spAutoFit/>
              </a:bodyPr>
              <a:lstStyle/>
              <a:p>
                <a:r>
                  <a:rPr lang="en-SG" sz="1600" dirty="0">
                    <a:solidFill>
                      <a:srgbClr val="131313"/>
                    </a:solidFill>
                  </a:rPr>
                  <a:t>Pixel Structure</a:t>
                </a:r>
              </a:p>
            </p:txBody>
          </p:sp>
          <p:cxnSp>
            <p:nvCxnSpPr>
              <p:cNvPr id="26" name="Straight Connector 25">
                <a:extLst>
                  <a:ext uri="{FF2B5EF4-FFF2-40B4-BE49-F238E27FC236}">
                    <a16:creationId xmlns:a16="http://schemas.microsoft.com/office/drawing/2014/main" id="{91C6D9DE-971C-4AD5-A69C-F0CB579575C7}"/>
                  </a:ext>
                </a:extLst>
              </p:cNvPr>
              <p:cNvCxnSpPr>
                <a:cxnSpLocks/>
                <a:endCxn id="38" idx="3"/>
              </p:cNvCxnSpPr>
              <p:nvPr/>
            </p:nvCxnSpPr>
            <p:spPr bwMode="auto">
              <a:xfrm>
                <a:off x="7162794" y="4287565"/>
                <a:ext cx="2908095" cy="33502"/>
              </a:xfrm>
              <a:prstGeom prst="line">
                <a:avLst/>
              </a:prstGeom>
              <a:ln w="15875">
                <a:solidFill>
                  <a:srgbClr val="131313"/>
                </a:solidFill>
                <a:headEnd type="none" w="med" len="med"/>
                <a:tailEnd type="none"/>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A6A868AE-FFFE-4624-BC4F-4C71B17345F2}"/>
                  </a:ext>
                </a:extLst>
              </p:cNvPr>
              <p:cNvCxnSpPr>
                <a:cxnSpLocks/>
              </p:cNvCxnSpPr>
              <p:nvPr/>
            </p:nvCxnSpPr>
            <p:spPr bwMode="auto">
              <a:xfrm rot="16200000" flipH="1">
                <a:off x="3589174" y="3894362"/>
                <a:ext cx="1160236" cy="229512"/>
              </a:xfrm>
              <a:prstGeom prst="bentConnector3">
                <a:avLst>
                  <a:gd name="adj1" fmla="val -153"/>
                </a:avLst>
              </a:prstGeom>
              <a:ln w="15875">
                <a:solidFill>
                  <a:srgbClr val="131313"/>
                </a:solidFill>
                <a:headEnd type="oval" w="med" len="med"/>
                <a:tailEnd type="none"/>
              </a:ln>
            </p:spPr>
            <p:style>
              <a:lnRef idx="1">
                <a:schemeClr val="dk1"/>
              </a:lnRef>
              <a:fillRef idx="0">
                <a:schemeClr val="dk1"/>
              </a:fillRef>
              <a:effectRef idx="0">
                <a:schemeClr val="dk1"/>
              </a:effectRef>
              <a:fontRef idx="minor">
                <a:schemeClr val="tx1"/>
              </a:fontRef>
            </p:style>
          </p:cxnSp>
          <p:pic>
            <p:nvPicPr>
              <p:cNvPr id="28" name="Picture 10" descr="Image result for nmos switch transparent">
                <a:extLst>
                  <a:ext uri="{FF2B5EF4-FFF2-40B4-BE49-F238E27FC236}">
                    <a16:creationId xmlns:a16="http://schemas.microsoft.com/office/drawing/2014/main" id="{79B3C897-E249-4242-8098-FB9CC17C4141}"/>
                  </a:ext>
                </a:extLst>
              </p:cNvPr>
              <p:cNvPicPr>
                <a:picLocks noChangeAspect="1" noChangeArrowheads="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1826" t="69640" r="63345" b="-517"/>
              <a:stretch/>
            </p:blipFill>
            <p:spPr bwMode="auto">
              <a:xfrm flipH="1">
                <a:off x="3978442" y="4589234"/>
                <a:ext cx="916696" cy="1008776"/>
              </a:xfrm>
              <a:prstGeom prst="rect">
                <a:avLst/>
              </a:prstGeom>
              <a:noFill/>
            </p:spPr>
          </p:pic>
        </p:grpSp>
      </p:grpSp>
      <p:sp>
        <p:nvSpPr>
          <p:cNvPr id="3" name="TextBox 2">
            <a:extLst>
              <a:ext uri="{FF2B5EF4-FFF2-40B4-BE49-F238E27FC236}">
                <a16:creationId xmlns:a16="http://schemas.microsoft.com/office/drawing/2014/main" id="{53766910-DF7F-4721-B9B6-8DA1B8D0D18C}"/>
              </a:ext>
            </a:extLst>
          </p:cNvPr>
          <p:cNvSpPr txBox="1"/>
          <p:nvPr/>
        </p:nvSpPr>
        <p:spPr>
          <a:xfrm>
            <a:off x="539552" y="618568"/>
            <a:ext cx="7776864" cy="523220"/>
          </a:xfrm>
          <a:prstGeom prst="rect">
            <a:avLst/>
          </a:prstGeom>
          <a:noFill/>
        </p:spPr>
        <p:txBody>
          <a:bodyPr wrap="square" rtlCol="0">
            <a:spAutoFit/>
          </a:bodyPr>
          <a:lstStyle/>
          <a:p>
            <a:pPr algn="ctr"/>
            <a:r>
              <a:rPr lang="en-US" sz="2800" dirty="0">
                <a:latin typeface="+mj-lt"/>
              </a:rPr>
              <a:t>Background Update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DEC865-2248-4180-938E-194974211010}"/>
                  </a:ext>
                </a:extLst>
              </p:cNvPr>
              <p:cNvSpPr txBox="1"/>
              <p:nvPr/>
            </p:nvSpPr>
            <p:spPr>
              <a:xfrm>
                <a:off x="611565" y="5268709"/>
                <a:ext cx="8013571" cy="1099788"/>
              </a:xfrm>
              <a:prstGeom prst="rect">
                <a:avLst/>
              </a:prstGeom>
              <a:noFill/>
            </p:spPr>
            <p:txBody>
              <a:bodyPr wrap="square" rtlCol="0">
                <a:spAutoFit/>
              </a:bodyPr>
              <a:lstStyle/>
              <a:p>
                <a:pPr>
                  <a:spcAft>
                    <a:spcPts val="1200"/>
                  </a:spcAft>
                </a:pPr>
                <a:r>
                  <a:rPr lang="en-US" dirty="0"/>
                  <a:t>Long-term average (background) value is updated to keep track of the changing background. Background update rate can be adjusted dynamically.</a:t>
                </a:r>
              </a:p>
              <a:p>
                <a:pPr/>
                <a14:m>
                  <m:oMathPara xmlns:m="http://schemas.openxmlformats.org/officeDocument/2006/math">
                    <m:oMathParaPr>
                      <m:jc m:val="centerGroup"/>
                    </m:oMathParaPr>
                    <m:oMath xmlns:m="http://schemas.openxmlformats.org/officeDocument/2006/math">
                      <m:sSub>
                        <m:sSubPr>
                          <m:ctrlPr>
                            <a:rPr lang="en-SG" i="1">
                              <a:latin typeface="Cambria Math" panose="02040503050406030204" pitchFamily="18" charset="0"/>
                              <a:ea typeface="Cambria Math" panose="02040503050406030204" pitchFamily="18" charset="0"/>
                            </a:rPr>
                          </m:ctrlPr>
                        </m:sSubPr>
                        <m:e>
                          <m:r>
                            <a:rPr lang="en-SG"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𝑏𝑎𝑐𝑘𝑔𝑟𝑜𝑢𝑛𝑑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r>
                        <a:rPr lang="en-SG" i="1">
                          <a:latin typeface="Cambria Math" panose="02040503050406030204" pitchFamily="18" charset="0"/>
                          <a:ea typeface="Cambria Math" panose="02040503050406030204" pitchFamily="18" charset="0"/>
                        </a:rPr>
                        <m:t>𝛼</m:t>
                      </m:r>
                      <m:r>
                        <a:rPr lang="en-SG" i="1">
                          <a:latin typeface="Cambria Math" panose="02040503050406030204" pitchFamily="18" charset="0"/>
                          <a:ea typeface="Cambria Math" panose="02040503050406030204" pitchFamily="18" charset="0"/>
                        </a:rPr>
                        <m:t>∗</m:t>
                      </m:r>
                      <m:sSub>
                        <m:sSubPr>
                          <m:ctrlPr>
                            <a:rPr lang="en-SG" i="1">
                              <a:latin typeface="Cambria Math" panose="02040503050406030204" pitchFamily="18" charset="0"/>
                              <a:ea typeface="Cambria Math" panose="02040503050406030204" pitchFamily="18" charset="0"/>
                            </a:rPr>
                          </m:ctrlPr>
                        </m:sSubPr>
                        <m:e>
                          <m:r>
                            <a:rPr lang="en-SG" i="1">
                              <a:latin typeface="Cambria Math" panose="02040503050406030204" pitchFamily="18" charset="0"/>
                              <a:ea typeface="Cambria Math" panose="02040503050406030204" pitchFamily="18" charset="0"/>
                            </a:rPr>
                            <m:t>𝑉</m:t>
                          </m:r>
                        </m:e>
                        <m:sub>
                          <m:r>
                            <a:rPr lang="en-SG" i="1">
                              <a:latin typeface="Cambria Math" panose="02040503050406030204" pitchFamily="18" charset="0"/>
                              <a:ea typeface="Cambria Math" panose="02040503050406030204" pitchFamily="18" charset="0"/>
                            </a:rPr>
                            <m:t>𝑏𝑎𝑐𝑘𝑔𝑟𝑜𝑢𝑛𝑑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−1)+(1−</m:t>
                      </m:r>
                      <m:r>
                        <a:rPr lang="en-SG" i="1">
                          <a:latin typeface="Cambria Math" panose="02040503050406030204" pitchFamily="18" charset="0"/>
                          <a:ea typeface="Cambria Math" panose="02040503050406030204" pitchFamily="18" charset="0"/>
                        </a:rPr>
                        <m:t>𝛼</m:t>
                      </m:r>
                      <m:r>
                        <a:rPr lang="en-SG" i="1">
                          <a:latin typeface="Cambria Math" panose="02040503050406030204" pitchFamily="18" charset="0"/>
                          <a:ea typeface="Cambria Math" panose="02040503050406030204" pitchFamily="18" charset="0"/>
                        </a:rPr>
                        <m:t>)∗</m:t>
                      </m:r>
                      <m:sSub>
                        <m:sSubPr>
                          <m:ctrlPr>
                            <a:rPr lang="en-SG" i="1">
                              <a:latin typeface="Cambria Math" panose="02040503050406030204" pitchFamily="18" charset="0"/>
                              <a:ea typeface="Cambria Math" panose="02040503050406030204" pitchFamily="18" charset="0"/>
                            </a:rPr>
                          </m:ctrlPr>
                        </m:sSubPr>
                        <m:e>
                          <m:r>
                            <a:rPr lang="en-SG" i="1">
                              <a:latin typeface="Cambria Math" panose="02040503050406030204" pitchFamily="18" charset="0"/>
                              <a:ea typeface="Cambria Math" panose="02040503050406030204" pitchFamily="18" charset="0"/>
                            </a:rPr>
                            <m:t>𝑉</m:t>
                          </m:r>
                        </m:e>
                        <m:sub>
                          <m:r>
                            <a:rPr lang="en-SG" i="1">
                              <a:latin typeface="Cambria Math" panose="02040503050406030204" pitchFamily="18" charset="0"/>
                              <a:ea typeface="Cambria Math" panose="02040503050406030204" pitchFamily="18" charset="0"/>
                            </a:rPr>
                            <m:t>𝑠𝑎𝑚𝑝𝑙𝑒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73DEC865-2248-4180-938E-194974211010}"/>
                  </a:ext>
                </a:extLst>
              </p:cNvPr>
              <p:cNvSpPr txBox="1">
                <a:spLocks noRot="1" noChangeAspect="1" noMove="1" noResize="1" noEditPoints="1" noAdjustHandles="1" noChangeArrowheads="1" noChangeShapeType="1" noTextEdit="1"/>
              </p:cNvSpPr>
              <p:nvPr/>
            </p:nvSpPr>
            <p:spPr>
              <a:xfrm>
                <a:off x="611565" y="5268709"/>
                <a:ext cx="8013571" cy="1099788"/>
              </a:xfrm>
              <a:prstGeom prst="rect">
                <a:avLst/>
              </a:prstGeom>
              <a:blipFill>
                <a:blip r:embed="rId10"/>
                <a:stretch>
                  <a:fillRect l="-608" t="-2762" b="-2762"/>
                </a:stretch>
              </a:blipFill>
            </p:spPr>
            <p:txBody>
              <a:bodyPr/>
              <a:lstStyle/>
              <a:p>
                <a:r>
                  <a:rPr lang="en-SG">
                    <a:noFill/>
                  </a:rPr>
                  <a:t> </a:t>
                </a:r>
              </a:p>
            </p:txBody>
          </p:sp>
        </mc:Fallback>
      </mc:AlternateContent>
    </p:spTree>
    <p:extLst>
      <p:ext uri="{BB962C8B-B14F-4D97-AF65-F5344CB8AC3E}">
        <p14:creationId xmlns:p14="http://schemas.microsoft.com/office/powerpoint/2010/main" val="74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5478</TotalTime>
  <Words>3834</Words>
  <Application>Microsoft Office PowerPoint</Application>
  <PresentationFormat>On-screen Show (4:3)</PresentationFormat>
  <Paragraphs>1317</Paragraphs>
  <Slides>62</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SimSun</vt:lpstr>
      <vt:lpstr>Arial</vt:lpstr>
      <vt:lpstr>Calibri</vt:lpstr>
      <vt:lpstr>Cambria Math</vt:lpstr>
      <vt:lpstr>Times New Roman</vt:lpstr>
      <vt:lpstr>Office Theme</vt:lpstr>
      <vt:lpstr>           : Energy-Autonomous Always-On Cognitive &amp; Attentive Cameras   for Distributed Real-Time Vision  with milliWatt Power Consumption</vt:lpstr>
      <vt:lpstr>Outline</vt:lpstr>
      <vt:lpstr>           : Energy-Autonomous Always-On Cognitive &amp; Attentive Cameras   for Distributed Real-Time Vision  with milliWatt Power Consumption</vt:lpstr>
      <vt:lpstr>Outline</vt:lpstr>
      <vt:lpstr>Research Progress</vt:lpstr>
      <vt:lpstr>Research Progress</vt:lpstr>
      <vt:lpstr>Research Progress</vt:lpstr>
      <vt:lpstr>Research Progress</vt:lpstr>
      <vt:lpstr>Research Progress</vt:lpstr>
      <vt:lpstr>Research Progress</vt:lpstr>
      <vt:lpstr>   Imager-Pixel and readout circuit design </vt:lpstr>
      <vt:lpstr>Outline</vt:lpstr>
      <vt:lpstr>Circuit Overview</vt:lpstr>
      <vt:lpstr>Pixel Design - Objectives</vt:lpstr>
      <vt:lpstr>Pixel Sub-arrays</vt:lpstr>
      <vt:lpstr>Simulation Results for Pixel</vt:lpstr>
      <vt:lpstr>Simulation Results for Pixel</vt:lpstr>
      <vt:lpstr>Simulation Results for CDS Circuit</vt:lpstr>
      <vt:lpstr>Novelty Assessment</vt:lpstr>
      <vt:lpstr>Outline</vt:lpstr>
      <vt:lpstr>Why Novelty Assessment</vt:lpstr>
      <vt:lpstr>ORB: Failure Analysis</vt:lpstr>
      <vt:lpstr>ORB Feature Extraction</vt:lpstr>
      <vt:lpstr>ORB Failure Analysis</vt:lpstr>
      <vt:lpstr>Alternative Approaches</vt:lpstr>
      <vt:lpstr>Passing Compressed Image</vt:lpstr>
      <vt:lpstr>Saliency Pre-processor</vt:lpstr>
      <vt:lpstr>Finding Cluster : Adaptive Blob Detection</vt:lpstr>
      <vt:lpstr>Other Approaches</vt:lpstr>
      <vt:lpstr>Current Method: Object Tracking Without Detecting.</vt:lpstr>
      <vt:lpstr>Contour Detection</vt:lpstr>
      <vt:lpstr>Contour Approach Contd.</vt:lpstr>
      <vt:lpstr>Future Work</vt:lpstr>
      <vt:lpstr>           : Energy-Autonomous Always-On Cognitive &amp; Attentive Cameras   for Distributed Real-Time Vision  with milliWatt Power Consumption</vt:lpstr>
      <vt:lpstr>Outline</vt:lpstr>
      <vt:lpstr>Methodology</vt:lpstr>
      <vt:lpstr>Methodology</vt:lpstr>
      <vt:lpstr>Methodology</vt:lpstr>
      <vt:lpstr>Methodology</vt:lpstr>
      <vt:lpstr>Testing and Results</vt:lpstr>
      <vt:lpstr>Object Classification task</vt:lpstr>
      <vt:lpstr>Object detection task </vt:lpstr>
      <vt:lpstr>Discussion</vt:lpstr>
      <vt:lpstr>Research Progress</vt:lpstr>
      <vt:lpstr>Objectives/Deliverables</vt:lpstr>
      <vt:lpstr>Objectives/Deliverables</vt:lpstr>
      <vt:lpstr>Visibility</vt:lpstr>
      <vt:lpstr>Research Staff</vt:lpstr>
      <vt:lpstr>Publications</vt:lpstr>
      <vt:lpstr>Publications</vt:lpstr>
      <vt:lpstr>Demos/Public Materials</vt:lpstr>
      <vt:lpstr>Demos/Public Materials</vt:lpstr>
      <vt:lpstr>Talks, Videos, News, Press</vt:lpstr>
      <vt:lpstr>Talks, Videos, News, Press</vt:lpstr>
      <vt:lpstr>Talks, Videos, News, Press</vt:lpstr>
      <vt:lpstr>Objectives/Deliverables</vt:lpstr>
      <vt:lpstr>Objectives/Deliverables</vt:lpstr>
      <vt:lpstr>Objectives/Deliverables</vt:lpstr>
      <vt:lpstr>Objectives/Deliverables</vt:lpstr>
      <vt:lpstr>Notes and Suggestions</vt:lpstr>
      <vt:lpstr>Awards</vt:lpstr>
      <vt:lpstr>Patents</vt:lpstr>
    </vt:vector>
  </TitlesOfParts>
  <Company>Singapore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Ren Jie</dc:creator>
  <cp:lastModifiedBy>Alioto, Massimo Bruno</cp:lastModifiedBy>
  <cp:revision>334</cp:revision>
  <cp:lastPrinted>2018-05-17T07:26:46Z</cp:lastPrinted>
  <dcterms:created xsi:type="dcterms:W3CDTF">2012-09-11T07:51:50Z</dcterms:created>
  <dcterms:modified xsi:type="dcterms:W3CDTF">2020-04-21T08:02:36Z</dcterms:modified>
</cp:coreProperties>
</file>