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2" r:id="rId3"/>
    <p:sldId id="272" r:id="rId4"/>
    <p:sldId id="273" r:id="rId5"/>
    <p:sldId id="274" r:id="rId6"/>
    <p:sldId id="275" r:id="rId7"/>
    <p:sldId id="276" r:id="rId8"/>
    <p:sldId id="277" r:id="rId9"/>
    <p:sldId id="264" r:id="rId10"/>
    <p:sldId id="265" r:id="rId11"/>
    <p:sldId id="266" r:id="rId1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7BE"/>
    <a:srgbClr val="DC3B3B"/>
    <a:srgbClr val="6BC296"/>
    <a:srgbClr val="66BB8F"/>
    <a:srgbClr val="5FB289"/>
    <a:srgbClr val="D83838"/>
    <a:srgbClr val="62B78C"/>
    <a:srgbClr val="3B65BB"/>
    <a:srgbClr val="61B78B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343" autoAdjust="0"/>
  </p:normalViewPr>
  <p:slideViewPr>
    <p:cSldViewPr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7CBFE-AACC-4984-BD90-17A44F0EE7C8}" type="datetimeFigureOut">
              <a:rPr lang="en-SG" smtClean="0"/>
              <a:t>24/2/21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0A761-DBE2-4CB6-A549-6F6821863A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4272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98941-9BEA-4A10-8768-C8DDB0677172}" type="datetimeFigureOut">
              <a:rPr lang="en-SG" smtClean="0"/>
              <a:t>24/2/21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92C8-58CE-42A1-9B77-5BA8643870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751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728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639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3467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2834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24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6281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457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434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95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932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753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531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145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06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7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010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5536" y="558334"/>
            <a:ext cx="8280920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utoShape 4" descr="Image result for ethz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28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785786"/>
            <a:ext cx="8856984" cy="1102519"/>
          </a:xfrm>
        </p:spPr>
        <p:txBody>
          <a:bodyPr>
            <a:noAutofit/>
          </a:bodyPr>
          <a:lstStyle/>
          <a:p>
            <a:r>
              <a:rPr lang="en-US" sz="3600" dirty="0"/>
              <a:t>		         : </a:t>
            </a:r>
            <a:r>
              <a:rPr lang="en-SG" sz="3600" dirty="0"/>
              <a:t>Energy-Autonomous</a:t>
            </a:r>
            <a:br>
              <a:rPr lang="en-SG" sz="3600" dirty="0"/>
            </a:br>
            <a:r>
              <a:rPr lang="en-SG" sz="3600" dirty="0"/>
              <a:t>Always-On Cognitive &amp; Attentive Cameras </a:t>
            </a:r>
            <a:br>
              <a:rPr lang="en-SG" sz="3600" dirty="0"/>
            </a:br>
            <a:br>
              <a:rPr lang="en-SG" sz="1200" dirty="0"/>
            </a:br>
            <a:r>
              <a:rPr lang="en-SG" sz="3600" dirty="0"/>
              <a:t>for Distributed Real-Time Vision </a:t>
            </a:r>
            <a:br>
              <a:rPr lang="en-SG" sz="3600" dirty="0"/>
            </a:br>
            <a:r>
              <a:rPr lang="en-SG" sz="3600" dirty="0"/>
              <a:t>with </a:t>
            </a:r>
            <a:r>
              <a:rPr lang="en-SG" sz="3600" dirty="0" err="1"/>
              <a:t>milliWatt</a:t>
            </a:r>
            <a:r>
              <a:rPr lang="en-SG" sz="3600" dirty="0"/>
              <a:t> Power Consumption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57474" y="4346798"/>
            <a:ext cx="6366854" cy="10984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Quarterly meeting: </a:t>
            </a:r>
            <a:r>
              <a:rPr lang="en-US" sz="2400" i="1" dirty="0">
                <a:solidFill>
                  <a:schemeClr val="tx1"/>
                </a:solidFill>
              </a:rPr>
              <a:t>(date)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Prof. … </a:t>
            </a:r>
            <a:r>
              <a:rPr lang="en-US" sz="2400" i="1" dirty="0">
                <a:solidFill>
                  <a:schemeClr val="tx1"/>
                </a:solidFill>
              </a:rPr>
              <a:t>(speaker)</a:t>
            </a:r>
          </a:p>
          <a:p>
            <a:pPr>
              <a:spcBef>
                <a:spcPts val="0"/>
              </a:spcBef>
            </a:pP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78" descr="C:\Users\nrdaxwa\Desktop\CREATE\Logos\NRF logo vert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363837"/>
            <a:ext cx="595838" cy="2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tedxkrp.com/sites/tedxkrp.com/files/speakers-logos/nus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8140" y="6383347"/>
            <a:ext cx="703042" cy="2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ut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48" y="6316018"/>
            <a:ext cx="823258" cy="4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irazee\Desktop\NTU Logo Brand\NTU bran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04" t="24069" r="31627" b="25041"/>
          <a:stretch/>
        </p:blipFill>
        <p:spPr bwMode="auto">
          <a:xfrm>
            <a:off x="4487972" y="6356350"/>
            <a:ext cx="106178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522" y="6352890"/>
            <a:ext cx="354360" cy="3741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9" y="6411005"/>
            <a:ext cx="1458807" cy="24057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84775" y="6257887"/>
            <a:ext cx="8280920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51520" y="889920"/>
            <a:ext cx="3688830" cy="923330"/>
            <a:chOff x="4869042" y="2479809"/>
            <a:chExt cx="5687680" cy="1423649"/>
          </a:xfrm>
        </p:grpSpPr>
        <p:sp>
          <p:nvSpPr>
            <p:cNvPr id="20" name="TextBox 5"/>
            <p:cNvSpPr txBox="1"/>
            <p:nvPr/>
          </p:nvSpPr>
          <p:spPr>
            <a:xfrm>
              <a:off x="4869042" y="2479809"/>
              <a:ext cx="5687680" cy="142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rgbClr val="00B050"/>
                  </a:solidFill>
                </a:rPr>
                <a:t>C   </a:t>
              </a:r>
              <a:r>
                <a:rPr lang="en-US" sz="5400" dirty="0" err="1">
                  <a:solidFill>
                    <a:srgbClr val="00B050"/>
                  </a:solidFill>
                </a:rPr>
                <a:t>gniVisi</a:t>
              </a:r>
              <a:r>
                <a:rPr lang="en-US" sz="5400" dirty="0">
                  <a:solidFill>
                    <a:srgbClr val="00B050"/>
                  </a:solidFill>
                </a:rPr>
                <a:t>   n</a:t>
              </a:r>
              <a:endParaRPr lang="en-SG" sz="5400" dirty="0">
                <a:solidFill>
                  <a:srgbClr val="00B05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3206" y="2912276"/>
              <a:ext cx="703044" cy="7030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1780" y="2919131"/>
              <a:ext cx="705087" cy="703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6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Research Staff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10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Current research staff (PhD, </a:t>
            </a:r>
            <a:r>
              <a:rPr lang="en-US" dirty="0" err="1"/>
              <a:t>PostDoc</a:t>
            </a:r>
            <a:r>
              <a:rPr lang="en-US" dirty="0"/>
              <a:t>, Research Engineers, etc.)</a:t>
            </a:r>
          </a:p>
          <a:p>
            <a:pPr lvl="1"/>
            <a:r>
              <a:rPr lang="en-US" dirty="0"/>
              <a:t> 2 postdoctoral research fellow</a:t>
            </a:r>
          </a:p>
        </p:txBody>
      </p:sp>
    </p:spTree>
    <p:extLst>
      <p:ext uri="{BB962C8B-B14F-4D97-AF65-F5344CB8AC3E}">
        <p14:creationId xmlns:p14="http://schemas.microsoft.com/office/powerpoint/2010/main" val="22756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Publications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11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Presentations at International Conferences in “Evidence” sheet in “Project-</a:t>
            </a:r>
            <a:r>
              <a:rPr lang="en-US" dirty="0" err="1"/>
              <a:t>Tracking_Template.xlsx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Rethinking Bottleneck Structure for Efficient Mobile Network Design. ECCV 2020.	</a:t>
            </a:r>
          </a:p>
        </p:txBody>
      </p:sp>
    </p:spTree>
    <p:extLst>
      <p:ext uri="{BB962C8B-B14F-4D97-AF65-F5344CB8AC3E}">
        <p14:creationId xmlns:p14="http://schemas.microsoft.com/office/powerpoint/2010/main" val="18974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Research Progress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93682" y="914400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3DBD6-11FD-3D43-B1DE-C6E179271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27" y="3276136"/>
            <a:ext cx="7658100" cy="2184400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7ABB30C4-4CCC-844E-9ED7-ABC05CACC0A8}"/>
              </a:ext>
            </a:extLst>
          </p:cNvPr>
          <p:cNvSpPr txBox="1"/>
          <p:nvPr/>
        </p:nvSpPr>
        <p:spPr>
          <a:xfrm>
            <a:off x="674668" y="986185"/>
            <a:ext cx="7599418" cy="1785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MobileNet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V2 is the current SOTA deep learning model for object recognition.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It relies on the </a:t>
            </a:r>
            <a:r>
              <a:rPr lang="en-US" altLang="zh-CN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inverted residual bottleneck (IRB) 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architecture design</a:t>
            </a:r>
            <a:endParaRPr lang="en-US" altLang="zh-CN" sz="2400" baseline="300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400" baseline="300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Common belief behind IRB: (</a:t>
            </a:r>
            <a:r>
              <a:rPr lang="en-US" altLang="zh-CN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 shortcut should be put between low-dim features; (ii) feature transformation should be applied to high-dim features. </a:t>
            </a:r>
          </a:p>
        </p:txBody>
      </p:sp>
    </p:spTree>
    <p:extLst>
      <p:ext uri="{BB962C8B-B14F-4D97-AF65-F5344CB8AC3E}">
        <p14:creationId xmlns:p14="http://schemas.microsoft.com/office/powerpoint/2010/main" val="14132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E6AD1-6024-5042-87FD-DE9D16DF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</a:t>
            </a:fld>
            <a:endParaRPr lang="en-SG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526CA86-ED99-6F4F-94FE-B98097F9403A}"/>
              </a:ext>
            </a:extLst>
          </p:cNvPr>
          <p:cNvSpPr txBox="1">
            <a:spLocks/>
          </p:cNvSpPr>
          <p:nvPr/>
        </p:nvSpPr>
        <p:spPr>
          <a:xfrm>
            <a:off x="395536" y="44624"/>
            <a:ext cx="8229600" cy="451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/>
              <a:t>Research Progress</a:t>
            </a:r>
            <a:endParaRPr lang="en-US" sz="3600" dirty="0"/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E7E88371-13B7-D34C-9281-FCCDE71684F9}"/>
              </a:ext>
            </a:extLst>
          </p:cNvPr>
          <p:cNvSpPr txBox="1"/>
          <p:nvPr/>
        </p:nvSpPr>
        <p:spPr>
          <a:xfrm>
            <a:off x="457200" y="717445"/>
            <a:ext cx="4729211" cy="5822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Structure: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Pointwise convolution expand feature dimension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Depth-wise convolution at expanded feature space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Another pointwise convolution to reduce the feature dimension 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Use linear activations 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  <a:defRPr/>
            </a:pP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Advantages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Depth-wise convolution at expanded feature dimension reduced computation cost and could potentially save the computation memory usage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linear activation reduces the information loss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Shortcut along bottleneck position to reduce elementwise operation</a:t>
            </a:r>
          </a:p>
        </p:txBody>
      </p:sp>
      <p:sp>
        <p:nvSpPr>
          <p:cNvPr id="7" name="文本框 13">
            <a:extLst>
              <a:ext uri="{FF2B5EF4-FFF2-40B4-BE49-F238E27FC236}">
                <a16:creationId xmlns:a16="http://schemas.microsoft.com/office/drawing/2014/main" id="{28B31F46-FA96-7049-84FA-2CC730968EA2}"/>
              </a:ext>
            </a:extLst>
          </p:cNvPr>
          <p:cNvSpPr txBox="1"/>
          <p:nvPr/>
        </p:nvSpPr>
        <p:spPr>
          <a:xfrm>
            <a:off x="4921704" y="5335399"/>
            <a:ext cx="369321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400" dirty="0">
                <a:solidFill>
                  <a:srgbClr val="00205E"/>
                </a:solidFill>
                <a:latin typeface="微软雅黑" panose="020B0503020204020204" pitchFamily="34" charset="-122"/>
                <a:sym typeface="+mn-ea"/>
              </a:rPr>
              <a:t>MobileNetV2 normal building block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5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FFFD02-CC73-344E-BE98-13D01BAB9A5D}"/>
              </a:ext>
            </a:extLst>
          </p:cNvPr>
          <p:cNvSpPr/>
          <p:nvPr/>
        </p:nvSpPr>
        <p:spPr>
          <a:xfrm>
            <a:off x="5848975" y="4856934"/>
            <a:ext cx="807610" cy="330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Input </a:t>
            </a:r>
            <a:endParaRPr lang="en-SG" sz="1400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555125-95E2-B74F-A24F-3F3D360D2105}"/>
              </a:ext>
            </a:extLst>
          </p:cNvPr>
          <p:cNvSpPr/>
          <p:nvPr/>
        </p:nvSpPr>
        <p:spPr>
          <a:xfrm>
            <a:off x="5390331" y="3281803"/>
            <a:ext cx="1701947" cy="4959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3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x3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Dwise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ReLU6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3B3A8-C68B-8741-B943-8E67801D2D93}"/>
              </a:ext>
            </a:extLst>
          </p:cNvPr>
          <p:cNvSpPr/>
          <p:nvPr/>
        </p:nvSpPr>
        <p:spPr>
          <a:xfrm>
            <a:off x="5488956" y="2125630"/>
            <a:ext cx="1603326" cy="2868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nector: Curved 21">
            <a:extLst>
              <a:ext uri="{FF2B5EF4-FFF2-40B4-BE49-F238E27FC236}">
                <a16:creationId xmlns:a16="http://schemas.microsoft.com/office/drawing/2014/main" id="{A5D1A6DF-277B-B04C-80FF-A2FE5C623EEC}"/>
              </a:ext>
            </a:extLst>
          </p:cNvPr>
          <p:cNvCxnSpPr>
            <a:cxnSpLocks/>
            <a:stCxn id="8" idx="2"/>
            <a:endCxn id="10" idx="1"/>
          </p:cNvCxnSpPr>
          <p:nvPr/>
        </p:nvCxnSpPr>
        <p:spPr>
          <a:xfrm rot="10800000">
            <a:off x="5488957" y="2269067"/>
            <a:ext cx="360019" cy="2753125"/>
          </a:xfrm>
          <a:prstGeom prst="curvedConnector3">
            <a:avLst>
              <a:gd name="adj1" fmla="val 23861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A45852-95A3-7343-A5E9-5348BC6E02EA}"/>
              </a:ext>
            </a:extLst>
          </p:cNvPr>
          <p:cNvCxnSpPr>
            <a:cxnSpLocks/>
          </p:cNvCxnSpPr>
          <p:nvPr/>
        </p:nvCxnSpPr>
        <p:spPr>
          <a:xfrm flipV="1">
            <a:off x="6252780" y="4544377"/>
            <a:ext cx="0" cy="2931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25DEF2-28B3-5044-9E6D-7728CAB4EE5A}"/>
              </a:ext>
            </a:extLst>
          </p:cNvPr>
          <p:cNvCxnSpPr>
            <a:cxnSpLocks/>
          </p:cNvCxnSpPr>
          <p:nvPr/>
        </p:nvCxnSpPr>
        <p:spPr>
          <a:xfrm flipV="1">
            <a:off x="6266866" y="3778336"/>
            <a:ext cx="0" cy="2931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C8DDBB-3EE8-2A4A-87FE-F7686EBD3304}"/>
              </a:ext>
            </a:extLst>
          </p:cNvPr>
          <p:cNvCxnSpPr>
            <a:cxnSpLocks/>
          </p:cNvCxnSpPr>
          <p:nvPr/>
        </p:nvCxnSpPr>
        <p:spPr>
          <a:xfrm flipV="1">
            <a:off x="6290619" y="3069786"/>
            <a:ext cx="0" cy="234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309F3-E8D4-3848-B051-FEDFF42CE25C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6290619" y="2412501"/>
            <a:ext cx="3342" cy="266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517EC1-FEFC-BE46-9370-33645FE873B3}"/>
              </a:ext>
            </a:extLst>
          </p:cNvPr>
          <p:cNvCxnSpPr>
            <a:cxnSpLocks/>
          </p:cNvCxnSpPr>
          <p:nvPr/>
        </p:nvCxnSpPr>
        <p:spPr>
          <a:xfrm flipH="1" flipV="1">
            <a:off x="6294378" y="1841427"/>
            <a:ext cx="3342" cy="266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6DEC20-42C5-7A40-982D-70BBBB7108D6}"/>
              </a:ext>
            </a:extLst>
          </p:cNvPr>
          <p:cNvSpPr txBox="1"/>
          <p:nvPr/>
        </p:nvSpPr>
        <p:spPr>
          <a:xfrm>
            <a:off x="7092280" y="1988840"/>
            <a:ext cx="234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Less elementwise      </a:t>
            </a:r>
          </a:p>
          <a:p>
            <a:r>
              <a:rPr lang="en-US" dirty="0"/>
              <a:t>    addition</a:t>
            </a:r>
            <a:endParaRPr lang="en-S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7E0AD0-6706-4448-935D-CC1E225F365D}"/>
              </a:ext>
            </a:extLst>
          </p:cNvPr>
          <p:cNvSpPr txBox="1"/>
          <p:nvPr/>
        </p:nvSpPr>
        <p:spPr>
          <a:xfrm>
            <a:off x="7054443" y="2664792"/>
            <a:ext cx="196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Linear activation</a:t>
            </a:r>
            <a:endParaRPr lang="en-SG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6607BB-B492-8A4C-B614-4E0AB410DAEA}"/>
              </a:ext>
            </a:extLst>
          </p:cNvPr>
          <p:cNvSpPr txBox="1"/>
          <p:nvPr/>
        </p:nvSpPr>
        <p:spPr>
          <a:xfrm>
            <a:off x="7054443" y="3236256"/>
            <a:ext cx="234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1.Dwise convolution </a:t>
            </a:r>
          </a:p>
          <a:p>
            <a:r>
              <a:rPr lang="en-US" dirty="0"/>
              <a:t>       reduce FLOPs</a:t>
            </a:r>
            <a:endParaRPr lang="en-SG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FB66EA-167C-4C43-8A80-DB06015AC76F}"/>
              </a:ext>
            </a:extLst>
          </p:cNvPr>
          <p:cNvSpPr/>
          <p:nvPr/>
        </p:nvSpPr>
        <p:spPr>
          <a:xfrm>
            <a:off x="5390332" y="4082491"/>
            <a:ext cx="1664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600" dirty="0">
                <a:solidFill>
                  <a:prstClr val="black"/>
                </a:solidFill>
                <a:ea typeface="等线" panose="02010600030101010101" pitchFamily="2" charset="-122"/>
              </a:rPr>
              <a:t>1x1 Conv, ReLU6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770CCB29-EEF6-7748-9602-0A641559251C}"/>
              </a:ext>
            </a:extLst>
          </p:cNvPr>
          <p:cNvSpPr/>
          <p:nvPr/>
        </p:nvSpPr>
        <p:spPr>
          <a:xfrm rot="10800000">
            <a:off x="5390331" y="4085772"/>
            <a:ext cx="1701947" cy="400110"/>
          </a:xfrm>
          <a:prstGeom prst="trapezoi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60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3EB354-4CEC-E343-9B87-0DEAA2D122D7}"/>
              </a:ext>
            </a:extLst>
          </p:cNvPr>
          <p:cNvGrpSpPr/>
          <p:nvPr/>
        </p:nvGrpSpPr>
        <p:grpSpPr>
          <a:xfrm>
            <a:off x="5390331" y="2665741"/>
            <a:ext cx="1698605" cy="400110"/>
            <a:chOff x="10999720" y="4599439"/>
            <a:chExt cx="1952873" cy="400110"/>
          </a:xfrm>
        </p:grpSpPr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280C36DD-5513-BB49-9B9C-3D7D0185964E}"/>
                </a:ext>
              </a:extLst>
            </p:cNvPr>
            <p:cNvSpPr/>
            <p:nvPr/>
          </p:nvSpPr>
          <p:spPr>
            <a:xfrm>
              <a:off x="10999720" y="4599439"/>
              <a:ext cx="1952873" cy="400110"/>
            </a:xfrm>
            <a:prstGeom prst="trapezoi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0A3532-C3C4-0448-9E0A-1BB50D201F4C}"/>
                </a:ext>
              </a:extLst>
            </p:cNvPr>
            <p:cNvSpPr/>
            <p:nvPr/>
          </p:nvSpPr>
          <p:spPr>
            <a:xfrm>
              <a:off x="11111663" y="4610664"/>
              <a:ext cx="16938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1x1 conv, linear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29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E6AD1-6024-5042-87FD-DE9D16DF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</a:t>
            </a:fld>
            <a:endParaRPr lang="en-SG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526CA86-ED99-6F4F-94FE-B98097F9403A}"/>
              </a:ext>
            </a:extLst>
          </p:cNvPr>
          <p:cNvSpPr txBox="1">
            <a:spLocks/>
          </p:cNvSpPr>
          <p:nvPr/>
        </p:nvSpPr>
        <p:spPr>
          <a:xfrm>
            <a:off x="395536" y="44624"/>
            <a:ext cx="8229600" cy="451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Research Progress</a:t>
            </a:r>
          </a:p>
        </p:txBody>
      </p:sp>
      <p:sp>
        <p:nvSpPr>
          <p:cNvPr id="25" name="文本框 7">
            <a:extLst>
              <a:ext uri="{FF2B5EF4-FFF2-40B4-BE49-F238E27FC236}">
                <a16:creationId xmlns:a16="http://schemas.microsoft.com/office/drawing/2014/main" id="{7687DAD0-E63B-794F-85F4-67E5D071DD9F}"/>
              </a:ext>
            </a:extLst>
          </p:cNvPr>
          <p:cNvSpPr txBox="1"/>
          <p:nvPr/>
        </p:nvSpPr>
        <p:spPr>
          <a:xfrm>
            <a:off x="395536" y="908720"/>
            <a:ext cx="6680776" cy="262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Achievements: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72% top 1 classification accuracy on ImageNet with 3.4M number of parameters and 300M </a:t>
            </a:r>
            <a:r>
              <a:rPr lang="en-US" altLang="zh-CN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Madd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sym typeface="+mn-ea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Compared to ResNet50: 8x less parameter and computation cost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IRB used as basic block for most of modern SOTA models: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EfficientNet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, MobileNetV3, </a:t>
            </a:r>
            <a:r>
              <a:rPr lang="en-US" altLang="zh-CN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MixConv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, etc.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NAS search space: </a:t>
            </a:r>
            <a:r>
              <a:rPr lang="en-US" altLang="zh-CN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Proxyless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 NAS, </a:t>
            </a:r>
            <a:r>
              <a:rPr lang="en-US" altLang="zh-CN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MNasNet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13">
            <a:extLst>
              <a:ext uri="{FF2B5EF4-FFF2-40B4-BE49-F238E27FC236}">
                <a16:creationId xmlns:a16="http://schemas.microsoft.com/office/drawing/2014/main" id="{5EBF73AB-4BFE-E347-ABE0-D000F589F581}"/>
              </a:ext>
            </a:extLst>
          </p:cNvPr>
          <p:cNvSpPr txBox="1"/>
          <p:nvPr/>
        </p:nvSpPr>
        <p:spPr>
          <a:xfrm>
            <a:off x="4382624" y="6230820"/>
            <a:ext cx="369321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400" dirty="0">
                <a:solidFill>
                  <a:srgbClr val="00205E"/>
                </a:solidFill>
                <a:latin typeface="微软雅黑" panose="020B0503020204020204" pitchFamily="34" charset="-122"/>
                <a:sym typeface="+mn-ea"/>
              </a:rPr>
              <a:t>MobileNetV2 normal building block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5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3798626-E2B0-AB43-B2CB-2E4B1B498419}"/>
              </a:ext>
            </a:extLst>
          </p:cNvPr>
          <p:cNvSpPr/>
          <p:nvPr/>
        </p:nvSpPr>
        <p:spPr>
          <a:xfrm>
            <a:off x="5309895" y="5752355"/>
            <a:ext cx="807610" cy="330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Input </a:t>
            </a:r>
            <a:endParaRPr lang="en-SG" sz="1400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55C48B-8F39-1648-8730-3E9852F222A6}"/>
              </a:ext>
            </a:extLst>
          </p:cNvPr>
          <p:cNvSpPr/>
          <p:nvPr/>
        </p:nvSpPr>
        <p:spPr>
          <a:xfrm>
            <a:off x="4851251" y="4177224"/>
            <a:ext cx="1701947" cy="4959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3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x3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Dwise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ReLU6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BB8661-9E79-BD48-9F10-33E3816A1007}"/>
              </a:ext>
            </a:extLst>
          </p:cNvPr>
          <p:cNvSpPr/>
          <p:nvPr/>
        </p:nvSpPr>
        <p:spPr>
          <a:xfrm>
            <a:off x="4949876" y="3021051"/>
            <a:ext cx="1603326" cy="2868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Connector: Curved 33">
            <a:extLst>
              <a:ext uri="{FF2B5EF4-FFF2-40B4-BE49-F238E27FC236}">
                <a16:creationId xmlns:a16="http://schemas.microsoft.com/office/drawing/2014/main" id="{22EFBD2E-E1A1-7948-A638-9041A8728B72}"/>
              </a:ext>
            </a:extLst>
          </p:cNvPr>
          <p:cNvCxnSpPr>
            <a:cxnSpLocks/>
            <a:stCxn id="27" idx="2"/>
            <a:endCxn id="29" idx="1"/>
          </p:cNvCxnSpPr>
          <p:nvPr/>
        </p:nvCxnSpPr>
        <p:spPr>
          <a:xfrm rot="10800000">
            <a:off x="4949877" y="3164488"/>
            <a:ext cx="360019" cy="2753125"/>
          </a:xfrm>
          <a:prstGeom prst="curvedConnector3">
            <a:avLst>
              <a:gd name="adj1" fmla="val 23861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8876BE2-4ED2-E943-B334-EA194C3F53AD}"/>
              </a:ext>
            </a:extLst>
          </p:cNvPr>
          <p:cNvCxnSpPr>
            <a:cxnSpLocks/>
          </p:cNvCxnSpPr>
          <p:nvPr/>
        </p:nvCxnSpPr>
        <p:spPr>
          <a:xfrm flipV="1">
            <a:off x="5713700" y="5439798"/>
            <a:ext cx="0" cy="2931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53897D-BFC1-864D-8A8A-2A72DF8F00B9}"/>
              </a:ext>
            </a:extLst>
          </p:cNvPr>
          <p:cNvCxnSpPr>
            <a:cxnSpLocks/>
          </p:cNvCxnSpPr>
          <p:nvPr/>
        </p:nvCxnSpPr>
        <p:spPr>
          <a:xfrm flipV="1">
            <a:off x="5727786" y="4673757"/>
            <a:ext cx="0" cy="2931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9E3E3B6-EF48-1E45-AE86-778D75885380}"/>
              </a:ext>
            </a:extLst>
          </p:cNvPr>
          <p:cNvCxnSpPr>
            <a:cxnSpLocks/>
          </p:cNvCxnSpPr>
          <p:nvPr/>
        </p:nvCxnSpPr>
        <p:spPr>
          <a:xfrm flipV="1">
            <a:off x="5751539" y="3965207"/>
            <a:ext cx="0" cy="234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562C432-5618-0048-BB9C-4CED1EAE3BE1}"/>
              </a:ext>
            </a:extLst>
          </p:cNvPr>
          <p:cNvCxnSpPr>
            <a:cxnSpLocks/>
            <a:endCxn id="29" idx="2"/>
          </p:cNvCxnSpPr>
          <p:nvPr/>
        </p:nvCxnSpPr>
        <p:spPr>
          <a:xfrm flipH="1" flipV="1">
            <a:off x="5751539" y="3307922"/>
            <a:ext cx="3342" cy="266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3BE280-47AB-924A-BF64-7445CBEA0011}"/>
              </a:ext>
            </a:extLst>
          </p:cNvPr>
          <p:cNvCxnSpPr>
            <a:cxnSpLocks/>
          </p:cNvCxnSpPr>
          <p:nvPr/>
        </p:nvCxnSpPr>
        <p:spPr>
          <a:xfrm flipH="1" flipV="1">
            <a:off x="5755298" y="2736848"/>
            <a:ext cx="3342" cy="266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4046A58-D91C-4F4C-8115-7CE800318CC1}"/>
              </a:ext>
            </a:extLst>
          </p:cNvPr>
          <p:cNvSpPr txBox="1"/>
          <p:nvPr/>
        </p:nvSpPr>
        <p:spPr>
          <a:xfrm>
            <a:off x="6553200" y="2884261"/>
            <a:ext cx="234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Less elementwise      </a:t>
            </a:r>
          </a:p>
          <a:p>
            <a:r>
              <a:rPr lang="en-US" dirty="0"/>
              <a:t>    addition</a:t>
            </a:r>
            <a:endParaRPr lang="en-SG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3F303D-90F7-AF41-A5BB-F44195A569F3}"/>
              </a:ext>
            </a:extLst>
          </p:cNvPr>
          <p:cNvSpPr txBox="1"/>
          <p:nvPr/>
        </p:nvSpPr>
        <p:spPr>
          <a:xfrm>
            <a:off x="6515363" y="3560213"/>
            <a:ext cx="196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Linear activation</a:t>
            </a:r>
            <a:endParaRPr lang="en-SG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DF2F5A-2742-CD49-B7F2-19F4E50B9AF2}"/>
              </a:ext>
            </a:extLst>
          </p:cNvPr>
          <p:cNvSpPr txBox="1"/>
          <p:nvPr/>
        </p:nvSpPr>
        <p:spPr>
          <a:xfrm>
            <a:off x="6515363" y="4131677"/>
            <a:ext cx="234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1.Dwise convolution </a:t>
            </a:r>
          </a:p>
          <a:p>
            <a:r>
              <a:rPr lang="en-US" dirty="0"/>
              <a:t>       reduce FLOPs</a:t>
            </a:r>
            <a:endParaRPr lang="en-SG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4F32C01-7DD7-BB43-B9EE-8957D69DE0C2}"/>
              </a:ext>
            </a:extLst>
          </p:cNvPr>
          <p:cNvSpPr/>
          <p:nvPr/>
        </p:nvSpPr>
        <p:spPr>
          <a:xfrm>
            <a:off x="4851252" y="4977912"/>
            <a:ext cx="1664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600" dirty="0">
                <a:solidFill>
                  <a:prstClr val="black"/>
                </a:solidFill>
                <a:ea typeface="等线" panose="02010600030101010101" pitchFamily="2" charset="-122"/>
              </a:rPr>
              <a:t>1x1 Conv, ReLU6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0" name="Trapezoid 39">
            <a:extLst>
              <a:ext uri="{FF2B5EF4-FFF2-40B4-BE49-F238E27FC236}">
                <a16:creationId xmlns:a16="http://schemas.microsoft.com/office/drawing/2014/main" id="{F913FD0B-19A4-1B44-924A-E20E7D3D3F9E}"/>
              </a:ext>
            </a:extLst>
          </p:cNvPr>
          <p:cNvSpPr/>
          <p:nvPr/>
        </p:nvSpPr>
        <p:spPr>
          <a:xfrm rot="10800000">
            <a:off x="4851251" y="4981193"/>
            <a:ext cx="1701947" cy="400110"/>
          </a:xfrm>
          <a:prstGeom prst="trapezoi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60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E5B327-C023-A145-AAEC-0A46DDDAFBF5}"/>
              </a:ext>
            </a:extLst>
          </p:cNvPr>
          <p:cNvGrpSpPr/>
          <p:nvPr/>
        </p:nvGrpSpPr>
        <p:grpSpPr>
          <a:xfrm>
            <a:off x="4851251" y="3561162"/>
            <a:ext cx="1698605" cy="400110"/>
            <a:chOff x="10999720" y="4599439"/>
            <a:chExt cx="1952873" cy="400110"/>
          </a:xfrm>
        </p:grpSpPr>
        <p:sp>
          <p:nvSpPr>
            <p:cNvPr id="42" name="Trapezoid 41">
              <a:extLst>
                <a:ext uri="{FF2B5EF4-FFF2-40B4-BE49-F238E27FC236}">
                  <a16:creationId xmlns:a16="http://schemas.microsoft.com/office/drawing/2014/main" id="{D5DD147B-9EF5-8747-B718-EF47A4DE4DF3}"/>
                </a:ext>
              </a:extLst>
            </p:cNvPr>
            <p:cNvSpPr/>
            <p:nvPr/>
          </p:nvSpPr>
          <p:spPr>
            <a:xfrm>
              <a:off x="10999720" y="4599439"/>
              <a:ext cx="1952873" cy="400110"/>
            </a:xfrm>
            <a:prstGeom prst="trapezoi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86AE2C0-EE54-724A-8BA4-10CC70F27F67}"/>
                </a:ext>
              </a:extLst>
            </p:cNvPr>
            <p:cNvSpPr/>
            <p:nvPr/>
          </p:nvSpPr>
          <p:spPr>
            <a:xfrm>
              <a:off x="11111663" y="4610664"/>
              <a:ext cx="16938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1x1 conv, linear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70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DADA81-7E36-5E43-B5A3-3095794A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5</a:t>
            </a:fld>
            <a:endParaRPr lang="en-SG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D153E4A4-7FD1-3D47-8BDE-F1B9EEF92FA9}"/>
              </a:ext>
            </a:extLst>
          </p:cNvPr>
          <p:cNvSpPr txBox="1">
            <a:spLocks/>
          </p:cNvSpPr>
          <p:nvPr/>
        </p:nvSpPr>
        <p:spPr>
          <a:xfrm>
            <a:off x="395536" y="44624"/>
            <a:ext cx="8229600" cy="451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Research Progress</a:t>
            </a:r>
          </a:p>
        </p:txBody>
      </p:sp>
      <p:sp>
        <p:nvSpPr>
          <p:cNvPr id="4" name="文本框 7">
            <a:extLst>
              <a:ext uri="{FF2B5EF4-FFF2-40B4-BE49-F238E27FC236}">
                <a16:creationId xmlns:a16="http://schemas.microsoft.com/office/drawing/2014/main" id="{5F312D97-3234-5647-8674-F3DF502971D3}"/>
              </a:ext>
            </a:extLst>
          </p:cNvPr>
          <p:cNvSpPr txBox="1"/>
          <p:nvPr/>
        </p:nvSpPr>
        <p:spPr>
          <a:xfrm>
            <a:off x="393913" y="764704"/>
            <a:ext cx="5896253" cy="2621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Three positions for connecting shortcut with high dimension feature space: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Setting 1: 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dimensional pointwise convolution outputs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Setting 2: high dimensional depth-wise convolution outputs</a:t>
            </a:r>
          </a:p>
          <a:p>
            <a:pPr lvl="0">
              <a:lnSpc>
                <a:spcPct val="130000"/>
              </a:lnSpc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Setting 3: 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high dimensional depth-wise convolution outputs with linear activation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kumimoji="0" lang="zh-CN" altLang="en-US" sz="1600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8B55B3-14F3-FC4D-9DB7-B02201FAA4FF}"/>
              </a:ext>
            </a:extLst>
          </p:cNvPr>
          <p:cNvGrpSpPr/>
          <p:nvPr/>
        </p:nvGrpSpPr>
        <p:grpSpPr>
          <a:xfrm>
            <a:off x="393913" y="3284984"/>
            <a:ext cx="5728428" cy="1512805"/>
            <a:chOff x="435562" y="4201961"/>
            <a:chExt cx="5728428" cy="15128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E98834-01B8-714C-9882-CE9420DEC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737" y="4201961"/>
              <a:ext cx="5659253" cy="12889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53617C-33B3-224E-B580-86A3C34B90E9}"/>
                </a:ext>
              </a:extLst>
            </p:cNvPr>
            <p:cNvSpPr txBox="1"/>
            <p:nvPr/>
          </p:nvSpPr>
          <p:spPr>
            <a:xfrm>
              <a:off x="435562" y="5437767"/>
              <a:ext cx="55871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*rm denotes remove the </a:t>
              </a:r>
              <a:r>
                <a:rPr lang="en-US" sz="1200" dirty="0" err="1"/>
                <a:t>ReLU</a:t>
              </a:r>
              <a:r>
                <a:rPr lang="en-US" sz="1200" dirty="0"/>
                <a:t> activation layer after the corresponding 3x3 </a:t>
              </a:r>
              <a:r>
                <a:rPr lang="en-US" sz="1200" dirty="0" err="1"/>
                <a:t>Dwise</a:t>
              </a:r>
              <a:r>
                <a:rPr lang="en-US" sz="1200" dirty="0"/>
                <a:t> conv</a:t>
              </a:r>
              <a:endParaRPr lang="en-SG" sz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BD0ED71-137A-AF41-AD52-1E83DE60EC86}"/>
              </a:ext>
            </a:extLst>
          </p:cNvPr>
          <p:cNvGrpSpPr/>
          <p:nvPr/>
        </p:nvGrpSpPr>
        <p:grpSpPr>
          <a:xfrm>
            <a:off x="6656756" y="5611962"/>
            <a:ext cx="1826928" cy="584775"/>
            <a:chOff x="9540102" y="2161623"/>
            <a:chExt cx="1826928" cy="584775"/>
          </a:xfrm>
        </p:grpSpPr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0533234E-91BA-CB42-BC4A-5E0176F6D059}"/>
                </a:ext>
              </a:extLst>
            </p:cNvPr>
            <p:cNvSpPr/>
            <p:nvPr/>
          </p:nvSpPr>
          <p:spPr>
            <a:xfrm rot="10800000">
              <a:off x="9624308" y="2191805"/>
              <a:ext cx="1617124" cy="524413"/>
            </a:xfrm>
            <a:prstGeom prst="trapezoi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999A6B-7513-D847-8045-50C1BB1FDFC7}"/>
                </a:ext>
              </a:extLst>
            </p:cNvPr>
            <p:cNvSpPr/>
            <p:nvPr/>
          </p:nvSpPr>
          <p:spPr>
            <a:xfrm>
              <a:off x="9540102" y="2161623"/>
              <a:ext cx="18269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1x1 Conv, </a:t>
              </a:r>
            </a:p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ReLU6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226A35-089D-B344-BFF9-3E1E9DDACE95}"/>
              </a:ext>
            </a:extLst>
          </p:cNvPr>
          <p:cNvGrpSpPr/>
          <p:nvPr/>
        </p:nvGrpSpPr>
        <p:grpSpPr>
          <a:xfrm>
            <a:off x="6644924" y="4105999"/>
            <a:ext cx="1826928" cy="584775"/>
            <a:chOff x="9540102" y="2161623"/>
            <a:chExt cx="1826928" cy="584775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8B730790-E1CA-3449-91C9-89FF17E1B104}"/>
                </a:ext>
              </a:extLst>
            </p:cNvPr>
            <p:cNvSpPr/>
            <p:nvPr/>
          </p:nvSpPr>
          <p:spPr>
            <a:xfrm>
              <a:off x="9624308" y="2191805"/>
              <a:ext cx="1617124" cy="524413"/>
            </a:xfrm>
            <a:prstGeom prst="trapezoi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E86783-9929-5147-A926-E0B5C3062D60}"/>
                </a:ext>
              </a:extLst>
            </p:cNvPr>
            <p:cNvSpPr/>
            <p:nvPr/>
          </p:nvSpPr>
          <p:spPr>
            <a:xfrm>
              <a:off x="9540102" y="2161623"/>
              <a:ext cx="18269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1x1 Conv, </a:t>
              </a:r>
            </a:p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Linear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884C67-2F4E-ED46-BB11-3F3340A0ED92}"/>
              </a:ext>
            </a:extLst>
          </p:cNvPr>
          <p:cNvGrpSpPr/>
          <p:nvPr/>
        </p:nvGrpSpPr>
        <p:grpSpPr>
          <a:xfrm>
            <a:off x="6656756" y="3298651"/>
            <a:ext cx="1826928" cy="584775"/>
            <a:chOff x="9540102" y="2161623"/>
            <a:chExt cx="1826928" cy="584775"/>
          </a:xfrm>
        </p:grpSpPr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8A54F60E-2ED9-2443-A70B-CF804BC5C4DB}"/>
                </a:ext>
              </a:extLst>
            </p:cNvPr>
            <p:cNvSpPr/>
            <p:nvPr/>
          </p:nvSpPr>
          <p:spPr>
            <a:xfrm rot="10800000">
              <a:off x="9624308" y="2191805"/>
              <a:ext cx="1617124" cy="524413"/>
            </a:xfrm>
            <a:prstGeom prst="trapezoi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DA5ABB0-1671-9540-A26F-56C9B710D0BF}"/>
                </a:ext>
              </a:extLst>
            </p:cNvPr>
            <p:cNvSpPr/>
            <p:nvPr/>
          </p:nvSpPr>
          <p:spPr>
            <a:xfrm>
              <a:off x="9540102" y="2161623"/>
              <a:ext cx="18269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1x1 Conv, </a:t>
              </a:r>
            </a:p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ReLU6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984E3D5-93E9-7B42-988B-3B903DB8ECE8}"/>
              </a:ext>
            </a:extLst>
          </p:cNvPr>
          <p:cNvSpPr/>
          <p:nvPr/>
        </p:nvSpPr>
        <p:spPr>
          <a:xfrm>
            <a:off x="6713862" y="4927594"/>
            <a:ext cx="1603326" cy="4959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3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x3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Dwise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ReLU6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477480-E9F3-6E49-9965-AABDEA5B207E}"/>
              </a:ext>
            </a:extLst>
          </p:cNvPr>
          <p:cNvCxnSpPr>
            <a:cxnSpLocks/>
          </p:cNvCxnSpPr>
          <p:nvPr/>
        </p:nvCxnSpPr>
        <p:spPr>
          <a:xfrm flipV="1">
            <a:off x="7544591" y="6176512"/>
            <a:ext cx="0" cy="2931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E26DF4-447B-0B4D-A46A-ECEDCE6F981A}"/>
              </a:ext>
            </a:extLst>
          </p:cNvPr>
          <p:cNvCxnSpPr>
            <a:cxnSpLocks/>
          </p:cNvCxnSpPr>
          <p:nvPr/>
        </p:nvCxnSpPr>
        <p:spPr>
          <a:xfrm flipV="1">
            <a:off x="7570220" y="5451543"/>
            <a:ext cx="0" cy="178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14EEE0-40D9-6847-987D-C9A5EA8152EC}"/>
              </a:ext>
            </a:extLst>
          </p:cNvPr>
          <p:cNvCxnSpPr>
            <a:cxnSpLocks/>
          </p:cNvCxnSpPr>
          <p:nvPr/>
        </p:nvCxnSpPr>
        <p:spPr>
          <a:xfrm flipV="1">
            <a:off x="7584720" y="4660594"/>
            <a:ext cx="0" cy="2931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2DC704-9F8B-E24E-AAFD-26B1F36D7772}"/>
              </a:ext>
            </a:extLst>
          </p:cNvPr>
          <p:cNvCxnSpPr>
            <a:cxnSpLocks/>
          </p:cNvCxnSpPr>
          <p:nvPr/>
        </p:nvCxnSpPr>
        <p:spPr>
          <a:xfrm flipH="1" flipV="1">
            <a:off x="7596227" y="3848868"/>
            <a:ext cx="3342" cy="266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504A684-3995-B949-A142-F01ED7CD32AA}"/>
              </a:ext>
            </a:extLst>
          </p:cNvPr>
          <p:cNvSpPr/>
          <p:nvPr/>
        </p:nvSpPr>
        <p:spPr>
          <a:xfrm>
            <a:off x="6780767" y="2555329"/>
            <a:ext cx="1603326" cy="4959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3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x3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Dwise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ReLU6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7A3540-4D48-B043-A17C-1CAB7DC22D25}"/>
              </a:ext>
            </a:extLst>
          </p:cNvPr>
          <p:cNvCxnSpPr>
            <a:cxnSpLocks/>
          </p:cNvCxnSpPr>
          <p:nvPr/>
        </p:nvCxnSpPr>
        <p:spPr>
          <a:xfrm flipV="1">
            <a:off x="7596516" y="3059546"/>
            <a:ext cx="0" cy="2931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833D6C-CC9A-5F40-B9C7-04F68C5ACA10}"/>
              </a:ext>
            </a:extLst>
          </p:cNvPr>
          <p:cNvCxnSpPr>
            <a:cxnSpLocks/>
          </p:cNvCxnSpPr>
          <p:nvPr/>
        </p:nvCxnSpPr>
        <p:spPr>
          <a:xfrm flipV="1">
            <a:off x="7620269" y="2271588"/>
            <a:ext cx="0" cy="2931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6B5FECA-A83D-0446-B8F2-7B2603AE9AD8}"/>
              </a:ext>
            </a:extLst>
          </p:cNvPr>
          <p:cNvCxnSpPr>
            <a:cxnSpLocks/>
          </p:cNvCxnSpPr>
          <p:nvPr/>
        </p:nvCxnSpPr>
        <p:spPr>
          <a:xfrm flipH="1" flipV="1">
            <a:off x="7612523" y="1443883"/>
            <a:ext cx="3342" cy="266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7">
            <a:extLst>
              <a:ext uri="{FF2B5EF4-FFF2-40B4-BE49-F238E27FC236}">
                <a16:creationId xmlns:a16="http://schemas.microsoft.com/office/drawing/2014/main" id="{052CB594-B133-6C4F-8250-484AC1A6B668}"/>
              </a:ext>
            </a:extLst>
          </p:cNvPr>
          <p:cNvCxnSpPr>
            <a:cxnSpLocks/>
            <a:stCxn id="9" idx="1"/>
            <a:endCxn id="15" idx="1"/>
          </p:cNvCxnSpPr>
          <p:nvPr/>
        </p:nvCxnSpPr>
        <p:spPr>
          <a:xfrm flipV="1">
            <a:off x="8292534" y="3591039"/>
            <a:ext cx="12700" cy="2313311"/>
          </a:xfrm>
          <a:prstGeom prst="curvedConnector3">
            <a:avLst>
              <a:gd name="adj1" fmla="val 2316157"/>
            </a:avLst>
          </a:prstGeom>
          <a:ln w="19050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8">
            <a:extLst>
              <a:ext uri="{FF2B5EF4-FFF2-40B4-BE49-F238E27FC236}">
                <a16:creationId xmlns:a16="http://schemas.microsoft.com/office/drawing/2014/main" id="{299F625E-43A9-0349-A7E3-90245DDF3E15}"/>
              </a:ext>
            </a:extLst>
          </p:cNvPr>
          <p:cNvCxnSpPr>
            <a:cxnSpLocks/>
            <a:stCxn id="17" idx="3"/>
            <a:endCxn id="22" idx="3"/>
          </p:cNvCxnSpPr>
          <p:nvPr/>
        </p:nvCxnSpPr>
        <p:spPr>
          <a:xfrm flipV="1">
            <a:off x="8317188" y="2803302"/>
            <a:ext cx="66905" cy="2372265"/>
          </a:xfrm>
          <a:prstGeom prst="curvedConnector3">
            <a:avLst>
              <a:gd name="adj1" fmla="val 441678"/>
            </a:avLst>
          </a:prstGeom>
          <a:ln w="19050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9">
            <a:extLst>
              <a:ext uri="{FF2B5EF4-FFF2-40B4-BE49-F238E27FC236}">
                <a16:creationId xmlns:a16="http://schemas.microsoft.com/office/drawing/2014/main" id="{983C490B-DD37-BA49-8A11-B053541ABA58}"/>
              </a:ext>
            </a:extLst>
          </p:cNvPr>
          <p:cNvCxnSpPr>
            <a:cxnSpLocks/>
            <a:stCxn id="17" idx="1"/>
            <a:endCxn id="22" idx="1"/>
          </p:cNvCxnSpPr>
          <p:nvPr/>
        </p:nvCxnSpPr>
        <p:spPr>
          <a:xfrm rot="10800000" flipH="1">
            <a:off x="6713861" y="2803303"/>
            <a:ext cx="66905" cy="2372265"/>
          </a:xfrm>
          <a:prstGeom prst="curvedConnector3">
            <a:avLst>
              <a:gd name="adj1" fmla="val -341678"/>
            </a:avLst>
          </a:prstGeom>
          <a:ln w="19050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4DD9608D-EE64-B64D-9A7A-EDE7B8A6ABFE}"/>
              </a:ext>
            </a:extLst>
          </p:cNvPr>
          <p:cNvSpPr/>
          <p:nvPr/>
        </p:nvSpPr>
        <p:spPr>
          <a:xfrm>
            <a:off x="8643969" y="5434664"/>
            <a:ext cx="348830" cy="316804"/>
          </a:xfrm>
          <a:prstGeom prst="ellipse">
            <a:avLst/>
          </a:prstGeom>
          <a:noFill/>
          <a:ln>
            <a:solidFill>
              <a:srgbClr val="00173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37109E-D07C-D046-967A-DC15AB7A5CCA}"/>
              </a:ext>
            </a:extLst>
          </p:cNvPr>
          <p:cNvSpPr/>
          <p:nvPr/>
        </p:nvSpPr>
        <p:spPr>
          <a:xfrm>
            <a:off x="8701084" y="2832487"/>
            <a:ext cx="348830" cy="316804"/>
          </a:xfrm>
          <a:prstGeom prst="ellipse">
            <a:avLst/>
          </a:prstGeom>
          <a:noFill/>
          <a:ln>
            <a:solidFill>
              <a:srgbClr val="00173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0E4AF50-5C4F-C04E-983B-5F206ADA64E3}"/>
              </a:ext>
            </a:extLst>
          </p:cNvPr>
          <p:cNvSpPr/>
          <p:nvPr/>
        </p:nvSpPr>
        <p:spPr>
          <a:xfrm>
            <a:off x="6148019" y="4542120"/>
            <a:ext cx="348830" cy="316804"/>
          </a:xfrm>
          <a:prstGeom prst="ellipse">
            <a:avLst/>
          </a:prstGeom>
          <a:noFill/>
          <a:ln>
            <a:solidFill>
              <a:srgbClr val="00173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SG" dirty="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B10CE9-5292-7D41-A4D2-CCEE19313E06}"/>
              </a:ext>
            </a:extLst>
          </p:cNvPr>
          <p:cNvGrpSpPr/>
          <p:nvPr/>
        </p:nvGrpSpPr>
        <p:grpSpPr>
          <a:xfrm>
            <a:off x="6729130" y="1700808"/>
            <a:ext cx="1826928" cy="584775"/>
            <a:chOff x="9540102" y="2161623"/>
            <a:chExt cx="1826928" cy="584775"/>
          </a:xfrm>
        </p:grpSpPr>
        <p:sp>
          <p:nvSpPr>
            <p:cNvPr id="33" name="Trapezoid 32">
              <a:extLst>
                <a:ext uri="{FF2B5EF4-FFF2-40B4-BE49-F238E27FC236}">
                  <a16:creationId xmlns:a16="http://schemas.microsoft.com/office/drawing/2014/main" id="{6A57309D-29E4-4D4D-B502-42EB442BE79C}"/>
                </a:ext>
              </a:extLst>
            </p:cNvPr>
            <p:cNvSpPr/>
            <p:nvPr/>
          </p:nvSpPr>
          <p:spPr>
            <a:xfrm>
              <a:off x="9624308" y="2191805"/>
              <a:ext cx="1617124" cy="524413"/>
            </a:xfrm>
            <a:prstGeom prst="trapezoi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9E6C908-80ED-F344-93D0-76F3DB3EB1A8}"/>
                </a:ext>
              </a:extLst>
            </p:cNvPr>
            <p:cNvSpPr/>
            <p:nvPr/>
          </p:nvSpPr>
          <p:spPr>
            <a:xfrm>
              <a:off x="9540102" y="2161623"/>
              <a:ext cx="18269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1x1 Conv, </a:t>
              </a:r>
            </a:p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Linear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69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AFAD3A-6FBE-8A4F-AE6C-358E72FD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6</a:t>
            </a:fld>
            <a:endParaRPr lang="en-SG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ABE6365-FEBA-B549-BDD8-32F44316BBC9}"/>
              </a:ext>
            </a:extLst>
          </p:cNvPr>
          <p:cNvSpPr txBox="1">
            <a:spLocks/>
          </p:cNvSpPr>
          <p:nvPr/>
        </p:nvSpPr>
        <p:spPr>
          <a:xfrm>
            <a:off x="395536" y="44624"/>
            <a:ext cx="8229600" cy="451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Research Progress</a:t>
            </a:r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7F888A50-BA85-4743-A25C-A7AD531C0BA1}"/>
              </a:ext>
            </a:extLst>
          </p:cNvPr>
          <p:cNvSpPr txBox="1"/>
          <p:nvPr/>
        </p:nvSpPr>
        <p:spPr>
          <a:xfrm>
            <a:off x="395536" y="779997"/>
            <a:ext cx="763136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Use a partial number of channels of the input tensor as shortcut connection</a:t>
            </a: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Advantages: reduce element-wise summation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13">
            <a:extLst>
              <a:ext uri="{FF2B5EF4-FFF2-40B4-BE49-F238E27FC236}">
                <a16:creationId xmlns:a16="http://schemas.microsoft.com/office/drawing/2014/main" id="{CA9C761A-839F-D84E-ABF2-62FCA90510D1}"/>
              </a:ext>
            </a:extLst>
          </p:cNvPr>
          <p:cNvSpPr txBox="1"/>
          <p:nvPr/>
        </p:nvSpPr>
        <p:spPr>
          <a:xfrm>
            <a:off x="524535" y="3717052"/>
            <a:ext cx="512758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SG" altLang="zh-CN" sz="1400" dirty="0">
                <a:solidFill>
                  <a:srgbClr val="0020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Model performance with different number of identity channels</a:t>
            </a:r>
            <a:endParaRPr lang="zh-CN" altLang="en-US" sz="1400" dirty="0">
              <a:solidFill>
                <a:srgbClr val="00205E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61E7D3-FEAA-CF4B-866E-0DB2E169A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39971"/>
            <a:ext cx="5239874" cy="1333512"/>
          </a:xfrm>
          <a:prstGeom prst="rect">
            <a:avLst/>
          </a:prstGeom>
        </p:spPr>
      </p:pic>
      <p:sp>
        <p:nvSpPr>
          <p:cNvPr id="9" name="文本框 12">
            <a:extLst>
              <a:ext uri="{FF2B5EF4-FFF2-40B4-BE49-F238E27FC236}">
                <a16:creationId xmlns:a16="http://schemas.microsoft.com/office/drawing/2014/main" id="{C65EAB89-75C8-E640-A24C-048D8CA33D01}"/>
              </a:ext>
            </a:extLst>
          </p:cNvPr>
          <p:cNvSpPr txBox="1"/>
          <p:nvPr/>
        </p:nvSpPr>
        <p:spPr>
          <a:xfrm>
            <a:off x="6639729" y="5824089"/>
            <a:ext cx="2123120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SG" altLang="zh-CN" sz="1400" dirty="0">
                <a:solidFill>
                  <a:srgbClr val="0020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Tensor Multiplier </a:t>
            </a:r>
            <a:endParaRPr lang="zh-CN" altLang="en-US" sz="1400" dirty="0">
              <a:solidFill>
                <a:srgbClr val="00205E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AFA4DE-3541-6E49-80E7-A51BE8C1D4AD}"/>
              </a:ext>
            </a:extLst>
          </p:cNvPr>
          <p:cNvSpPr/>
          <p:nvPr/>
        </p:nvSpPr>
        <p:spPr>
          <a:xfrm>
            <a:off x="7600386" y="5452668"/>
            <a:ext cx="807610" cy="330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Input </a:t>
            </a:r>
            <a:endParaRPr lang="en-SG" sz="1400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E5EBD6-96BB-034D-83F9-CB627A0E3931}"/>
              </a:ext>
            </a:extLst>
          </p:cNvPr>
          <p:cNvSpPr/>
          <p:nvPr/>
        </p:nvSpPr>
        <p:spPr>
          <a:xfrm>
            <a:off x="7171532" y="4692316"/>
            <a:ext cx="1603326" cy="4959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3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x3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Dwise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ReLU6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84275C-5CF4-EE47-BB8B-D36813D7AB0E}"/>
              </a:ext>
            </a:extLst>
          </p:cNvPr>
          <p:cNvSpPr/>
          <p:nvPr/>
        </p:nvSpPr>
        <p:spPr>
          <a:xfrm>
            <a:off x="7209212" y="2543117"/>
            <a:ext cx="1603326" cy="4959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3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x3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Dwise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linear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3C2036-61FC-1943-8F7F-FD0CEB53A3C7}"/>
              </a:ext>
            </a:extLst>
          </p:cNvPr>
          <p:cNvSpPr/>
          <p:nvPr/>
        </p:nvSpPr>
        <p:spPr>
          <a:xfrm>
            <a:off x="7209212" y="2062201"/>
            <a:ext cx="1603326" cy="2868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2D7EB5-5BC0-8E4F-BC30-A8AD7A89F0FB}"/>
              </a:ext>
            </a:extLst>
          </p:cNvPr>
          <p:cNvCxnSpPr>
            <a:cxnSpLocks/>
          </p:cNvCxnSpPr>
          <p:nvPr/>
        </p:nvCxnSpPr>
        <p:spPr>
          <a:xfrm flipH="1" flipV="1">
            <a:off x="8007533" y="1782357"/>
            <a:ext cx="3342" cy="266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B70EB4-000A-E046-B7A3-E0ED1E1034B7}"/>
              </a:ext>
            </a:extLst>
          </p:cNvPr>
          <p:cNvCxnSpPr>
            <a:cxnSpLocks/>
          </p:cNvCxnSpPr>
          <p:nvPr/>
        </p:nvCxnSpPr>
        <p:spPr>
          <a:xfrm flipH="1" flipV="1">
            <a:off x="8004191" y="5171507"/>
            <a:ext cx="3342" cy="266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068362-F0E3-274E-931B-32D99400929E}"/>
              </a:ext>
            </a:extLst>
          </p:cNvPr>
          <p:cNvCxnSpPr>
            <a:cxnSpLocks/>
          </p:cNvCxnSpPr>
          <p:nvPr/>
        </p:nvCxnSpPr>
        <p:spPr>
          <a:xfrm flipV="1">
            <a:off x="7995507" y="3780616"/>
            <a:ext cx="0" cy="1582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95246E-CC0A-384C-A1F3-B642198B8F1B}"/>
              </a:ext>
            </a:extLst>
          </p:cNvPr>
          <p:cNvCxnSpPr>
            <a:cxnSpLocks/>
          </p:cNvCxnSpPr>
          <p:nvPr/>
        </p:nvCxnSpPr>
        <p:spPr>
          <a:xfrm flipV="1">
            <a:off x="8010875" y="3059236"/>
            <a:ext cx="0" cy="1582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EF0264-517A-CB40-AE00-30EC125126E1}"/>
              </a:ext>
            </a:extLst>
          </p:cNvPr>
          <p:cNvCxnSpPr>
            <a:cxnSpLocks/>
          </p:cNvCxnSpPr>
          <p:nvPr/>
        </p:nvCxnSpPr>
        <p:spPr>
          <a:xfrm flipV="1">
            <a:off x="8010875" y="2392158"/>
            <a:ext cx="0" cy="1582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66">
            <a:extLst>
              <a:ext uri="{FF2B5EF4-FFF2-40B4-BE49-F238E27FC236}">
                <a16:creationId xmlns:a16="http://schemas.microsoft.com/office/drawing/2014/main" id="{4991179B-787A-D44A-8843-5910FB2072A7}"/>
              </a:ext>
            </a:extLst>
          </p:cNvPr>
          <p:cNvCxnSpPr>
            <a:cxnSpLocks/>
          </p:cNvCxnSpPr>
          <p:nvPr/>
        </p:nvCxnSpPr>
        <p:spPr>
          <a:xfrm rot="10800000">
            <a:off x="7024070" y="2150995"/>
            <a:ext cx="391174" cy="3412288"/>
          </a:xfrm>
          <a:prstGeom prst="bentConnector3">
            <a:avLst>
              <a:gd name="adj1" fmla="val 374518"/>
            </a:avLst>
          </a:prstGeom>
          <a:ln w="28575">
            <a:solidFill>
              <a:srgbClr val="0017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&quot;Not Allowed&quot; Symbol 74">
            <a:extLst>
              <a:ext uri="{FF2B5EF4-FFF2-40B4-BE49-F238E27FC236}">
                <a16:creationId xmlns:a16="http://schemas.microsoft.com/office/drawing/2014/main" id="{87A48F64-B58F-6743-8939-2FC37A9F36C8}"/>
              </a:ext>
            </a:extLst>
          </p:cNvPr>
          <p:cNvSpPr/>
          <p:nvPr/>
        </p:nvSpPr>
        <p:spPr>
          <a:xfrm>
            <a:off x="5974188" y="3365175"/>
            <a:ext cx="372119" cy="378112"/>
          </a:xfrm>
          <a:prstGeom prst="noSmoking">
            <a:avLst>
              <a:gd name="adj" fmla="val 87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AFCD32-66A8-7043-800C-00B00D60FB71}"/>
              </a:ext>
            </a:extLst>
          </p:cNvPr>
          <p:cNvSpPr txBox="1"/>
          <p:nvPr/>
        </p:nvSpPr>
        <p:spPr>
          <a:xfrm>
            <a:off x="5856708" y="1635935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 = x + input[:N/2] </a:t>
            </a:r>
            <a:endParaRPr lang="en-SG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1165B3-C4ED-E04A-9B9A-C2D0742B739A}"/>
              </a:ext>
            </a:extLst>
          </p:cNvPr>
          <p:cNvGrpSpPr/>
          <p:nvPr/>
        </p:nvGrpSpPr>
        <p:grpSpPr>
          <a:xfrm>
            <a:off x="7090727" y="3952466"/>
            <a:ext cx="1826928" cy="584775"/>
            <a:chOff x="9540102" y="2161623"/>
            <a:chExt cx="1826928" cy="584775"/>
          </a:xfrm>
        </p:grpSpPr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F533A980-B7E9-044E-A6FF-8807DBDB656E}"/>
                </a:ext>
              </a:extLst>
            </p:cNvPr>
            <p:cNvSpPr/>
            <p:nvPr/>
          </p:nvSpPr>
          <p:spPr>
            <a:xfrm>
              <a:off x="9624308" y="2191805"/>
              <a:ext cx="1617124" cy="524413"/>
            </a:xfrm>
            <a:prstGeom prst="trapezoi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AFC435-A993-0046-A5DF-28CAD5E89DFC}"/>
                </a:ext>
              </a:extLst>
            </p:cNvPr>
            <p:cNvSpPr/>
            <p:nvPr/>
          </p:nvSpPr>
          <p:spPr>
            <a:xfrm>
              <a:off x="9540102" y="2161623"/>
              <a:ext cx="18269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1x1 Conv, </a:t>
              </a:r>
            </a:p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Linear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D14C09-1176-C443-8E2B-D9BD1683DD99}"/>
              </a:ext>
            </a:extLst>
          </p:cNvPr>
          <p:cNvGrpSpPr/>
          <p:nvPr/>
        </p:nvGrpSpPr>
        <p:grpSpPr>
          <a:xfrm>
            <a:off x="7090727" y="3222947"/>
            <a:ext cx="1826928" cy="584775"/>
            <a:chOff x="9540102" y="2161623"/>
            <a:chExt cx="1826928" cy="584775"/>
          </a:xfrm>
        </p:grpSpPr>
        <p:sp>
          <p:nvSpPr>
            <p:cNvPr id="26" name="Trapezoid 25">
              <a:extLst>
                <a:ext uri="{FF2B5EF4-FFF2-40B4-BE49-F238E27FC236}">
                  <a16:creationId xmlns:a16="http://schemas.microsoft.com/office/drawing/2014/main" id="{D3910378-15ED-1D4F-95C5-E1E08E09E00E}"/>
                </a:ext>
              </a:extLst>
            </p:cNvPr>
            <p:cNvSpPr/>
            <p:nvPr/>
          </p:nvSpPr>
          <p:spPr>
            <a:xfrm rot="10800000">
              <a:off x="9624308" y="2191805"/>
              <a:ext cx="1617124" cy="524413"/>
            </a:xfrm>
            <a:prstGeom prst="trapezoi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37E8272-A4BF-3248-91A6-E807DC977330}"/>
                </a:ext>
              </a:extLst>
            </p:cNvPr>
            <p:cNvSpPr/>
            <p:nvPr/>
          </p:nvSpPr>
          <p:spPr>
            <a:xfrm>
              <a:off x="9540102" y="2161623"/>
              <a:ext cx="18269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1x1 Conv, </a:t>
              </a:r>
            </a:p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ReLU6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EE7651-2B51-4143-AF77-9DFD2574152E}"/>
              </a:ext>
            </a:extLst>
          </p:cNvPr>
          <p:cNvCxnSpPr>
            <a:cxnSpLocks/>
          </p:cNvCxnSpPr>
          <p:nvPr/>
        </p:nvCxnSpPr>
        <p:spPr>
          <a:xfrm flipV="1">
            <a:off x="7983495" y="4511015"/>
            <a:ext cx="0" cy="1582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37">
            <a:extLst>
              <a:ext uri="{FF2B5EF4-FFF2-40B4-BE49-F238E27FC236}">
                <a16:creationId xmlns:a16="http://schemas.microsoft.com/office/drawing/2014/main" id="{3493AD6C-12C3-B54D-8D3A-960D0C933332}"/>
              </a:ext>
            </a:extLst>
          </p:cNvPr>
          <p:cNvCxnSpPr/>
          <p:nvPr/>
        </p:nvCxnSpPr>
        <p:spPr>
          <a:xfrm rot="10800000">
            <a:off x="6924426" y="2069823"/>
            <a:ext cx="391174" cy="3412288"/>
          </a:xfrm>
          <a:prstGeom prst="bentConnector3">
            <a:avLst>
              <a:gd name="adj1" fmla="val 374518"/>
            </a:avLst>
          </a:prstGeom>
          <a:ln w="28575">
            <a:solidFill>
              <a:srgbClr val="0017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38">
            <a:extLst>
              <a:ext uri="{FF2B5EF4-FFF2-40B4-BE49-F238E27FC236}">
                <a16:creationId xmlns:a16="http://schemas.microsoft.com/office/drawing/2014/main" id="{151EEA56-C136-D449-8D7A-5924C3DBDDF1}"/>
              </a:ext>
            </a:extLst>
          </p:cNvPr>
          <p:cNvCxnSpPr/>
          <p:nvPr/>
        </p:nvCxnSpPr>
        <p:spPr>
          <a:xfrm rot="10800000">
            <a:off x="7151876" y="2251872"/>
            <a:ext cx="391174" cy="3412288"/>
          </a:xfrm>
          <a:prstGeom prst="bentConnector3">
            <a:avLst>
              <a:gd name="adj1" fmla="val 374518"/>
            </a:avLst>
          </a:prstGeom>
          <a:ln w="28575">
            <a:solidFill>
              <a:srgbClr val="00173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9">
            <a:extLst>
              <a:ext uri="{FF2B5EF4-FFF2-40B4-BE49-F238E27FC236}">
                <a16:creationId xmlns:a16="http://schemas.microsoft.com/office/drawing/2014/main" id="{2E3E2970-C327-EF49-9E9B-EF34A6C38BE2}"/>
              </a:ext>
            </a:extLst>
          </p:cNvPr>
          <p:cNvCxnSpPr/>
          <p:nvPr/>
        </p:nvCxnSpPr>
        <p:spPr>
          <a:xfrm rot="10800000">
            <a:off x="7270929" y="2334231"/>
            <a:ext cx="391174" cy="3412288"/>
          </a:xfrm>
          <a:prstGeom prst="bentConnector3">
            <a:avLst>
              <a:gd name="adj1" fmla="val 374518"/>
            </a:avLst>
          </a:prstGeom>
          <a:ln w="28575">
            <a:solidFill>
              <a:srgbClr val="00173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85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8A6E27-7CC0-884C-8F9F-005FD01A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7</a:t>
            </a:fld>
            <a:endParaRPr lang="en-SG"/>
          </a:p>
        </p:txBody>
      </p:sp>
      <p:sp>
        <p:nvSpPr>
          <p:cNvPr id="3" name="文本框 7">
            <a:extLst>
              <a:ext uri="{FF2B5EF4-FFF2-40B4-BE49-F238E27FC236}">
                <a16:creationId xmlns:a16="http://schemas.microsoft.com/office/drawing/2014/main" id="{CED8BC1B-E6F9-7546-B148-E80CFF5CB8BD}"/>
              </a:ext>
            </a:extLst>
          </p:cNvPr>
          <p:cNvSpPr txBox="1"/>
          <p:nvPr/>
        </p:nvSpPr>
        <p:spPr>
          <a:xfrm>
            <a:off x="381337" y="764704"/>
            <a:ext cx="5342791" cy="5822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 new architecture design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Structure: 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Advocate bottleneck structure, apply shortcut connection along expanded feature dimension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Apply partial channels for the shortcut connection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Advantages: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Wider channels on the shortcut path speed up the convergence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Partial identity tensor channels reduce the elementwise operation</a:t>
            </a: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Achievements: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74.09% top 1 classification accuracy on ImageNet with 3.4M number of parameters and 300M </a:t>
            </a:r>
            <a:r>
              <a:rPr lang="en-US" altLang="zh-CN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Madd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sym typeface="+mn-ea"/>
              </a:rPr>
              <a:t> by direct replacing IRB in MobileNetV2 with half number of shortcut channels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04E7EF-838E-E045-9D84-B22858A16609}"/>
              </a:ext>
            </a:extLst>
          </p:cNvPr>
          <p:cNvSpPr txBox="1">
            <a:spLocks/>
          </p:cNvSpPr>
          <p:nvPr/>
        </p:nvSpPr>
        <p:spPr>
          <a:xfrm>
            <a:off x="395536" y="44624"/>
            <a:ext cx="8229600" cy="451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Research Progress</a:t>
            </a:r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id="{F786204D-A688-E240-8723-3431870B5C1A}"/>
              </a:ext>
            </a:extLst>
          </p:cNvPr>
          <p:cNvSpPr txBox="1"/>
          <p:nvPr/>
        </p:nvSpPr>
        <p:spPr>
          <a:xfrm>
            <a:off x="6434715" y="5493796"/>
            <a:ext cx="205919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400" dirty="0" err="1">
                <a:solidFill>
                  <a:srgbClr val="00205E"/>
                </a:solidFill>
                <a:latin typeface="微软雅黑" panose="020B0503020204020204" pitchFamily="34" charset="-122"/>
                <a:sym typeface="+mn-ea"/>
              </a:rPr>
              <a:t>SGBlock</a:t>
            </a:r>
            <a:r>
              <a:rPr lang="en-US" altLang="zh-CN" sz="1400" dirty="0">
                <a:solidFill>
                  <a:srgbClr val="00205E"/>
                </a:solidFill>
                <a:latin typeface="微软雅黑" panose="020B0503020204020204" pitchFamily="34" charset="-122"/>
                <a:sym typeface="+mn-ea"/>
              </a:rPr>
              <a:t> structure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5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cxnSp>
        <p:nvCxnSpPr>
          <p:cNvPr id="6" name="Connector: Curved 37">
            <a:extLst>
              <a:ext uri="{FF2B5EF4-FFF2-40B4-BE49-F238E27FC236}">
                <a16:creationId xmlns:a16="http://schemas.microsoft.com/office/drawing/2014/main" id="{FEAD82B7-8C7C-794E-A153-2709EDFC387A}"/>
              </a:ext>
            </a:extLst>
          </p:cNvPr>
          <p:cNvCxnSpPr>
            <a:cxnSpLocks/>
            <a:stCxn id="7" idx="2"/>
            <a:endCxn id="10" idx="1"/>
          </p:cNvCxnSpPr>
          <p:nvPr/>
        </p:nvCxnSpPr>
        <p:spPr>
          <a:xfrm rot="10800000">
            <a:off x="6553200" y="1916252"/>
            <a:ext cx="391174" cy="3412288"/>
          </a:xfrm>
          <a:prstGeom prst="curvedConnector3">
            <a:avLst>
              <a:gd name="adj1" fmla="val 264514"/>
            </a:avLst>
          </a:prstGeom>
          <a:ln w="28575">
            <a:solidFill>
              <a:schemeClr val="tx1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7A76F4A-7A8F-254B-B386-2F0C10ED3B21}"/>
              </a:ext>
            </a:extLst>
          </p:cNvPr>
          <p:cNvSpPr/>
          <p:nvPr/>
        </p:nvSpPr>
        <p:spPr>
          <a:xfrm>
            <a:off x="6944374" y="5163283"/>
            <a:ext cx="807610" cy="3305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Input </a:t>
            </a:r>
            <a:endParaRPr lang="en-SG" sz="1400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002498-F1E0-7440-93A5-BC48BCB700FD}"/>
              </a:ext>
            </a:extLst>
          </p:cNvPr>
          <p:cNvSpPr/>
          <p:nvPr/>
        </p:nvSpPr>
        <p:spPr>
          <a:xfrm>
            <a:off x="6515520" y="4402931"/>
            <a:ext cx="1603326" cy="4959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3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x3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Dwise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ReLU6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93863E-D350-C547-AD3D-D26462E3E95C}"/>
              </a:ext>
            </a:extLst>
          </p:cNvPr>
          <p:cNvSpPr/>
          <p:nvPr/>
        </p:nvSpPr>
        <p:spPr>
          <a:xfrm>
            <a:off x="6553200" y="2253732"/>
            <a:ext cx="1603326" cy="4959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3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x3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Dwise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linear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9E3061-1FD5-6C49-A316-75A5C0193B84}"/>
              </a:ext>
            </a:extLst>
          </p:cNvPr>
          <p:cNvSpPr/>
          <p:nvPr/>
        </p:nvSpPr>
        <p:spPr>
          <a:xfrm>
            <a:off x="6553200" y="1772816"/>
            <a:ext cx="1603326" cy="2868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823082-60E4-184F-8314-1A95AC320D96}"/>
              </a:ext>
            </a:extLst>
          </p:cNvPr>
          <p:cNvCxnSpPr>
            <a:cxnSpLocks/>
          </p:cNvCxnSpPr>
          <p:nvPr/>
        </p:nvCxnSpPr>
        <p:spPr>
          <a:xfrm flipH="1" flipV="1">
            <a:off x="7351521" y="1492972"/>
            <a:ext cx="3342" cy="266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097D6B-1926-824B-92D7-12A3AADB0DED}"/>
              </a:ext>
            </a:extLst>
          </p:cNvPr>
          <p:cNvCxnSpPr>
            <a:cxnSpLocks/>
          </p:cNvCxnSpPr>
          <p:nvPr/>
        </p:nvCxnSpPr>
        <p:spPr>
          <a:xfrm flipH="1" flipV="1">
            <a:off x="7348179" y="4882122"/>
            <a:ext cx="3342" cy="266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94FD40-B6AB-EF46-BA01-807A8AA49807}"/>
              </a:ext>
            </a:extLst>
          </p:cNvPr>
          <p:cNvCxnSpPr>
            <a:cxnSpLocks/>
          </p:cNvCxnSpPr>
          <p:nvPr/>
        </p:nvCxnSpPr>
        <p:spPr>
          <a:xfrm flipV="1">
            <a:off x="7339495" y="3491231"/>
            <a:ext cx="0" cy="1582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9D631C-3CA2-3046-BDCA-ED9404D9B281}"/>
              </a:ext>
            </a:extLst>
          </p:cNvPr>
          <p:cNvCxnSpPr>
            <a:cxnSpLocks/>
          </p:cNvCxnSpPr>
          <p:nvPr/>
        </p:nvCxnSpPr>
        <p:spPr>
          <a:xfrm flipV="1">
            <a:off x="7354863" y="2769851"/>
            <a:ext cx="0" cy="1582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F4D619-234A-3342-A305-F99A0121A603}"/>
              </a:ext>
            </a:extLst>
          </p:cNvPr>
          <p:cNvCxnSpPr>
            <a:cxnSpLocks/>
          </p:cNvCxnSpPr>
          <p:nvPr/>
        </p:nvCxnSpPr>
        <p:spPr>
          <a:xfrm flipV="1">
            <a:off x="7354863" y="2102773"/>
            <a:ext cx="0" cy="1582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B0418F-BFBA-AE4B-80B6-3687469ED094}"/>
              </a:ext>
            </a:extLst>
          </p:cNvPr>
          <p:cNvGrpSpPr/>
          <p:nvPr/>
        </p:nvGrpSpPr>
        <p:grpSpPr>
          <a:xfrm>
            <a:off x="6434715" y="3663081"/>
            <a:ext cx="1826928" cy="584775"/>
            <a:chOff x="9540102" y="2161623"/>
            <a:chExt cx="1826928" cy="584775"/>
          </a:xfrm>
        </p:grpSpPr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46CEE9CA-6A74-1041-A279-9265C1B56E75}"/>
                </a:ext>
              </a:extLst>
            </p:cNvPr>
            <p:cNvSpPr/>
            <p:nvPr/>
          </p:nvSpPr>
          <p:spPr>
            <a:xfrm>
              <a:off x="9624308" y="2191805"/>
              <a:ext cx="1617124" cy="524413"/>
            </a:xfrm>
            <a:prstGeom prst="trapezoi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72CBA1-5BD1-634C-9A28-134AD7ADCED1}"/>
                </a:ext>
              </a:extLst>
            </p:cNvPr>
            <p:cNvSpPr/>
            <p:nvPr/>
          </p:nvSpPr>
          <p:spPr>
            <a:xfrm>
              <a:off x="9540102" y="2161623"/>
              <a:ext cx="18269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1x1 Conv, </a:t>
              </a:r>
            </a:p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Linear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0AE545-2FB6-D045-B97E-5EA6E605DC70}"/>
              </a:ext>
            </a:extLst>
          </p:cNvPr>
          <p:cNvGrpSpPr/>
          <p:nvPr/>
        </p:nvGrpSpPr>
        <p:grpSpPr>
          <a:xfrm>
            <a:off x="6434715" y="2933562"/>
            <a:ext cx="1826928" cy="584775"/>
            <a:chOff x="9540102" y="2161623"/>
            <a:chExt cx="1826928" cy="584775"/>
          </a:xfrm>
        </p:grpSpPr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7FE0D25F-BE9F-5F41-9EA2-8667A0DA91A4}"/>
                </a:ext>
              </a:extLst>
            </p:cNvPr>
            <p:cNvSpPr/>
            <p:nvPr/>
          </p:nvSpPr>
          <p:spPr>
            <a:xfrm rot="10800000">
              <a:off x="9624308" y="2191805"/>
              <a:ext cx="1617124" cy="524413"/>
            </a:xfrm>
            <a:prstGeom prst="trapezoi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B875578-D89F-9842-B769-454EFA8CDA39}"/>
                </a:ext>
              </a:extLst>
            </p:cNvPr>
            <p:cNvSpPr/>
            <p:nvPr/>
          </p:nvSpPr>
          <p:spPr>
            <a:xfrm>
              <a:off x="9540102" y="2161623"/>
              <a:ext cx="18269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1x1 Conv, </a:t>
              </a:r>
            </a:p>
            <a:p>
              <a:pPr lvl="0" algn="ctr">
                <a:defRPr/>
              </a:pPr>
              <a:r>
                <a:rPr lang="en-US" altLang="zh-CN" sz="1600" dirty="0">
                  <a:solidFill>
                    <a:prstClr val="black"/>
                  </a:solidFill>
                  <a:ea typeface="等线" panose="02010600030101010101" pitchFamily="2" charset="-122"/>
                </a:rPr>
                <a:t>ReLU6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9CC530-B9B8-024B-9E65-0B277A3C1FB8}"/>
              </a:ext>
            </a:extLst>
          </p:cNvPr>
          <p:cNvCxnSpPr>
            <a:cxnSpLocks/>
          </p:cNvCxnSpPr>
          <p:nvPr/>
        </p:nvCxnSpPr>
        <p:spPr>
          <a:xfrm flipV="1">
            <a:off x="7327483" y="4221630"/>
            <a:ext cx="0" cy="1582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80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1DB8B3-4090-7649-8EF2-44BD3D5D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8</a:t>
            </a:fld>
            <a:endParaRPr lang="en-SG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39E086-2BA1-BD48-841E-4ED987BBBBA4}"/>
              </a:ext>
            </a:extLst>
          </p:cNvPr>
          <p:cNvGrpSpPr/>
          <p:nvPr/>
        </p:nvGrpSpPr>
        <p:grpSpPr>
          <a:xfrm>
            <a:off x="1835696" y="1988840"/>
            <a:ext cx="5591716" cy="3127724"/>
            <a:chOff x="3124445" y="3243412"/>
            <a:chExt cx="5591716" cy="3127724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54F35AB-6DDE-3D47-9F79-FC0FAB6A1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445" y="3243412"/>
              <a:ext cx="5591716" cy="31277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5CCD32-D561-E64F-A4CA-7F2282FA20C6}"/>
                </a:ext>
              </a:extLst>
            </p:cNvPr>
            <p:cNvSpPr txBox="1"/>
            <p:nvPr/>
          </p:nvSpPr>
          <p:spPr>
            <a:xfrm>
              <a:off x="6168743" y="3799468"/>
              <a:ext cx="3658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77.0</a:t>
              </a:r>
              <a:endParaRPr lang="en-SG" sz="20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3700E4-AEAB-7345-88A3-11F1868FAE95}"/>
                </a:ext>
              </a:extLst>
            </p:cNvPr>
            <p:cNvSpPr txBox="1"/>
            <p:nvPr/>
          </p:nvSpPr>
          <p:spPr>
            <a:xfrm>
              <a:off x="5397606" y="3857426"/>
              <a:ext cx="41710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76.80</a:t>
              </a:r>
              <a:endParaRPr lang="en-SG" sz="20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99E60B-6F9C-5E4C-9D25-85D2C5FF2A12}"/>
                </a:ext>
              </a:extLst>
            </p:cNvPr>
            <p:cNvSpPr txBox="1"/>
            <p:nvPr/>
          </p:nvSpPr>
          <p:spPr>
            <a:xfrm>
              <a:off x="6844732" y="3807274"/>
              <a:ext cx="36580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76.1</a:t>
              </a:r>
              <a:endParaRPr lang="en-SG" sz="20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00C2CB-7D9D-6C47-B000-337754311B43}"/>
                </a:ext>
              </a:extLst>
            </p:cNvPr>
            <p:cNvSpPr txBox="1"/>
            <p:nvPr/>
          </p:nvSpPr>
          <p:spPr>
            <a:xfrm>
              <a:off x="4980504" y="4029973"/>
              <a:ext cx="41710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74.02</a:t>
              </a:r>
              <a:endParaRPr lang="en-SG" sz="20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928034-8D9D-BD41-885F-698E056D3C61}"/>
                </a:ext>
              </a:extLst>
            </p:cNvPr>
            <p:cNvSpPr txBox="1"/>
            <p:nvPr/>
          </p:nvSpPr>
          <p:spPr>
            <a:xfrm>
              <a:off x="4451528" y="4245417"/>
              <a:ext cx="41710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72.00</a:t>
              </a:r>
              <a:endParaRPr lang="en-SG" sz="20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0A4DF4-93A4-904B-ABEF-0F6A8EC3EC73}"/>
                </a:ext>
              </a:extLst>
            </p:cNvPr>
            <p:cNvSpPr txBox="1"/>
            <p:nvPr/>
          </p:nvSpPr>
          <p:spPr>
            <a:xfrm>
              <a:off x="4124914" y="4717725"/>
              <a:ext cx="41710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67.67</a:t>
              </a:r>
              <a:endParaRPr lang="en-SG" sz="20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F94EFE-51DC-F04C-92C0-EE07A7E01494}"/>
                </a:ext>
              </a:extLst>
            </p:cNvPr>
            <p:cNvSpPr txBox="1"/>
            <p:nvPr/>
          </p:nvSpPr>
          <p:spPr>
            <a:xfrm>
              <a:off x="3956924" y="5051831"/>
              <a:ext cx="41710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64.66</a:t>
              </a:r>
              <a:endParaRPr lang="en-SG" sz="2000" b="1" dirty="0"/>
            </a:p>
          </p:txBody>
        </p:sp>
      </p:grpSp>
      <p:sp>
        <p:nvSpPr>
          <p:cNvPr id="12" name="Title 3">
            <a:extLst>
              <a:ext uri="{FF2B5EF4-FFF2-40B4-BE49-F238E27FC236}">
                <a16:creationId xmlns:a16="http://schemas.microsoft.com/office/drawing/2014/main" id="{03C22AD4-40C7-C546-B647-9F88A3835FD3}"/>
              </a:ext>
            </a:extLst>
          </p:cNvPr>
          <p:cNvSpPr txBox="1">
            <a:spLocks/>
          </p:cNvSpPr>
          <p:nvPr/>
        </p:nvSpPr>
        <p:spPr>
          <a:xfrm>
            <a:off x="395536" y="44624"/>
            <a:ext cx="8229600" cy="451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Research Progress</a:t>
            </a:r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id="{740A2AE5-FD67-0646-9895-A7CF2FA56CD6}"/>
              </a:ext>
            </a:extLst>
          </p:cNvPr>
          <p:cNvSpPr txBox="1"/>
          <p:nvPr/>
        </p:nvSpPr>
        <p:spPr>
          <a:xfrm>
            <a:off x="381337" y="764704"/>
            <a:ext cx="5342791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Performance comparison with SOTA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441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Visibility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9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93682" y="914400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Summary of Project-Tracking_Template.xlsx</a:t>
            </a:r>
          </a:p>
          <a:p>
            <a:pPr lvl="1"/>
            <a:r>
              <a:rPr lang="en-US" dirty="0"/>
              <a:t>1 paper accepted by ECCV 2020 on efficient deep learning model design</a:t>
            </a:r>
          </a:p>
          <a:p>
            <a:pPr lvl="1"/>
            <a:r>
              <a:rPr lang="en-US" dirty="0"/>
              <a:t>Invited talk at ECCV 2020 conference</a:t>
            </a:r>
          </a:p>
        </p:txBody>
      </p:sp>
    </p:spTree>
    <p:extLst>
      <p:ext uri="{BB962C8B-B14F-4D97-AF65-F5344CB8AC3E}">
        <p14:creationId xmlns:p14="http://schemas.microsoft.com/office/powerpoint/2010/main" val="146961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5459</TotalTime>
  <Words>620</Words>
  <Application>Microsoft Macintosh PowerPoint</Application>
  <PresentationFormat>On-screen Show (4:3)</PresentationFormat>
  <Paragraphs>139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Microsoft YaHei</vt:lpstr>
      <vt:lpstr>Microsoft YaHei</vt:lpstr>
      <vt:lpstr>Arial</vt:lpstr>
      <vt:lpstr>Calibri</vt:lpstr>
      <vt:lpstr>Office Theme</vt:lpstr>
      <vt:lpstr>           : Energy-Autonomous Always-On Cognitive &amp; Attentive Cameras   for Distributed Real-Time Vision  with milliWatt Power Consumption</vt:lpstr>
      <vt:lpstr>Research 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Visibility</vt:lpstr>
      <vt:lpstr>Research Staff</vt:lpstr>
      <vt:lpstr>Publications</vt:lpstr>
    </vt:vector>
  </TitlesOfParts>
  <Company>Singapore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Ren Jie</dc:creator>
  <cp:lastModifiedBy>Feng Jiashi</cp:lastModifiedBy>
  <cp:revision>315</cp:revision>
  <cp:lastPrinted>2018-05-17T07:26:46Z</cp:lastPrinted>
  <dcterms:created xsi:type="dcterms:W3CDTF">2012-09-11T07:51:50Z</dcterms:created>
  <dcterms:modified xsi:type="dcterms:W3CDTF">2021-02-24T05:48:00Z</dcterms:modified>
</cp:coreProperties>
</file>