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3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500" r:id="rId2"/>
    <p:sldId id="555" r:id="rId3"/>
    <p:sldId id="554" r:id="rId4"/>
    <p:sldId id="557" r:id="rId5"/>
    <p:sldId id="556" r:id="rId6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1313"/>
    <a:srgbClr val="CC0066"/>
    <a:srgbClr val="FFFF66"/>
    <a:srgbClr val="0F0F0F"/>
    <a:srgbClr val="DBF1E2"/>
    <a:srgbClr val="7ECB95"/>
    <a:srgbClr val="339966"/>
    <a:srgbClr val="FFFF99"/>
    <a:srgbClr val="003300"/>
    <a:srgbClr val="434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80143" autoAdjust="0"/>
  </p:normalViewPr>
  <p:slideViewPr>
    <p:cSldViewPr>
      <p:cViewPr varScale="1">
        <p:scale>
          <a:sx n="115" d="100"/>
          <a:sy n="115" d="100"/>
        </p:scale>
        <p:origin x="1362" y="108"/>
      </p:cViewPr>
      <p:guideLst>
        <p:guide orient="horz" pos="55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 showGuides="1">
      <p:cViewPr>
        <p:scale>
          <a:sx n="150" d="100"/>
          <a:sy n="150" d="100"/>
        </p:scale>
        <p:origin x="-72" y="2484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2336" cy="464185"/>
          </a:xfrm>
          <a:prstGeom prst="rect">
            <a:avLst/>
          </a:prstGeom>
        </p:spPr>
        <p:txBody>
          <a:bodyPr vert="horz" lIns="93026" tIns="46513" rIns="93026" bIns="46513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5" y="1"/>
            <a:ext cx="3032336" cy="464185"/>
          </a:xfrm>
          <a:prstGeom prst="rect">
            <a:avLst/>
          </a:prstGeom>
        </p:spPr>
        <p:txBody>
          <a:bodyPr vert="horz" lIns="93026" tIns="46513" rIns="93026" bIns="46513" rtlCol="0"/>
          <a:lstStyle>
            <a:lvl1pPr algn="r">
              <a:defRPr sz="1200"/>
            </a:lvl1pPr>
          </a:lstStyle>
          <a:p>
            <a:fld id="{1AA00FBE-5032-4360-8902-D1451B8DE436}" type="datetimeFigureOut">
              <a:rPr lang="it-IT" smtClean="0"/>
              <a:pPr/>
              <a:t>29/10/2020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32336" cy="464185"/>
          </a:xfrm>
          <a:prstGeom prst="rect">
            <a:avLst/>
          </a:prstGeom>
        </p:spPr>
        <p:txBody>
          <a:bodyPr vert="horz" lIns="93026" tIns="46513" rIns="93026" bIns="46513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5" y="8817904"/>
            <a:ext cx="3032336" cy="464185"/>
          </a:xfrm>
          <a:prstGeom prst="rect">
            <a:avLst/>
          </a:prstGeom>
        </p:spPr>
        <p:txBody>
          <a:bodyPr vert="horz" lIns="93026" tIns="46513" rIns="93026" bIns="46513" rtlCol="0" anchor="b"/>
          <a:lstStyle>
            <a:lvl1pPr algn="r">
              <a:defRPr sz="1200"/>
            </a:lvl1pPr>
          </a:lstStyle>
          <a:p>
            <a:fld id="{776EFCDC-CB6D-4C37-B618-0D910EA7C3C0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699351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2336" cy="464185"/>
          </a:xfrm>
          <a:prstGeom prst="rect">
            <a:avLst/>
          </a:prstGeom>
        </p:spPr>
        <p:txBody>
          <a:bodyPr vert="horz" lIns="93026" tIns="46513" rIns="93026" bIns="46513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5" y="1"/>
            <a:ext cx="3032336" cy="464185"/>
          </a:xfrm>
          <a:prstGeom prst="rect">
            <a:avLst/>
          </a:prstGeom>
        </p:spPr>
        <p:txBody>
          <a:bodyPr vert="horz" lIns="93026" tIns="46513" rIns="93026" bIns="46513" rtlCol="0"/>
          <a:lstStyle>
            <a:lvl1pPr algn="r">
              <a:defRPr sz="1200"/>
            </a:lvl1pPr>
          </a:lstStyle>
          <a:p>
            <a:fld id="{28FB76EB-CCD5-44EE-AFB5-86A7D5A5694D}" type="datetimeFigureOut">
              <a:rPr lang="it-IT" smtClean="0"/>
              <a:pPr/>
              <a:t>29/10/2020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38675" cy="3479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26" tIns="46513" rIns="93026" bIns="46513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7"/>
            <a:ext cx="5598160" cy="4177665"/>
          </a:xfrm>
          <a:prstGeom prst="rect">
            <a:avLst/>
          </a:prstGeom>
        </p:spPr>
        <p:txBody>
          <a:bodyPr vert="horz" lIns="93026" tIns="46513" rIns="93026" bIns="4651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32336" cy="464185"/>
          </a:xfrm>
          <a:prstGeom prst="rect">
            <a:avLst/>
          </a:prstGeom>
        </p:spPr>
        <p:txBody>
          <a:bodyPr vert="horz" lIns="93026" tIns="46513" rIns="93026" bIns="46513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5" y="8817904"/>
            <a:ext cx="3032336" cy="464185"/>
          </a:xfrm>
          <a:prstGeom prst="rect">
            <a:avLst/>
          </a:prstGeom>
        </p:spPr>
        <p:txBody>
          <a:bodyPr vert="horz" lIns="93026" tIns="46513" rIns="93026" bIns="46513" rtlCol="0" anchor="b"/>
          <a:lstStyle>
            <a:lvl1pPr algn="r">
              <a:defRPr sz="1200"/>
            </a:lvl1pPr>
          </a:lstStyle>
          <a:p>
            <a:fld id="{0631DD7B-2EBD-466F-B277-0EDC35A7E7C2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137346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1DD7B-2EBD-466F-B277-0EDC35A7E7C2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6A440D-7298-47AC-A46E-913D859CF8D2}" type="slidenum">
              <a:rPr lang="it-IT" smtClean="0"/>
              <a:pPr/>
              <a:t>2</a:t>
            </a:fld>
            <a:endParaRPr lang="it-IT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64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6A440D-7298-47AC-A46E-913D859CF8D2}" type="slidenum">
              <a:rPr lang="it-IT" smtClean="0"/>
              <a:pPr/>
              <a:t>3</a:t>
            </a:fld>
            <a:endParaRPr lang="it-IT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4786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6A440D-7298-47AC-A46E-913D859CF8D2}" type="slidenum">
              <a:rPr lang="it-IT" smtClean="0"/>
              <a:pPr/>
              <a:t>4</a:t>
            </a:fld>
            <a:endParaRPr lang="it-IT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6945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6A440D-7298-47AC-A46E-913D859CF8D2}" type="slidenum">
              <a:rPr lang="it-IT" smtClean="0"/>
              <a:pPr/>
              <a:t>5</a:t>
            </a:fld>
            <a:endParaRPr lang="it-IT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7608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6DDBBD-720F-49E2-8B2E-E4F82C7C6E1F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Karim Ali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72464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22C5F6-16D8-4475-88D7-7F2D69EB169F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Karim Ali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AD2757-B631-4B8B-8301-310731A97B2F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Karim Ali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3D40-99B2-4006-A554-E63618239BD6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Karim Ali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5953A9-5721-4AA4-A151-F69FD0ACF74C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Karim Ali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57BE17-F48A-4BED-B2D2-6C80F5B0E99A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Karim Ali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674091-2052-405D-BB36-7A413175B6E1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Karim Ali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it-IT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C0A0E-3B57-4276-8AC2-25DAA67F88CE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Karim Ali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013473-BD4E-4570-8A62-968AB8094733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Karim Ali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12" descr="http://www.nus.edu.sg/identity/logo/images/nus-hlogo-color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348703"/>
            <a:ext cx="762000" cy="384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logo_horizontal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447800" y="6360696"/>
            <a:ext cx="1143000" cy="3221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6BB1A2-3ED4-41B2-96C8-4F0EB7A57346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Karim Ali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28E1D5-872A-445F-9817-1E4A53F6A30C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Karim Ali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E91A0FAE-B548-45BC-A562-4259DE8EC3FA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3246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Karim Ali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85800" y="6324600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381000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package" Target="../embeddings/Microsoft_Visio_Drawing.vsdx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1371600" y="2589961"/>
            <a:ext cx="6553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it-IT" sz="2800" b="1" u="sng" dirty="0" smtClean="0">
                <a:solidFill>
                  <a:srgbClr val="009999"/>
                </a:solidFill>
                <a:latin typeface="Arial" charset="0"/>
              </a:rPr>
              <a:t>Karim Ali</a:t>
            </a:r>
            <a:endParaRPr lang="it-IT" sz="2800" b="1" u="sng" dirty="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685800" y="457200"/>
            <a:ext cx="7924800" cy="1192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Aft>
                <a:spcPts val="900"/>
              </a:spcAft>
            </a:pPr>
            <a:r>
              <a:rPr lang="en-US" sz="3200" b="1" dirty="0" smtClean="0">
                <a:solidFill>
                  <a:srgbClr val="CC0066"/>
                </a:solidFill>
                <a:latin typeface="Arial" charset="0"/>
                <a:cs typeface="Times New Roman" pitchFamily="18" charset="0"/>
              </a:rPr>
              <a:t>Voice Activity Detection (VAD)</a:t>
            </a:r>
          </a:p>
          <a:p>
            <a:pPr algn="ctr" eaLnBrk="0" hangingPunct="0">
              <a:spcAft>
                <a:spcPts val="900"/>
              </a:spcAft>
            </a:pPr>
            <a:r>
              <a:rPr lang="en-US" sz="3200" b="1" dirty="0" smtClean="0">
                <a:solidFill>
                  <a:srgbClr val="CC0066"/>
                </a:solidFill>
                <a:latin typeface="Arial" charset="0"/>
                <a:cs typeface="Times New Roman" pitchFamily="18" charset="0"/>
              </a:rPr>
              <a:t>Feature Extractor</a:t>
            </a:r>
            <a:endParaRPr lang="en-US" sz="3200" b="1" dirty="0">
              <a:solidFill>
                <a:srgbClr val="CC0066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2438400" y="3505200"/>
            <a:ext cx="4343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charset="0"/>
              </a:rPr>
              <a:t>National </a:t>
            </a:r>
            <a:r>
              <a:rPr kumimoji="0" lang="it-IT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charset="0"/>
              </a:rPr>
              <a:t>University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it-IT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charset="0"/>
              </a:rPr>
              <a:t>of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charset="0"/>
              </a:rPr>
              <a:t> Singapore (NUS</a:t>
            </a: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charset="0"/>
              </a:rPr>
              <a:t>)</a:t>
            </a:r>
          </a:p>
          <a:p>
            <a:pPr>
              <a:defRPr/>
            </a:pPr>
            <a:r>
              <a:rPr lang="it-IT" kern="0" dirty="0" smtClean="0">
                <a:solidFill>
                  <a:srgbClr val="003399"/>
                </a:solidFill>
                <a:latin typeface="Arial" charset="0"/>
              </a:rPr>
              <a:t>ECE </a:t>
            </a:r>
            <a:r>
              <a:rPr lang="it-IT" kern="0" dirty="0" err="1" smtClean="0">
                <a:solidFill>
                  <a:srgbClr val="003399"/>
                </a:solidFill>
                <a:latin typeface="Arial" charset="0"/>
              </a:rPr>
              <a:t>Department</a:t>
            </a:r>
            <a:endParaRPr lang="it-IT" kern="0" dirty="0" smtClean="0">
              <a:solidFill>
                <a:srgbClr val="003399"/>
              </a:solidFill>
              <a:latin typeface="Arial" charset="0"/>
            </a:endParaRPr>
          </a:p>
          <a:p>
            <a:pPr>
              <a:defRPr/>
            </a:pPr>
            <a:r>
              <a:rPr lang="it-IT" b="1" kern="0" dirty="0" smtClean="0">
                <a:solidFill>
                  <a:schemeClr val="accent1"/>
                </a:solidFill>
                <a:latin typeface="Arial" charset="0"/>
              </a:rPr>
              <a:t>Green IC</a:t>
            </a:r>
            <a:r>
              <a:rPr lang="it-IT" kern="0" dirty="0" smtClean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it-IT" kern="0" dirty="0" err="1" smtClean="0">
                <a:solidFill>
                  <a:srgbClr val="003399"/>
                </a:solidFill>
                <a:latin typeface="Arial" charset="0"/>
              </a:rPr>
              <a:t>group</a:t>
            </a:r>
            <a:endParaRPr lang="it-IT" kern="0" dirty="0" smtClean="0">
              <a:solidFill>
                <a:srgbClr val="003399"/>
              </a:solidFill>
              <a:latin typeface="Arial" charset="0"/>
            </a:endParaRPr>
          </a:p>
        </p:txBody>
      </p:sp>
      <p:pic>
        <p:nvPicPr>
          <p:cNvPr id="16" name="Picture 12" descr="http://www.nus.edu.sg/identity/logo/images/nus-hlogo-colo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505200"/>
            <a:ext cx="152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 descr="logo_horizonta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18190" y="3581400"/>
            <a:ext cx="189241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495300" y="405825"/>
            <a:ext cx="8191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C0066"/>
                </a:solidFill>
              </a:rPr>
              <a:t>VAD Architecture</a:t>
            </a:r>
            <a:endParaRPr lang="en-US" sz="3200" b="1" dirty="0">
              <a:solidFill>
                <a:srgbClr val="CC0066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Karim Ali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175" y="1513470"/>
            <a:ext cx="7105650" cy="383106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 bwMode="auto">
          <a:xfrm flipV="1">
            <a:off x="1676400" y="2438400"/>
            <a:ext cx="1066800" cy="160020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862516" y="4159303"/>
            <a:ext cx="38138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Mux here to get the bits either from the</a:t>
            </a:r>
          </a:p>
          <a:p>
            <a:r>
              <a:rPr lang="en-US" dirty="0" smtClean="0"/>
              <a:t>ADC or from off chip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54311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495300" y="405825"/>
            <a:ext cx="8191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C0066"/>
                </a:solidFill>
              </a:rPr>
              <a:t>VAD Architecture</a:t>
            </a:r>
            <a:endParaRPr lang="en-US" sz="3200" b="1" dirty="0">
              <a:solidFill>
                <a:srgbClr val="CC0066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Karim Ali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558098"/>
              </p:ext>
            </p:extLst>
          </p:nvPr>
        </p:nvGraphicFramePr>
        <p:xfrm>
          <a:off x="381000" y="1828800"/>
          <a:ext cx="8571038" cy="2955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Visio" r:id="rId4" imgW="14836541" imgH="5090160" progId="Visio.Drawing.15">
                  <p:embed/>
                </p:oleObj>
              </mc:Choice>
              <mc:Fallback>
                <p:oleObj name="Visio" r:id="rId4" imgW="14836541" imgH="5090160" progId="Visio.Drawing.15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828800"/>
                        <a:ext cx="8571038" cy="29551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05100" y="4526895"/>
            <a:ext cx="3200400" cy="179770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905500" y="4783907"/>
            <a:ext cx="32370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The power spectral density divided into 12 energy bands, each represent a certain feature.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72439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495300" y="405825"/>
            <a:ext cx="8191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C0066"/>
                </a:solidFill>
              </a:rPr>
              <a:t>Feature Extraction</a:t>
            </a:r>
            <a:endParaRPr lang="en-US" sz="3200" b="1" dirty="0">
              <a:solidFill>
                <a:srgbClr val="CC0066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Karim Ali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960174"/>
              </p:ext>
            </p:extLst>
          </p:nvPr>
        </p:nvGraphicFramePr>
        <p:xfrm>
          <a:off x="495300" y="896475"/>
          <a:ext cx="7848600" cy="54197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3373">
                  <a:extLst>
                    <a:ext uri="{9D8B030D-6E8A-4147-A177-3AD203B41FA5}">
                      <a16:colId xmlns:a16="http://schemas.microsoft.com/office/drawing/2014/main" val="1103195801"/>
                    </a:ext>
                  </a:extLst>
                </a:gridCol>
                <a:gridCol w="792287">
                  <a:extLst>
                    <a:ext uri="{9D8B030D-6E8A-4147-A177-3AD203B41FA5}">
                      <a16:colId xmlns:a16="http://schemas.microsoft.com/office/drawing/2014/main" val="2842104520"/>
                    </a:ext>
                  </a:extLst>
                </a:gridCol>
                <a:gridCol w="2265448">
                  <a:extLst>
                    <a:ext uri="{9D8B030D-6E8A-4147-A177-3AD203B41FA5}">
                      <a16:colId xmlns:a16="http://schemas.microsoft.com/office/drawing/2014/main" val="3510003200"/>
                    </a:ext>
                  </a:extLst>
                </a:gridCol>
                <a:gridCol w="1968340">
                  <a:extLst>
                    <a:ext uri="{9D8B030D-6E8A-4147-A177-3AD203B41FA5}">
                      <a16:colId xmlns:a16="http://schemas.microsoft.com/office/drawing/2014/main" val="1838854538"/>
                    </a:ext>
                  </a:extLst>
                </a:gridCol>
                <a:gridCol w="1799152">
                  <a:extLst>
                    <a:ext uri="{9D8B030D-6E8A-4147-A177-3AD203B41FA5}">
                      <a16:colId xmlns:a16="http://schemas.microsoft.com/office/drawing/2014/main" val="2616093781"/>
                    </a:ext>
                  </a:extLst>
                </a:gridCol>
              </a:tblGrid>
              <a:tr h="220284"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u="none" strike="noStrike">
                          <a:effectLst/>
                        </a:rPr>
                        <a:t>Hz bins start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u="none" strike="noStrike">
                          <a:effectLst/>
                        </a:rPr>
                        <a:t>Mel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u="none" strike="noStrike">
                          <a:effectLst/>
                        </a:rPr>
                        <a:t>Mel range (F3875-F125)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u="none" strike="noStrike">
                          <a:effectLst/>
                        </a:rPr>
                        <a:t>Mel step (Mel range/13)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Mel start/end pts (Previous+Mel step)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extLst>
                  <a:ext uri="{0D108BD9-81ED-4DB2-BD59-A6C34878D82A}">
                    <a16:rowId xmlns:a16="http://schemas.microsoft.com/office/drawing/2014/main" val="3318797853"/>
                  </a:ext>
                </a:extLst>
              </a:tr>
              <a:tr h="121704"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0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0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1930.516904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148.5013003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u="none" strike="noStrike">
                          <a:effectLst/>
                        </a:rPr>
                        <a:t>to form 16-4=12 filters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extLst>
                  <a:ext uri="{0D108BD9-81ED-4DB2-BD59-A6C34878D82A}">
                    <a16:rowId xmlns:a16="http://schemas.microsoft.com/office/drawing/2014/main" val="2495265756"/>
                  </a:ext>
                </a:extLst>
              </a:tr>
              <a:tr h="121704"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125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185.1686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 dirty="0">
                          <a:effectLst/>
                        </a:rPr>
                        <a:t>185.1685827</a:t>
                      </a:r>
                      <a:endParaRPr lang="en-S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extLst>
                  <a:ext uri="{0D108BD9-81ED-4DB2-BD59-A6C34878D82A}">
                    <a16:rowId xmlns:a16="http://schemas.microsoft.com/office/drawing/2014/main" val="397031394"/>
                  </a:ext>
                </a:extLst>
              </a:tr>
              <a:tr h="121704"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250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344.1633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333.6698829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extLst>
                  <a:ext uri="{0D108BD9-81ED-4DB2-BD59-A6C34878D82A}">
                    <a16:rowId xmlns:a16="http://schemas.microsoft.com/office/drawing/2014/main" val="3217541068"/>
                  </a:ext>
                </a:extLst>
              </a:tr>
              <a:tr h="121704"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375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483.4756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482.1711832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extLst>
                  <a:ext uri="{0D108BD9-81ED-4DB2-BD59-A6C34878D82A}">
                    <a16:rowId xmlns:a16="http://schemas.microsoft.com/office/drawing/2014/main" val="4008668534"/>
                  </a:ext>
                </a:extLst>
              </a:tr>
              <a:tr h="121704"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500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607.4459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630.6724835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extLst>
                  <a:ext uri="{0D108BD9-81ED-4DB2-BD59-A6C34878D82A}">
                    <a16:rowId xmlns:a16="http://schemas.microsoft.com/office/drawing/2014/main" val="2824785734"/>
                  </a:ext>
                </a:extLst>
              </a:tr>
              <a:tr h="121704"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625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719.1208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779.1737838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extLst>
                  <a:ext uri="{0D108BD9-81ED-4DB2-BD59-A6C34878D82A}">
                    <a16:rowId xmlns:a16="http://schemas.microsoft.com/office/drawing/2014/main" val="1204028764"/>
                  </a:ext>
                </a:extLst>
              </a:tr>
              <a:tr h="121704"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750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820.7206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927.6750841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extLst>
                  <a:ext uri="{0D108BD9-81ED-4DB2-BD59-A6C34878D82A}">
                    <a16:rowId xmlns:a16="http://schemas.microsoft.com/office/drawing/2014/main" val="3645770493"/>
                  </a:ext>
                </a:extLst>
              </a:tr>
              <a:tr h="121704"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875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913.9136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1076.176384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extLst>
                  <a:ext uri="{0D108BD9-81ED-4DB2-BD59-A6C34878D82A}">
                    <a16:rowId xmlns:a16="http://schemas.microsoft.com/office/drawing/2014/main" val="1254727005"/>
                  </a:ext>
                </a:extLst>
              </a:tr>
              <a:tr h="121704"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1000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999.9855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1224.677685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extLst>
                  <a:ext uri="{0D108BD9-81ED-4DB2-BD59-A6C34878D82A}">
                    <a16:rowId xmlns:a16="http://schemas.microsoft.com/office/drawing/2014/main" val="404152397"/>
                  </a:ext>
                </a:extLst>
              </a:tr>
              <a:tr h="121704"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1125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1079.948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1373.178985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extLst>
                  <a:ext uri="{0D108BD9-81ED-4DB2-BD59-A6C34878D82A}">
                    <a16:rowId xmlns:a16="http://schemas.microsoft.com/office/drawing/2014/main" val="3952185880"/>
                  </a:ext>
                </a:extLst>
              </a:tr>
              <a:tr h="121704"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1250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 dirty="0">
                          <a:effectLst/>
                        </a:rPr>
                        <a:t>1154.61</a:t>
                      </a:r>
                      <a:endParaRPr lang="en-S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1521.680285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extLst>
                  <a:ext uri="{0D108BD9-81ED-4DB2-BD59-A6C34878D82A}">
                    <a16:rowId xmlns:a16="http://schemas.microsoft.com/office/drawing/2014/main" val="334857878"/>
                  </a:ext>
                </a:extLst>
              </a:tr>
              <a:tr h="121704"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1375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1224.633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1670.181586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extLst>
                  <a:ext uri="{0D108BD9-81ED-4DB2-BD59-A6C34878D82A}">
                    <a16:rowId xmlns:a16="http://schemas.microsoft.com/office/drawing/2014/main" val="1655297900"/>
                  </a:ext>
                </a:extLst>
              </a:tr>
              <a:tr h="121704"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1500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1290.557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1818.682886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extLst>
                  <a:ext uri="{0D108BD9-81ED-4DB2-BD59-A6C34878D82A}">
                    <a16:rowId xmlns:a16="http://schemas.microsoft.com/office/drawing/2014/main" val="651259610"/>
                  </a:ext>
                </a:extLst>
              </a:tr>
              <a:tr h="121704"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1625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1352.838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1967.184186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extLst>
                  <a:ext uri="{0D108BD9-81ED-4DB2-BD59-A6C34878D82A}">
                    <a16:rowId xmlns:a16="http://schemas.microsoft.com/office/drawing/2014/main" val="2450019200"/>
                  </a:ext>
                </a:extLst>
              </a:tr>
              <a:tr h="121704"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1750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1411.857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2115.685487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extLst>
                  <a:ext uri="{0D108BD9-81ED-4DB2-BD59-A6C34878D82A}">
                    <a16:rowId xmlns:a16="http://schemas.microsoft.com/office/drawing/2014/main" val="1293311378"/>
                  </a:ext>
                </a:extLst>
              </a:tr>
              <a:tr h="149165"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1875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1467.938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extLst>
                  <a:ext uri="{0D108BD9-81ED-4DB2-BD59-A6C34878D82A}">
                    <a16:rowId xmlns:a16="http://schemas.microsoft.com/office/drawing/2014/main" val="4233530899"/>
                  </a:ext>
                </a:extLst>
              </a:tr>
              <a:tr h="121704"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2000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1521.36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extLst>
                  <a:ext uri="{0D108BD9-81ED-4DB2-BD59-A6C34878D82A}">
                    <a16:rowId xmlns:a16="http://schemas.microsoft.com/office/drawing/2014/main" val="3252105995"/>
                  </a:ext>
                </a:extLst>
              </a:tr>
              <a:tr h="121704"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2125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1572.363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extLst>
                  <a:ext uri="{0D108BD9-81ED-4DB2-BD59-A6C34878D82A}">
                    <a16:rowId xmlns:a16="http://schemas.microsoft.com/office/drawing/2014/main" val="2141259342"/>
                  </a:ext>
                </a:extLst>
              </a:tr>
              <a:tr h="121704"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2250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 dirty="0">
                          <a:effectLst/>
                        </a:rPr>
                        <a:t>1621.159</a:t>
                      </a:r>
                      <a:endParaRPr lang="en-S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extLst>
                  <a:ext uri="{0D108BD9-81ED-4DB2-BD59-A6C34878D82A}">
                    <a16:rowId xmlns:a16="http://schemas.microsoft.com/office/drawing/2014/main" val="729886948"/>
                  </a:ext>
                </a:extLst>
              </a:tr>
              <a:tr h="121704"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2375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1667.929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extLst>
                  <a:ext uri="{0D108BD9-81ED-4DB2-BD59-A6C34878D82A}">
                    <a16:rowId xmlns:a16="http://schemas.microsoft.com/office/drawing/2014/main" val="3404838067"/>
                  </a:ext>
                </a:extLst>
              </a:tr>
              <a:tr h="121704"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2500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1712.835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extLst>
                  <a:ext uri="{0D108BD9-81ED-4DB2-BD59-A6C34878D82A}">
                    <a16:rowId xmlns:a16="http://schemas.microsoft.com/office/drawing/2014/main" val="2699480052"/>
                  </a:ext>
                </a:extLst>
              </a:tr>
              <a:tr h="121704"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2625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1756.02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extLst>
                  <a:ext uri="{0D108BD9-81ED-4DB2-BD59-A6C34878D82A}">
                    <a16:rowId xmlns:a16="http://schemas.microsoft.com/office/drawing/2014/main" val="3819360524"/>
                  </a:ext>
                </a:extLst>
              </a:tr>
              <a:tr h="121704"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2750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1797.611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extLst>
                  <a:ext uri="{0D108BD9-81ED-4DB2-BD59-A6C34878D82A}">
                    <a16:rowId xmlns:a16="http://schemas.microsoft.com/office/drawing/2014/main" val="2584771437"/>
                  </a:ext>
                </a:extLst>
              </a:tr>
              <a:tr h="121704"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2875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1837.722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extLst>
                  <a:ext uri="{0D108BD9-81ED-4DB2-BD59-A6C34878D82A}">
                    <a16:rowId xmlns:a16="http://schemas.microsoft.com/office/drawing/2014/main" val="3386505612"/>
                  </a:ext>
                </a:extLst>
              </a:tr>
              <a:tr h="121704"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3000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1876.454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extLst>
                  <a:ext uri="{0D108BD9-81ED-4DB2-BD59-A6C34878D82A}">
                    <a16:rowId xmlns:a16="http://schemas.microsoft.com/office/drawing/2014/main" val="261183983"/>
                  </a:ext>
                </a:extLst>
              </a:tr>
              <a:tr h="121704"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3125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1913.899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extLst>
                  <a:ext uri="{0D108BD9-81ED-4DB2-BD59-A6C34878D82A}">
                    <a16:rowId xmlns:a16="http://schemas.microsoft.com/office/drawing/2014/main" val="2616216685"/>
                  </a:ext>
                </a:extLst>
              </a:tr>
              <a:tr h="121704"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3250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1950.14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extLst>
                  <a:ext uri="{0D108BD9-81ED-4DB2-BD59-A6C34878D82A}">
                    <a16:rowId xmlns:a16="http://schemas.microsoft.com/office/drawing/2014/main" val="4036756010"/>
                  </a:ext>
                </a:extLst>
              </a:tr>
              <a:tr h="121704"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3375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1985.252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extLst>
                  <a:ext uri="{0D108BD9-81ED-4DB2-BD59-A6C34878D82A}">
                    <a16:rowId xmlns:a16="http://schemas.microsoft.com/office/drawing/2014/main" val="2633180675"/>
                  </a:ext>
                </a:extLst>
              </a:tr>
              <a:tr h="121704"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3500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2019.302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extLst>
                  <a:ext uri="{0D108BD9-81ED-4DB2-BD59-A6C34878D82A}">
                    <a16:rowId xmlns:a16="http://schemas.microsoft.com/office/drawing/2014/main" val="2123947471"/>
                  </a:ext>
                </a:extLst>
              </a:tr>
              <a:tr h="121704"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3625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2052.355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extLst>
                  <a:ext uri="{0D108BD9-81ED-4DB2-BD59-A6C34878D82A}">
                    <a16:rowId xmlns:a16="http://schemas.microsoft.com/office/drawing/2014/main" val="24921712"/>
                  </a:ext>
                </a:extLst>
              </a:tr>
              <a:tr h="121704"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3750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2084.465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Hz to </a:t>
                      </a:r>
                      <a:r>
                        <a:rPr lang="en-SG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</a:t>
                      </a:r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conversion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3963018"/>
                  </a:ext>
                </a:extLst>
              </a:tr>
              <a:tr h="121704"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3875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000" u="none" strike="noStrike">
                          <a:effectLst/>
                        </a:rPr>
                        <a:t>2115.685</a:t>
                      </a:r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SG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2595*LOG(1+f in Hz/700,10)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66176023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971800" y="35114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SG" dirty="0"/>
              <a:t>here feature 1 start from 185.17 </a:t>
            </a:r>
            <a:r>
              <a:rPr lang="en-SG" dirty="0" err="1"/>
              <a:t>mel</a:t>
            </a:r>
            <a:r>
              <a:rPr lang="en-SG" dirty="0"/>
              <a:t> to 482.17 with 333.67 is </a:t>
            </a:r>
            <a:r>
              <a:rPr lang="en-SG" dirty="0" err="1"/>
              <a:t>center</a:t>
            </a:r>
            <a:r>
              <a:rPr lang="en-SG" dirty="0"/>
              <a:t> frequency ideally</a:t>
            </a:r>
          </a:p>
        </p:txBody>
      </p:sp>
      <p:sp>
        <p:nvSpPr>
          <p:cNvPr id="5" name="Rectangle 4"/>
          <p:cNvSpPr/>
          <p:nvPr/>
        </p:nvSpPr>
        <p:spPr>
          <a:xfrm>
            <a:off x="2971800" y="427930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SG" dirty="0"/>
              <a:t>here feature 5 start from 779.17 </a:t>
            </a:r>
            <a:r>
              <a:rPr lang="en-SG" dirty="0" err="1"/>
              <a:t>mel</a:t>
            </a:r>
            <a:r>
              <a:rPr lang="en-SG" dirty="0"/>
              <a:t> to 1076.17 with 927.67 is </a:t>
            </a:r>
            <a:r>
              <a:rPr lang="en-SG" dirty="0" err="1"/>
              <a:t>center</a:t>
            </a:r>
            <a:r>
              <a:rPr lang="en-SG" dirty="0"/>
              <a:t> frequency ideally</a:t>
            </a:r>
          </a:p>
        </p:txBody>
      </p:sp>
      <p:sp>
        <p:nvSpPr>
          <p:cNvPr id="8" name="Rectangle 7"/>
          <p:cNvSpPr/>
          <p:nvPr/>
        </p:nvSpPr>
        <p:spPr>
          <a:xfrm>
            <a:off x="8301189" y="1371600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SG" dirty="0" smtClean="0"/>
              <a:t>F1</a:t>
            </a:r>
            <a:endParaRPr lang="en-SG" dirty="0"/>
          </a:p>
        </p:txBody>
      </p:sp>
      <p:sp>
        <p:nvSpPr>
          <p:cNvPr id="11" name="Rectangle 10"/>
          <p:cNvSpPr/>
          <p:nvPr/>
        </p:nvSpPr>
        <p:spPr>
          <a:xfrm>
            <a:off x="8301189" y="3157344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SG" dirty="0" smtClean="0"/>
              <a:t>F12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87256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495300" y="405825"/>
            <a:ext cx="8191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C0066"/>
                </a:solidFill>
              </a:rPr>
              <a:t>Feature Extraction</a:t>
            </a:r>
            <a:endParaRPr lang="en-US" sz="3200" b="1" dirty="0">
              <a:solidFill>
                <a:srgbClr val="CC0066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Karim Ali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" y="2438400"/>
            <a:ext cx="4385583" cy="24634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1971929"/>
            <a:ext cx="3959600" cy="3641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00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s">
  <a:themeElements>
    <a:clrScheme name="">
      <a:dk1>
        <a:srgbClr val="003399"/>
      </a:dk1>
      <a:lt1>
        <a:srgbClr val="FFFFFF"/>
      </a:lt1>
      <a:dk2>
        <a:srgbClr val="A50021"/>
      </a:dk2>
      <a:lt2>
        <a:srgbClr val="808080"/>
      </a:lt2>
      <a:accent1>
        <a:srgbClr val="339966"/>
      </a:accent1>
      <a:accent2>
        <a:srgbClr val="339966"/>
      </a:accent2>
      <a:accent3>
        <a:srgbClr val="FFFFFF"/>
      </a:accent3>
      <a:accent4>
        <a:srgbClr val="002A82"/>
      </a:accent4>
      <a:accent5>
        <a:srgbClr val="ADCAB8"/>
      </a:accent5>
      <a:accent6>
        <a:srgbClr val="2D8A5C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32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32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slides</Template>
  <TotalTime>0</TotalTime>
  <Words>223</Words>
  <Application>Microsoft Office PowerPoint</Application>
  <PresentationFormat>On-screen Show (4:3)</PresentationFormat>
  <Paragraphs>118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slides</vt:lpstr>
      <vt:lpstr>Visio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2009-10-07T20:41:26Z</dcterms:created>
  <dcterms:modified xsi:type="dcterms:W3CDTF">2020-10-30T04:53:14Z</dcterms:modified>
</cp:coreProperties>
</file>